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9" r:id="rId4"/>
    <p:sldId id="265" r:id="rId5"/>
    <p:sldId id="270" r:id="rId6"/>
    <p:sldId id="267" r:id="rId7"/>
    <p:sldId id="262" r:id="rId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98D6"/>
    <a:srgbClr val="1D3379"/>
    <a:srgbClr val="EB5818"/>
    <a:srgbClr val="66C76A"/>
    <a:srgbClr val="908E8F"/>
    <a:srgbClr val="F25B19"/>
    <a:srgbClr val="F9B10A"/>
    <a:srgbClr val="B4B0DF"/>
    <a:srgbClr val="7AB9E1"/>
    <a:srgbClr val="FD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07" autoAdjust="0"/>
    <p:restoredTop sz="94049" autoAdjust="0"/>
  </p:normalViewPr>
  <p:slideViewPr>
    <p:cSldViewPr snapToGrid="0">
      <p:cViewPr varScale="1">
        <p:scale>
          <a:sx n="92" d="100"/>
          <a:sy n="92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8153D-4C5D-4916-A760-D15E6065FD18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E906A-25DD-47FF-8A71-B1C12CB7349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27549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906A-25DD-47FF-8A71-B1C12CB73496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8322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E906A-25DD-47FF-8A71-B1C12CB73496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359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932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83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719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7658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38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73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1605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1445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6264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17939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001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14D64-84FF-4299-93F9-0B446F650719}" type="datetimeFigureOut">
              <a:rPr lang="uk-UA" smtClean="0"/>
              <a:t>16.01.2023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17ACD-6257-46EF-A7A6-9CC933AAF094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8857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e.ukrstat.gov.ua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us@te.ukrstat.gov.ua" TargetMode="External"/><Relationship Id="rId2" Type="http://schemas.openxmlformats.org/officeDocument/2006/relationships/hyperlink" Target="http://www.te.ukrstat.gov.ua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2974646" y="2974942"/>
            <a:ext cx="6858000" cy="908115"/>
          </a:xfrm>
          <a:solidFill>
            <a:srgbClr val="6C98D6"/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66C76A"/>
                </a:solidFill>
              </a:rPr>
              <a:t>  </a:t>
            </a:r>
            <a:br>
              <a:rPr lang="uk-UA" dirty="0" smtClean="0">
                <a:solidFill>
                  <a:srgbClr val="66C76A"/>
                </a:solidFill>
              </a:rPr>
            </a:br>
            <a:endParaRPr lang="uk-UA" dirty="0">
              <a:solidFill>
                <a:srgbClr val="66C76A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 rot="16200000">
            <a:off x="-2354324" y="3206415"/>
            <a:ext cx="6858000" cy="44517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dirty="0" smtClean="0">
                <a:solidFill>
                  <a:srgbClr val="98D9A1"/>
                </a:solidFill>
              </a:rPr>
              <a:t>  </a:t>
            </a:r>
            <a:endParaRPr lang="uk-UA" dirty="0">
              <a:solidFill>
                <a:srgbClr val="98D9A1"/>
              </a:solidFill>
            </a:endParaRPr>
          </a:p>
        </p:txBody>
      </p:sp>
      <p:sp>
        <p:nvSpPr>
          <p:cNvPr id="4" name="Shape 3550"/>
          <p:cNvSpPr/>
          <p:nvPr/>
        </p:nvSpPr>
        <p:spPr>
          <a:xfrm>
            <a:off x="-45888" y="4579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5" name="Shape 3553"/>
          <p:cNvSpPr/>
          <p:nvPr/>
        </p:nvSpPr>
        <p:spPr>
          <a:xfrm>
            <a:off x="403101" y="6183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6" name="Shape 3551"/>
          <p:cNvSpPr/>
          <p:nvPr/>
        </p:nvSpPr>
        <p:spPr>
          <a:xfrm>
            <a:off x="0" y="50795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Shape 3552"/>
          <p:cNvSpPr/>
          <p:nvPr/>
        </p:nvSpPr>
        <p:spPr>
          <a:xfrm>
            <a:off x="398633" y="50795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48121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sp>
        <p:nvSpPr>
          <p:cNvPr id="10" name="Shape 3550"/>
          <p:cNvSpPr/>
          <p:nvPr/>
        </p:nvSpPr>
        <p:spPr>
          <a:xfrm>
            <a:off x="-32260" y="91870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1" name="Shape 3551"/>
          <p:cNvSpPr/>
          <p:nvPr/>
        </p:nvSpPr>
        <p:spPr>
          <a:xfrm>
            <a:off x="-32260" y="1329462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Shape 3550"/>
          <p:cNvSpPr/>
          <p:nvPr/>
        </p:nvSpPr>
        <p:spPr>
          <a:xfrm>
            <a:off x="-48121" y="175345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4" name="Shape 3551"/>
          <p:cNvSpPr/>
          <p:nvPr/>
        </p:nvSpPr>
        <p:spPr>
          <a:xfrm>
            <a:off x="-48121" y="2205817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5" name="Shape 3550"/>
          <p:cNvSpPr/>
          <p:nvPr/>
        </p:nvSpPr>
        <p:spPr>
          <a:xfrm>
            <a:off x="-49068" y="261945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6" name="Shape 3551"/>
          <p:cNvSpPr/>
          <p:nvPr/>
        </p:nvSpPr>
        <p:spPr>
          <a:xfrm>
            <a:off x="-50015" y="306900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Shape 3550"/>
          <p:cNvSpPr/>
          <p:nvPr/>
        </p:nvSpPr>
        <p:spPr>
          <a:xfrm>
            <a:off x="-50015" y="3461129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8" name="Shape 3551"/>
          <p:cNvSpPr/>
          <p:nvPr/>
        </p:nvSpPr>
        <p:spPr>
          <a:xfrm>
            <a:off x="-45239" y="389050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Shape 3550"/>
          <p:cNvSpPr/>
          <p:nvPr/>
        </p:nvSpPr>
        <p:spPr>
          <a:xfrm>
            <a:off x="-50015" y="431324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1" name="Shape 3551"/>
          <p:cNvSpPr/>
          <p:nvPr/>
        </p:nvSpPr>
        <p:spPr>
          <a:xfrm>
            <a:off x="-50015" y="4751945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2" name="Shape 3550"/>
          <p:cNvSpPr/>
          <p:nvPr/>
        </p:nvSpPr>
        <p:spPr>
          <a:xfrm>
            <a:off x="-32260" y="520312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3" name="Shape 3551"/>
          <p:cNvSpPr/>
          <p:nvPr/>
        </p:nvSpPr>
        <p:spPr>
          <a:xfrm>
            <a:off x="-48424" y="5641819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4" name="Shape 3550"/>
          <p:cNvSpPr/>
          <p:nvPr/>
        </p:nvSpPr>
        <p:spPr>
          <a:xfrm>
            <a:off x="-33207" y="604080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5" name="Shape 3551"/>
          <p:cNvSpPr/>
          <p:nvPr/>
        </p:nvSpPr>
        <p:spPr>
          <a:xfrm>
            <a:off x="-33207" y="643831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6" name="Shape 3553"/>
          <p:cNvSpPr/>
          <p:nvPr/>
        </p:nvSpPr>
        <p:spPr>
          <a:xfrm>
            <a:off x="413846" y="925327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7" name="Shape 3552"/>
          <p:cNvSpPr/>
          <p:nvPr/>
        </p:nvSpPr>
        <p:spPr>
          <a:xfrm>
            <a:off x="398633" y="132898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8" name="Shape 3553"/>
          <p:cNvSpPr/>
          <p:nvPr/>
        </p:nvSpPr>
        <p:spPr>
          <a:xfrm>
            <a:off x="390123" y="180588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9" name="Shape 3552"/>
          <p:cNvSpPr/>
          <p:nvPr/>
        </p:nvSpPr>
        <p:spPr>
          <a:xfrm>
            <a:off x="381916" y="2223261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0" name="Shape 3553"/>
          <p:cNvSpPr/>
          <p:nvPr/>
        </p:nvSpPr>
        <p:spPr>
          <a:xfrm>
            <a:off x="407891" y="264067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1" name="Shape 3552"/>
          <p:cNvSpPr/>
          <p:nvPr/>
        </p:nvSpPr>
        <p:spPr>
          <a:xfrm>
            <a:off x="413846" y="3084771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2" name="Shape 3553"/>
          <p:cNvSpPr/>
          <p:nvPr/>
        </p:nvSpPr>
        <p:spPr>
          <a:xfrm>
            <a:off x="367991" y="349311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4" name="Shape 3552"/>
          <p:cNvSpPr/>
          <p:nvPr/>
        </p:nvSpPr>
        <p:spPr>
          <a:xfrm>
            <a:off x="386082" y="3910531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5" name="Shape 3553"/>
          <p:cNvSpPr/>
          <p:nvPr/>
        </p:nvSpPr>
        <p:spPr>
          <a:xfrm>
            <a:off x="390123" y="435462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6" name="Shape 3552"/>
          <p:cNvSpPr/>
          <p:nvPr/>
        </p:nvSpPr>
        <p:spPr>
          <a:xfrm>
            <a:off x="394592" y="4782203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7" name="Shape 3553"/>
          <p:cNvSpPr/>
          <p:nvPr/>
        </p:nvSpPr>
        <p:spPr>
          <a:xfrm>
            <a:off x="385417" y="5179753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8" name="Shape 3552"/>
          <p:cNvSpPr/>
          <p:nvPr/>
        </p:nvSpPr>
        <p:spPr>
          <a:xfrm>
            <a:off x="390123" y="5618125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9" name="Shape 3553"/>
          <p:cNvSpPr/>
          <p:nvPr/>
        </p:nvSpPr>
        <p:spPr>
          <a:xfrm>
            <a:off x="393948" y="606222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40" name="Shape 3552"/>
          <p:cNvSpPr/>
          <p:nvPr/>
        </p:nvSpPr>
        <p:spPr>
          <a:xfrm>
            <a:off x="408862" y="643831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41" name="TextBox 40"/>
          <p:cNvSpPr txBox="1"/>
          <p:nvPr/>
        </p:nvSpPr>
        <p:spPr>
          <a:xfrm>
            <a:off x="4102768" y="307340"/>
            <a:ext cx="4836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rgbClr val="6C98D6"/>
                </a:solidFill>
              </a:rPr>
              <a:t>Державна</a:t>
            </a:r>
            <a:r>
              <a:rPr lang="uk-UA" sz="2000" dirty="0">
                <a:solidFill>
                  <a:srgbClr val="1D3379"/>
                </a:solidFill>
              </a:rPr>
              <a:t> </a:t>
            </a:r>
            <a:r>
              <a:rPr lang="uk-UA" sz="2000" dirty="0">
                <a:solidFill>
                  <a:srgbClr val="6C98D6"/>
                </a:solidFill>
              </a:rPr>
              <a:t>служба</a:t>
            </a:r>
            <a:r>
              <a:rPr lang="uk-UA" sz="2000" dirty="0">
                <a:solidFill>
                  <a:srgbClr val="1D3379"/>
                </a:solidFill>
              </a:rPr>
              <a:t> </a:t>
            </a:r>
            <a:r>
              <a:rPr lang="uk-UA" sz="2000" dirty="0">
                <a:solidFill>
                  <a:srgbClr val="6C98D6"/>
                </a:solidFill>
              </a:rPr>
              <a:t>статистики України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50249" y="687954"/>
            <a:ext cx="6340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6C98D6"/>
                </a:solidFill>
              </a:rPr>
              <a:t>Головне </a:t>
            </a:r>
            <a:r>
              <a:rPr lang="uk-UA" sz="2000" dirty="0" smtClean="0">
                <a:solidFill>
                  <a:srgbClr val="6C98D6"/>
                </a:solidFill>
              </a:rPr>
              <a:t>управління</a:t>
            </a:r>
            <a:r>
              <a:rPr lang="ru-RU" sz="2000" dirty="0" smtClean="0">
                <a:solidFill>
                  <a:srgbClr val="6C98D6"/>
                </a:solidFill>
              </a:rPr>
              <a:t> </a:t>
            </a:r>
            <a:r>
              <a:rPr lang="ru-RU" sz="2000" dirty="0">
                <a:solidFill>
                  <a:srgbClr val="6C98D6"/>
                </a:solidFill>
              </a:rPr>
              <a:t>статистики </a:t>
            </a:r>
            <a:r>
              <a:rPr lang="ru-RU" sz="2000" dirty="0" smtClean="0">
                <a:solidFill>
                  <a:srgbClr val="6C98D6"/>
                </a:solidFill>
              </a:rPr>
              <a:t>у</a:t>
            </a:r>
            <a:r>
              <a:rPr lang="en-US" sz="2000" dirty="0" smtClean="0">
                <a:solidFill>
                  <a:srgbClr val="6C98D6"/>
                </a:solidFill>
              </a:rPr>
              <a:t> </a:t>
            </a:r>
            <a:r>
              <a:rPr lang="uk-UA" sz="2000" dirty="0" smtClean="0">
                <a:solidFill>
                  <a:srgbClr val="6C98D6"/>
                </a:solidFill>
              </a:rPr>
              <a:t>Тернопільській області</a:t>
            </a:r>
            <a:endParaRPr lang="uk-UA" sz="2000" dirty="0">
              <a:solidFill>
                <a:srgbClr val="6C98D6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43280" y="607532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6C98D6"/>
                </a:solidFill>
              </a:rPr>
              <a:t>Тернопіль</a:t>
            </a:r>
            <a:r>
              <a:rPr lang="uk-UA" dirty="0" smtClean="0"/>
              <a:t> </a:t>
            </a:r>
            <a:r>
              <a:rPr lang="uk-UA" dirty="0" smtClean="0">
                <a:solidFill>
                  <a:srgbClr val="6C98D6"/>
                </a:solidFill>
              </a:rPr>
              <a:t>202</a:t>
            </a:r>
            <a:r>
              <a:rPr lang="en-US" dirty="0" smtClean="0">
                <a:solidFill>
                  <a:srgbClr val="6C98D6"/>
                </a:solidFill>
              </a:rPr>
              <a:t>3</a:t>
            </a:r>
            <a:endParaRPr lang="uk-UA" dirty="0">
              <a:solidFill>
                <a:srgbClr val="6C98D6"/>
              </a:solidFill>
            </a:endParaRPr>
          </a:p>
        </p:txBody>
      </p:sp>
      <p:pic>
        <p:nvPicPr>
          <p:cNvPr id="148" name="Рисунок 1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12" y="97127"/>
            <a:ext cx="1440000" cy="1487168"/>
          </a:xfrm>
          <a:prstGeom prst="rect">
            <a:avLst/>
          </a:prstGeom>
        </p:spPr>
      </p:pic>
      <p:sp>
        <p:nvSpPr>
          <p:cNvPr id="61" name="Прямокутник 60"/>
          <p:cNvSpPr/>
          <p:nvPr/>
        </p:nvSpPr>
        <p:spPr>
          <a:xfrm>
            <a:off x="5012947" y="1031649"/>
            <a:ext cx="3016333" cy="7218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800" dirty="0">
              <a:solidFill>
                <a:srgbClr val="6C98D6"/>
              </a:solidFill>
            </a:endParaRPr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1375506" y="1687698"/>
            <a:ext cx="10919975" cy="23546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dirty="0" smtClean="0">
                <a:solidFill>
                  <a:srgbClr val="1D3379"/>
                </a:solidFill>
                <a:latin typeface="+mn-lt"/>
              </a:rPr>
              <a:t>Про порядок складання та подання</a:t>
            </a:r>
          </a:p>
          <a:p>
            <a:r>
              <a:rPr lang="uk-UA" sz="2800" b="1" dirty="0" smtClean="0">
                <a:solidFill>
                  <a:srgbClr val="1D3379"/>
                </a:solidFill>
                <a:latin typeface="+mn-lt"/>
              </a:rPr>
              <a:t> державного статистичного спостереження </a:t>
            </a:r>
          </a:p>
          <a:p>
            <a:r>
              <a:rPr lang="uk-UA" sz="2800" b="1" dirty="0" smtClean="0">
                <a:solidFill>
                  <a:srgbClr val="1D3379"/>
                </a:solidFill>
                <a:latin typeface="+mn-lt"/>
              </a:rPr>
              <a:t>за формою № 9-сг (річна)</a:t>
            </a:r>
          </a:p>
          <a:p>
            <a:r>
              <a:rPr lang="uk-UA" sz="2800" b="1" dirty="0" smtClean="0">
                <a:solidFill>
                  <a:srgbClr val="1D3379"/>
                </a:solidFill>
                <a:latin typeface="+mn-lt"/>
              </a:rPr>
              <a:t>«ЗВІТ ПРО ВИКОРИСТАННЯ ДОБРИВ ТА ПЕСТИЦИДІВ»</a:t>
            </a:r>
            <a:endParaRPr lang="uk-UA" sz="2800" b="1" dirty="0">
              <a:solidFill>
                <a:srgbClr val="1D3379"/>
              </a:solidFill>
              <a:latin typeface="+mn-lt"/>
            </a:endParaRP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2149056" y="5890675"/>
            <a:ext cx="9813123" cy="11871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2800" b="1" dirty="0">
              <a:solidFill>
                <a:srgbClr val="66C76A"/>
              </a:solidFill>
              <a:latin typeface="+mn-lt"/>
            </a:endParaRPr>
          </a:p>
        </p:txBody>
      </p:sp>
      <p:grpSp>
        <p:nvGrpSpPr>
          <p:cNvPr id="46" name="Group 15539"/>
          <p:cNvGrpSpPr/>
          <p:nvPr/>
        </p:nvGrpSpPr>
        <p:grpSpPr>
          <a:xfrm>
            <a:off x="10251168" y="4821132"/>
            <a:ext cx="1654381" cy="1530921"/>
            <a:chOff x="0" y="0"/>
            <a:chExt cx="572478" cy="511969"/>
          </a:xfrm>
        </p:grpSpPr>
        <p:sp>
          <p:nvSpPr>
            <p:cNvPr id="65" name="Shape 1336"/>
            <p:cNvSpPr/>
            <p:nvPr/>
          </p:nvSpPr>
          <p:spPr>
            <a:xfrm>
              <a:off x="0" y="0"/>
              <a:ext cx="572478" cy="511969"/>
            </a:xfrm>
            <a:custGeom>
              <a:avLst/>
              <a:gdLst/>
              <a:ahLst/>
              <a:cxnLst/>
              <a:rect l="0" t="0" r="0" b="0"/>
              <a:pathLst>
                <a:path w="572478" h="511969">
                  <a:moveTo>
                    <a:pt x="303058" y="2199"/>
                  </a:moveTo>
                  <a:cubicBezTo>
                    <a:pt x="401929" y="8798"/>
                    <a:pt x="492023" y="73225"/>
                    <a:pt x="526504" y="172742"/>
                  </a:cubicBezTo>
                  <a:cubicBezTo>
                    <a:pt x="572478" y="305432"/>
                    <a:pt x="502183" y="450276"/>
                    <a:pt x="369481" y="496250"/>
                  </a:cubicBezTo>
                  <a:cubicBezTo>
                    <a:pt x="336309" y="507743"/>
                    <a:pt x="302377" y="511969"/>
                    <a:pt x="269420" y="509769"/>
                  </a:cubicBezTo>
                  <a:cubicBezTo>
                    <a:pt x="170549" y="503171"/>
                    <a:pt x="80454" y="438744"/>
                    <a:pt x="45974" y="339227"/>
                  </a:cubicBezTo>
                  <a:cubicBezTo>
                    <a:pt x="0" y="206537"/>
                    <a:pt x="70307" y="61693"/>
                    <a:pt x="202997" y="15719"/>
                  </a:cubicBezTo>
                  <a:cubicBezTo>
                    <a:pt x="236169" y="4226"/>
                    <a:pt x="270101" y="0"/>
                    <a:pt x="303058" y="21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72B77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 dirty="0"/>
            </a:p>
          </p:txBody>
        </p:sp>
        <p:sp>
          <p:nvSpPr>
            <p:cNvPr id="66" name="Shape 1337"/>
            <p:cNvSpPr/>
            <p:nvPr/>
          </p:nvSpPr>
          <p:spPr>
            <a:xfrm>
              <a:off x="163750" y="253379"/>
              <a:ext cx="29830" cy="118989"/>
            </a:xfrm>
            <a:custGeom>
              <a:avLst/>
              <a:gdLst/>
              <a:ahLst/>
              <a:cxnLst/>
              <a:rect l="0" t="0" r="0" b="0"/>
              <a:pathLst>
                <a:path w="29830" h="118989">
                  <a:moveTo>
                    <a:pt x="29830" y="0"/>
                  </a:moveTo>
                  <a:lnTo>
                    <a:pt x="29830" y="12961"/>
                  </a:lnTo>
                  <a:lnTo>
                    <a:pt x="21152" y="28119"/>
                  </a:lnTo>
                  <a:cubicBezTo>
                    <a:pt x="19028" y="34007"/>
                    <a:pt x="17920" y="40280"/>
                    <a:pt x="17920" y="46726"/>
                  </a:cubicBezTo>
                  <a:cubicBezTo>
                    <a:pt x="17920" y="52993"/>
                    <a:pt x="18974" y="59096"/>
                    <a:pt x="20990" y="64838"/>
                  </a:cubicBezTo>
                  <a:lnTo>
                    <a:pt x="29830" y="80783"/>
                  </a:lnTo>
                  <a:lnTo>
                    <a:pt x="29830" y="96372"/>
                  </a:lnTo>
                  <a:lnTo>
                    <a:pt x="8611" y="117592"/>
                  </a:lnTo>
                  <a:cubicBezTo>
                    <a:pt x="7671" y="118519"/>
                    <a:pt x="6452" y="118989"/>
                    <a:pt x="5232" y="118989"/>
                  </a:cubicBezTo>
                  <a:cubicBezTo>
                    <a:pt x="4013" y="118989"/>
                    <a:pt x="2794" y="118519"/>
                    <a:pt x="1867" y="117592"/>
                  </a:cubicBezTo>
                  <a:cubicBezTo>
                    <a:pt x="0" y="115725"/>
                    <a:pt x="0" y="112716"/>
                    <a:pt x="1867" y="110848"/>
                  </a:cubicBezTo>
                  <a:lnTo>
                    <a:pt x="24028" y="88687"/>
                  </a:lnTo>
                  <a:cubicBezTo>
                    <a:pt x="13944" y="77015"/>
                    <a:pt x="8395" y="62322"/>
                    <a:pt x="8395" y="46739"/>
                  </a:cubicBezTo>
                  <a:cubicBezTo>
                    <a:pt x="8395" y="29543"/>
                    <a:pt x="15087" y="13388"/>
                    <a:pt x="27229" y="1247"/>
                  </a:cubicBezTo>
                  <a:cubicBezTo>
                    <a:pt x="27280" y="1197"/>
                    <a:pt x="27331" y="1184"/>
                    <a:pt x="27381" y="1146"/>
                  </a:cubicBezTo>
                  <a:cubicBezTo>
                    <a:pt x="27381" y="1146"/>
                    <a:pt x="27394" y="1120"/>
                    <a:pt x="27394" y="1120"/>
                  </a:cubicBezTo>
                  <a:cubicBezTo>
                    <a:pt x="27483" y="1044"/>
                    <a:pt x="27584" y="1019"/>
                    <a:pt x="27661" y="956"/>
                  </a:cubicBezTo>
                  <a:cubicBezTo>
                    <a:pt x="28067" y="626"/>
                    <a:pt x="28486" y="333"/>
                    <a:pt x="28956" y="168"/>
                  </a:cubicBezTo>
                  <a:cubicBezTo>
                    <a:pt x="29159" y="91"/>
                    <a:pt x="29363" y="91"/>
                    <a:pt x="29566" y="41"/>
                  </a:cubicBezTo>
                  <a:lnTo>
                    <a:pt x="2983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 dirty="0"/>
            </a:p>
          </p:txBody>
        </p:sp>
        <p:sp>
          <p:nvSpPr>
            <p:cNvPr id="67" name="Shape 1338"/>
            <p:cNvSpPr/>
            <p:nvPr/>
          </p:nvSpPr>
          <p:spPr>
            <a:xfrm>
              <a:off x="193580" y="253242"/>
              <a:ext cx="43315" cy="111202"/>
            </a:xfrm>
            <a:custGeom>
              <a:avLst/>
              <a:gdLst/>
              <a:ahLst/>
              <a:cxnLst/>
              <a:rect l="0" t="0" r="0" b="0"/>
              <a:pathLst>
                <a:path w="43315" h="111202">
                  <a:moveTo>
                    <a:pt x="891" y="0"/>
                  </a:moveTo>
                  <a:cubicBezTo>
                    <a:pt x="1221" y="13"/>
                    <a:pt x="1526" y="115"/>
                    <a:pt x="1856" y="191"/>
                  </a:cubicBezTo>
                  <a:cubicBezTo>
                    <a:pt x="2110" y="254"/>
                    <a:pt x="2377" y="267"/>
                    <a:pt x="2631" y="369"/>
                  </a:cubicBezTo>
                  <a:cubicBezTo>
                    <a:pt x="3050" y="546"/>
                    <a:pt x="3418" y="839"/>
                    <a:pt x="3787" y="1143"/>
                  </a:cubicBezTo>
                  <a:cubicBezTo>
                    <a:pt x="3901" y="1232"/>
                    <a:pt x="4040" y="1270"/>
                    <a:pt x="4142" y="1372"/>
                  </a:cubicBezTo>
                  <a:cubicBezTo>
                    <a:pt x="4155" y="1384"/>
                    <a:pt x="4155" y="1398"/>
                    <a:pt x="4168" y="1410"/>
                  </a:cubicBezTo>
                  <a:cubicBezTo>
                    <a:pt x="4206" y="1448"/>
                    <a:pt x="4256" y="1461"/>
                    <a:pt x="4295" y="1512"/>
                  </a:cubicBezTo>
                  <a:cubicBezTo>
                    <a:pt x="19992" y="18403"/>
                    <a:pt x="24881" y="42583"/>
                    <a:pt x="18988" y="64034"/>
                  </a:cubicBezTo>
                  <a:lnTo>
                    <a:pt x="19077" y="64110"/>
                  </a:lnTo>
                  <a:cubicBezTo>
                    <a:pt x="19153" y="64034"/>
                    <a:pt x="19116" y="63907"/>
                    <a:pt x="19191" y="63830"/>
                  </a:cubicBezTo>
                  <a:lnTo>
                    <a:pt x="43315" y="39719"/>
                  </a:lnTo>
                  <a:lnTo>
                    <a:pt x="43315" y="53190"/>
                  </a:lnTo>
                  <a:lnTo>
                    <a:pt x="25935" y="70562"/>
                  </a:lnTo>
                  <a:cubicBezTo>
                    <a:pt x="25859" y="70651"/>
                    <a:pt x="25732" y="70613"/>
                    <a:pt x="25656" y="70689"/>
                  </a:cubicBezTo>
                  <a:lnTo>
                    <a:pt x="25732" y="70765"/>
                  </a:lnTo>
                  <a:lnTo>
                    <a:pt x="43315" y="70368"/>
                  </a:lnTo>
                  <a:lnTo>
                    <a:pt x="43315" y="77873"/>
                  </a:lnTo>
                  <a:lnTo>
                    <a:pt x="43220" y="77858"/>
                  </a:lnTo>
                  <a:cubicBezTo>
                    <a:pt x="30958" y="77969"/>
                    <a:pt x="18728" y="81941"/>
                    <a:pt x="8841" y="89764"/>
                  </a:cubicBezTo>
                  <a:cubicBezTo>
                    <a:pt x="18493" y="97460"/>
                    <a:pt x="30368" y="101664"/>
                    <a:pt x="42902" y="101664"/>
                  </a:cubicBezTo>
                  <a:lnTo>
                    <a:pt x="43315" y="101592"/>
                  </a:lnTo>
                  <a:lnTo>
                    <a:pt x="43315" y="111120"/>
                  </a:lnTo>
                  <a:lnTo>
                    <a:pt x="42902" y="111202"/>
                  </a:lnTo>
                  <a:cubicBezTo>
                    <a:pt x="27320" y="111202"/>
                    <a:pt x="12613" y="105652"/>
                    <a:pt x="942" y="95568"/>
                  </a:cubicBezTo>
                  <a:lnTo>
                    <a:pt x="0" y="96510"/>
                  </a:lnTo>
                  <a:lnTo>
                    <a:pt x="0" y="80921"/>
                  </a:lnTo>
                  <a:lnTo>
                    <a:pt x="2" y="80925"/>
                  </a:lnTo>
                  <a:cubicBezTo>
                    <a:pt x="15648" y="61151"/>
                    <a:pt x="15890" y="31992"/>
                    <a:pt x="650" y="11964"/>
                  </a:cubicBezTo>
                  <a:lnTo>
                    <a:pt x="0" y="13098"/>
                  </a:lnTo>
                  <a:lnTo>
                    <a:pt x="0" y="137"/>
                  </a:lnTo>
                  <a:lnTo>
                    <a:pt x="89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 dirty="0"/>
            </a:p>
          </p:txBody>
        </p:sp>
        <p:sp>
          <p:nvSpPr>
            <p:cNvPr id="70" name="Shape 1340"/>
            <p:cNvSpPr/>
            <p:nvPr/>
          </p:nvSpPr>
          <p:spPr>
            <a:xfrm>
              <a:off x="236896" y="323262"/>
              <a:ext cx="46450" cy="41100"/>
            </a:xfrm>
            <a:custGeom>
              <a:avLst/>
              <a:gdLst/>
              <a:ahLst/>
              <a:cxnLst/>
              <a:rect l="0" t="0" r="0" b="0"/>
              <a:pathLst>
                <a:path w="46450" h="41100">
                  <a:moveTo>
                    <a:pt x="15389" y="0"/>
                  </a:moveTo>
                  <a:cubicBezTo>
                    <a:pt x="26229" y="2449"/>
                    <a:pt x="36500" y="7596"/>
                    <a:pt x="44952" y="15438"/>
                  </a:cubicBezTo>
                  <a:cubicBezTo>
                    <a:pt x="44990" y="15477"/>
                    <a:pt x="45003" y="15527"/>
                    <a:pt x="45053" y="15578"/>
                  </a:cubicBezTo>
                  <a:cubicBezTo>
                    <a:pt x="45053" y="15578"/>
                    <a:pt x="45066" y="15578"/>
                    <a:pt x="45079" y="15591"/>
                  </a:cubicBezTo>
                  <a:cubicBezTo>
                    <a:pt x="45168" y="15692"/>
                    <a:pt x="45206" y="15819"/>
                    <a:pt x="45295" y="15921"/>
                  </a:cubicBezTo>
                  <a:cubicBezTo>
                    <a:pt x="45600" y="16301"/>
                    <a:pt x="45904" y="16670"/>
                    <a:pt x="46082" y="17114"/>
                  </a:cubicBezTo>
                  <a:cubicBezTo>
                    <a:pt x="46171" y="17343"/>
                    <a:pt x="46184" y="17572"/>
                    <a:pt x="46247" y="17813"/>
                  </a:cubicBezTo>
                  <a:cubicBezTo>
                    <a:pt x="46336" y="18156"/>
                    <a:pt x="46437" y="18499"/>
                    <a:pt x="46450" y="18867"/>
                  </a:cubicBezTo>
                  <a:cubicBezTo>
                    <a:pt x="46450" y="19210"/>
                    <a:pt x="46362" y="19527"/>
                    <a:pt x="46298" y="19870"/>
                  </a:cubicBezTo>
                  <a:cubicBezTo>
                    <a:pt x="46247" y="20124"/>
                    <a:pt x="46234" y="20379"/>
                    <a:pt x="46146" y="20633"/>
                  </a:cubicBezTo>
                  <a:cubicBezTo>
                    <a:pt x="45993" y="21051"/>
                    <a:pt x="45714" y="21407"/>
                    <a:pt x="45447" y="21775"/>
                  </a:cubicBezTo>
                  <a:cubicBezTo>
                    <a:pt x="45345" y="21903"/>
                    <a:pt x="45307" y="22054"/>
                    <a:pt x="45193" y="22182"/>
                  </a:cubicBezTo>
                  <a:cubicBezTo>
                    <a:pt x="45180" y="22195"/>
                    <a:pt x="45168" y="22207"/>
                    <a:pt x="45142" y="22220"/>
                  </a:cubicBezTo>
                  <a:cubicBezTo>
                    <a:pt x="45117" y="22258"/>
                    <a:pt x="45104" y="22309"/>
                    <a:pt x="45079" y="22334"/>
                  </a:cubicBezTo>
                  <a:cubicBezTo>
                    <a:pt x="39002" y="28411"/>
                    <a:pt x="31925" y="33123"/>
                    <a:pt x="24219" y="36316"/>
                  </a:cubicBezTo>
                  <a:lnTo>
                    <a:pt x="0" y="41100"/>
                  </a:lnTo>
                  <a:lnTo>
                    <a:pt x="0" y="31572"/>
                  </a:lnTo>
                  <a:lnTo>
                    <a:pt x="18193" y="28412"/>
                  </a:lnTo>
                  <a:cubicBezTo>
                    <a:pt x="24080" y="26290"/>
                    <a:pt x="29578" y="23154"/>
                    <a:pt x="34474" y="19096"/>
                  </a:cubicBezTo>
                  <a:cubicBezTo>
                    <a:pt x="29467" y="15286"/>
                    <a:pt x="23890" y="12443"/>
                    <a:pt x="18033" y="10567"/>
                  </a:cubicBezTo>
                  <a:lnTo>
                    <a:pt x="0" y="7852"/>
                  </a:lnTo>
                  <a:lnTo>
                    <a:pt x="0" y="347"/>
                  </a:lnTo>
                  <a:lnTo>
                    <a:pt x="153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 dirty="0"/>
            </a:p>
          </p:txBody>
        </p:sp>
        <p:sp>
          <p:nvSpPr>
            <p:cNvPr id="71" name="Shape 1341"/>
            <p:cNvSpPr/>
            <p:nvPr/>
          </p:nvSpPr>
          <p:spPr>
            <a:xfrm>
              <a:off x="236896" y="201261"/>
              <a:ext cx="51981" cy="111201"/>
            </a:xfrm>
            <a:custGeom>
              <a:avLst/>
              <a:gdLst/>
              <a:ahLst/>
              <a:cxnLst/>
              <a:rect l="0" t="0" r="0" b="0"/>
              <a:pathLst>
                <a:path w="51981" h="111201">
                  <a:moveTo>
                    <a:pt x="9557" y="0"/>
                  </a:moveTo>
                  <a:cubicBezTo>
                    <a:pt x="9887" y="12"/>
                    <a:pt x="10192" y="114"/>
                    <a:pt x="10522" y="190"/>
                  </a:cubicBezTo>
                  <a:cubicBezTo>
                    <a:pt x="10776" y="253"/>
                    <a:pt x="11043" y="267"/>
                    <a:pt x="11297" y="368"/>
                  </a:cubicBezTo>
                  <a:cubicBezTo>
                    <a:pt x="11716" y="546"/>
                    <a:pt x="12084" y="838"/>
                    <a:pt x="12452" y="1143"/>
                  </a:cubicBezTo>
                  <a:cubicBezTo>
                    <a:pt x="12554" y="1232"/>
                    <a:pt x="12707" y="1270"/>
                    <a:pt x="12808" y="1371"/>
                  </a:cubicBezTo>
                  <a:cubicBezTo>
                    <a:pt x="12821" y="1384"/>
                    <a:pt x="12821" y="1397"/>
                    <a:pt x="12833" y="1409"/>
                  </a:cubicBezTo>
                  <a:cubicBezTo>
                    <a:pt x="12872" y="1447"/>
                    <a:pt x="12922" y="1460"/>
                    <a:pt x="12960" y="1511"/>
                  </a:cubicBezTo>
                  <a:cubicBezTo>
                    <a:pt x="28645" y="18402"/>
                    <a:pt x="33547" y="42583"/>
                    <a:pt x="27655" y="64033"/>
                  </a:cubicBezTo>
                  <a:lnTo>
                    <a:pt x="28010" y="64389"/>
                  </a:lnTo>
                  <a:cubicBezTo>
                    <a:pt x="28226" y="63982"/>
                    <a:pt x="28188" y="63500"/>
                    <a:pt x="28518" y="63170"/>
                  </a:cubicBezTo>
                  <a:lnTo>
                    <a:pt x="51981" y="39707"/>
                  </a:lnTo>
                  <a:lnTo>
                    <a:pt x="51981" y="53194"/>
                  </a:lnTo>
                  <a:lnTo>
                    <a:pt x="35262" y="69914"/>
                  </a:lnTo>
                  <a:cubicBezTo>
                    <a:pt x="34932" y="70244"/>
                    <a:pt x="34449" y="70206"/>
                    <a:pt x="34042" y="70421"/>
                  </a:cubicBezTo>
                  <a:lnTo>
                    <a:pt x="34398" y="70764"/>
                  </a:lnTo>
                  <a:lnTo>
                    <a:pt x="51981" y="70367"/>
                  </a:lnTo>
                  <a:lnTo>
                    <a:pt x="51981" y="77871"/>
                  </a:lnTo>
                  <a:lnTo>
                    <a:pt x="51886" y="77857"/>
                  </a:lnTo>
                  <a:cubicBezTo>
                    <a:pt x="39624" y="77968"/>
                    <a:pt x="27394" y="81940"/>
                    <a:pt x="17507" y="89764"/>
                  </a:cubicBezTo>
                  <a:cubicBezTo>
                    <a:pt x="27159" y="97460"/>
                    <a:pt x="39034" y="101676"/>
                    <a:pt x="51556" y="101676"/>
                  </a:cubicBezTo>
                  <a:lnTo>
                    <a:pt x="51981" y="101602"/>
                  </a:lnTo>
                  <a:lnTo>
                    <a:pt x="51981" y="111117"/>
                  </a:lnTo>
                  <a:lnTo>
                    <a:pt x="51556" y="111201"/>
                  </a:lnTo>
                  <a:cubicBezTo>
                    <a:pt x="35985" y="111201"/>
                    <a:pt x="21279" y="105651"/>
                    <a:pt x="9608" y="95567"/>
                  </a:cubicBezTo>
                  <a:lnTo>
                    <a:pt x="0" y="105170"/>
                  </a:lnTo>
                  <a:lnTo>
                    <a:pt x="0" y="91699"/>
                  </a:lnTo>
                  <a:lnTo>
                    <a:pt x="2864" y="88836"/>
                  </a:lnTo>
                  <a:lnTo>
                    <a:pt x="0" y="84018"/>
                  </a:lnTo>
                  <a:lnTo>
                    <a:pt x="0" y="65298"/>
                  </a:lnTo>
                  <a:lnTo>
                    <a:pt x="8668" y="80925"/>
                  </a:lnTo>
                  <a:cubicBezTo>
                    <a:pt x="24314" y="61151"/>
                    <a:pt x="24555" y="31991"/>
                    <a:pt x="9315" y="11963"/>
                  </a:cubicBezTo>
                  <a:lnTo>
                    <a:pt x="0" y="28239"/>
                  </a:lnTo>
                  <a:lnTo>
                    <a:pt x="0" y="10437"/>
                  </a:lnTo>
                  <a:lnTo>
                    <a:pt x="6064" y="1384"/>
                  </a:lnTo>
                  <a:cubicBezTo>
                    <a:pt x="6115" y="1333"/>
                    <a:pt x="6166" y="1321"/>
                    <a:pt x="6204" y="1283"/>
                  </a:cubicBezTo>
                  <a:cubicBezTo>
                    <a:pt x="6217" y="1283"/>
                    <a:pt x="6229" y="1257"/>
                    <a:pt x="6229" y="1257"/>
                  </a:cubicBezTo>
                  <a:cubicBezTo>
                    <a:pt x="6305" y="1181"/>
                    <a:pt x="6420" y="1156"/>
                    <a:pt x="6496" y="1092"/>
                  </a:cubicBezTo>
                  <a:cubicBezTo>
                    <a:pt x="6903" y="774"/>
                    <a:pt x="7322" y="482"/>
                    <a:pt x="7791" y="305"/>
                  </a:cubicBezTo>
                  <a:cubicBezTo>
                    <a:pt x="7982" y="229"/>
                    <a:pt x="8198" y="229"/>
                    <a:pt x="8401" y="190"/>
                  </a:cubicBezTo>
                  <a:cubicBezTo>
                    <a:pt x="8782" y="102"/>
                    <a:pt x="9163" y="0"/>
                    <a:pt x="9557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 dirty="0"/>
            </a:p>
          </p:txBody>
        </p:sp>
        <p:sp>
          <p:nvSpPr>
            <p:cNvPr id="74" name="Shape 1343"/>
            <p:cNvSpPr/>
            <p:nvPr/>
          </p:nvSpPr>
          <p:spPr>
            <a:xfrm>
              <a:off x="288877" y="271281"/>
              <a:ext cx="46451" cy="41097"/>
            </a:xfrm>
            <a:custGeom>
              <a:avLst/>
              <a:gdLst/>
              <a:ahLst/>
              <a:cxnLst/>
              <a:rect l="0" t="0" r="0" b="0"/>
              <a:pathLst>
                <a:path w="46451" h="41097">
                  <a:moveTo>
                    <a:pt x="15388" y="0"/>
                  </a:moveTo>
                  <a:cubicBezTo>
                    <a:pt x="26226" y="2449"/>
                    <a:pt x="36494" y="7596"/>
                    <a:pt x="44939" y="15439"/>
                  </a:cubicBezTo>
                  <a:cubicBezTo>
                    <a:pt x="44990" y="15477"/>
                    <a:pt x="45003" y="15540"/>
                    <a:pt x="45041" y="15578"/>
                  </a:cubicBezTo>
                  <a:cubicBezTo>
                    <a:pt x="45041" y="15578"/>
                    <a:pt x="45066" y="15591"/>
                    <a:pt x="45066" y="15591"/>
                  </a:cubicBezTo>
                  <a:cubicBezTo>
                    <a:pt x="45168" y="15692"/>
                    <a:pt x="45206" y="15819"/>
                    <a:pt x="45295" y="15921"/>
                  </a:cubicBezTo>
                  <a:cubicBezTo>
                    <a:pt x="45600" y="16302"/>
                    <a:pt x="45892" y="16683"/>
                    <a:pt x="46082" y="17114"/>
                  </a:cubicBezTo>
                  <a:cubicBezTo>
                    <a:pt x="46171" y="17343"/>
                    <a:pt x="46184" y="17585"/>
                    <a:pt x="46247" y="17813"/>
                  </a:cubicBezTo>
                  <a:cubicBezTo>
                    <a:pt x="46324" y="18169"/>
                    <a:pt x="46438" y="18512"/>
                    <a:pt x="46451" y="18867"/>
                  </a:cubicBezTo>
                  <a:cubicBezTo>
                    <a:pt x="46451" y="19210"/>
                    <a:pt x="46362" y="19527"/>
                    <a:pt x="46286" y="19871"/>
                  </a:cubicBezTo>
                  <a:cubicBezTo>
                    <a:pt x="46247" y="20124"/>
                    <a:pt x="46235" y="20391"/>
                    <a:pt x="46146" y="20633"/>
                  </a:cubicBezTo>
                  <a:cubicBezTo>
                    <a:pt x="45993" y="21051"/>
                    <a:pt x="45714" y="21420"/>
                    <a:pt x="45447" y="21775"/>
                  </a:cubicBezTo>
                  <a:cubicBezTo>
                    <a:pt x="45346" y="21903"/>
                    <a:pt x="45307" y="22068"/>
                    <a:pt x="45193" y="22182"/>
                  </a:cubicBezTo>
                  <a:cubicBezTo>
                    <a:pt x="45181" y="22207"/>
                    <a:pt x="45155" y="22207"/>
                    <a:pt x="45142" y="22233"/>
                  </a:cubicBezTo>
                  <a:cubicBezTo>
                    <a:pt x="45117" y="22258"/>
                    <a:pt x="45104" y="22309"/>
                    <a:pt x="45066" y="22334"/>
                  </a:cubicBezTo>
                  <a:cubicBezTo>
                    <a:pt x="38996" y="28411"/>
                    <a:pt x="31922" y="33124"/>
                    <a:pt x="24216" y="36316"/>
                  </a:cubicBezTo>
                  <a:lnTo>
                    <a:pt x="0" y="41097"/>
                  </a:lnTo>
                  <a:lnTo>
                    <a:pt x="0" y="31583"/>
                  </a:lnTo>
                  <a:lnTo>
                    <a:pt x="18186" y="28419"/>
                  </a:lnTo>
                  <a:cubicBezTo>
                    <a:pt x="24073" y="26294"/>
                    <a:pt x="29572" y="23154"/>
                    <a:pt x="34474" y="19096"/>
                  </a:cubicBezTo>
                  <a:cubicBezTo>
                    <a:pt x="29467" y="15286"/>
                    <a:pt x="23890" y="12443"/>
                    <a:pt x="18033" y="10567"/>
                  </a:cubicBezTo>
                  <a:lnTo>
                    <a:pt x="0" y="7851"/>
                  </a:lnTo>
                  <a:lnTo>
                    <a:pt x="0" y="347"/>
                  </a:lnTo>
                  <a:lnTo>
                    <a:pt x="1538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 dirty="0"/>
            </a:p>
          </p:txBody>
        </p:sp>
        <p:sp>
          <p:nvSpPr>
            <p:cNvPr id="75" name="Shape 1344"/>
            <p:cNvSpPr/>
            <p:nvPr/>
          </p:nvSpPr>
          <p:spPr>
            <a:xfrm>
              <a:off x="288877" y="150195"/>
              <a:ext cx="51060" cy="111213"/>
            </a:xfrm>
            <a:custGeom>
              <a:avLst/>
              <a:gdLst/>
              <a:ahLst/>
              <a:cxnLst/>
              <a:rect l="0" t="0" r="0" b="0"/>
              <a:pathLst>
                <a:path w="51060" h="111213">
                  <a:moveTo>
                    <a:pt x="8630" y="12"/>
                  </a:moveTo>
                  <a:cubicBezTo>
                    <a:pt x="8960" y="12"/>
                    <a:pt x="9278" y="126"/>
                    <a:pt x="9595" y="203"/>
                  </a:cubicBezTo>
                  <a:cubicBezTo>
                    <a:pt x="9862" y="253"/>
                    <a:pt x="10128" y="267"/>
                    <a:pt x="10370" y="381"/>
                  </a:cubicBezTo>
                  <a:cubicBezTo>
                    <a:pt x="10802" y="559"/>
                    <a:pt x="11157" y="850"/>
                    <a:pt x="11526" y="1143"/>
                  </a:cubicBezTo>
                  <a:cubicBezTo>
                    <a:pt x="11640" y="1232"/>
                    <a:pt x="11780" y="1270"/>
                    <a:pt x="11894" y="1384"/>
                  </a:cubicBezTo>
                  <a:cubicBezTo>
                    <a:pt x="11894" y="1397"/>
                    <a:pt x="11907" y="1409"/>
                    <a:pt x="11919" y="1422"/>
                  </a:cubicBezTo>
                  <a:cubicBezTo>
                    <a:pt x="11945" y="1460"/>
                    <a:pt x="11995" y="1473"/>
                    <a:pt x="12046" y="1511"/>
                  </a:cubicBezTo>
                  <a:cubicBezTo>
                    <a:pt x="27337" y="17983"/>
                    <a:pt x="32303" y="41377"/>
                    <a:pt x="27083" y="62408"/>
                  </a:cubicBezTo>
                  <a:lnTo>
                    <a:pt x="51060" y="38430"/>
                  </a:lnTo>
                  <a:lnTo>
                    <a:pt x="51060" y="54508"/>
                  </a:lnTo>
                  <a:lnTo>
                    <a:pt x="35147" y="70421"/>
                  </a:lnTo>
                  <a:lnTo>
                    <a:pt x="51060" y="70344"/>
                  </a:lnTo>
                  <a:lnTo>
                    <a:pt x="51060" y="77882"/>
                  </a:lnTo>
                  <a:lnTo>
                    <a:pt x="50965" y="77868"/>
                  </a:lnTo>
                  <a:cubicBezTo>
                    <a:pt x="38700" y="77981"/>
                    <a:pt x="26467" y="81952"/>
                    <a:pt x="16580" y="89776"/>
                  </a:cubicBezTo>
                  <a:cubicBezTo>
                    <a:pt x="26232" y="97472"/>
                    <a:pt x="38107" y="101676"/>
                    <a:pt x="50641" y="101676"/>
                  </a:cubicBezTo>
                  <a:lnTo>
                    <a:pt x="51060" y="101603"/>
                  </a:lnTo>
                  <a:lnTo>
                    <a:pt x="51060" y="111130"/>
                  </a:lnTo>
                  <a:lnTo>
                    <a:pt x="50641" y="111213"/>
                  </a:lnTo>
                  <a:cubicBezTo>
                    <a:pt x="35059" y="111213"/>
                    <a:pt x="20352" y="105664"/>
                    <a:pt x="8681" y="95580"/>
                  </a:cubicBezTo>
                  <a:lnTo>
                    <a:pt x="0" y="104261"/>
                  </a:lnTo>
                  <a:lnTo>
                    <a:pt x="0" y="90774"/>
                  </a:lnTo>
                  <a:lnTo>
                    <a:pt x="1937" y="88836"/>
                  </a:lnTo>
                  <a:lnTo>
                    <a:pt x="0" y="85578"/>
                  </a:lnTo>
                  <a:lnTo>
                    <a:pt x="0" y="66960"/>
                  </a:lnTo>
                  <a:lnTo>
                    <a:pt x="7741" y="80937"/>
                  </a:lnTo>
                  <a:cubicBezTo>
                    <a:pt x="23387" y="61163"/>
                    <a:pt x="23628" y="32003"/>
                    <a:pt x="8389" y="11976"/>
                  </a:cubicBezTo>
                  <a:lnTo>
                    <a:pt x="0" y="26637"/>
                  </a:lnTo>
                  <a:lnTo>
                    <a:pt x="0" y="9068"/>
                  </a:lnTo>
                  <a:lnTo>
                    <a:pt x="5150" y="1384"/>
                  </a:lnTo>
                  <a:cubicBezTo>
                    <a:pt x="5188" y="1346"/>
                    <a:pt x="5252" y="1333"/>
                    <a:pt x="5290" y="1295"/>
                  </a:cubicBezTo>
                  <a:lnTo>
                    <a:pt x="5302" y="1270"/>
                  </a:lnTo>
                  <a:cubicBezTo>
                    <a:pt x="5392" y="1194"/>
                    <a:pt x="5493" y="1168"/>
                    <a:pt x="5582" y="1105"/>
                  </a:cubicBezTo>
                  <a:cubicBezTo>
                    <a:pt x="5988" y="774"/>
                    <a:pt x="6395" y="482"/>
                    <a:pt x="6865" y="305"/>
                  </a:cubicBezTo>
                  <a:cubicBezTo>
                    <a:pt x="7068" y="241"/>
                    <a:pt x="7271" y="241"/>
                    <a:pt x="7474" y="190"/>
                  </a:cubicBezTo>
                  <a:cubicBezTo>
                    <a:pt x="7855" y="102"/>
                    <a:pt x="8236" y="0"/>
                    <a:pt x="8630" y="12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 dirty="0"/>
            </a:p>
          </p:txBody>
        </p:sp>
        <p:sp>
          <p:nvSpPr>
            <p:cNvPr id="76" name="Shape 1345"/>
            <p:cNvSpPr/>
            <p:nvPr/>
          </p:nvSpPr>
          <p:spPr>
            <a:xfrm>
              <a:off x="339937" y="220459"/>
              <a:ext cx="46457" cy="40866"/>
            </a:xfrm>
            <a:custGeom>
              <a:avLst/>
              <a:gdLst/>
              <a:ahLst/>
              <a:cxnLst/>
              <a:rect l="0" t="0" r="0" b="0"/>
              <a:pathLst>
                <a:path w="46457" h="40866">
                  <a:moveTo>
                    <a:pt x="16226" y="0"/>
                  </a:moveTo>
                  <a:cubicBezTo>
                    <a:pt x="26753" y="2501"/>
                    <a:pt x="36709" y="7562"/>
                    <a:pt x="44945" y="15207"/>
                  </a:cubicBezTo>
                  <a:cubicBezTo>
                    <a:pt x="44984" y="15245"/>
                    <a:pt x="44996" y="15296"/>
                    <a:pt x="45047" y="15346"/>
                  </a:cubicBezTo>
                  <a:cubicBezTo>
                    <a:pt x="45047" y="15346"/>
                    <a:pt x="45060" y="15346"/>
                    <a:pt x="45072" y="15360"/>
                  </a:cubicBezTo>
                  <a:cubicBezTo>
                    <a:pt x="45161" y="15461"/>
                    <a:pt x="45200" y="15587"/>
                    <a:pt x="45288" y="15690"/>
                  </a:cubicBezTo>
                  <a:cubicBezTo>
                    <a:pt x="45606" y="16058"/>
                    <a:pt x="45898" y="16439"/>
                    <a:pt x="46076" y="16870"/>
                  </a:cubicBezTo>
                  <a:cubicBezTo>
                    <a:pt x="46177" y="17099"/>
                    <a:pt x="46190" y="17341"/>
                    <a:pt x="46241" y="17569"/>
                  </a:cubicBezTo>
                  <a:cubicBezTo>
                    <a:pt x="46330" y="17924"/>
                    <a:pt x="46444" y="18268"/>
                    <a:pt x="46444" y="18636"/>
                  </a:cubicBezTo>
                  <a:cubicBezTo>
                    <a:pt x="46457" y="18966"/>
                    <a:pt x="46355" y="19296"/>
                    <a:pt x="46292" y="19627"/>
                  </a:cubicBezTo>
                  <a:cubicBezTo>
                    <a:pt x="46241" y="19893"/>
                    <a:pt x="46241" y="20147"/>
                    <a:pt x="46139" y="20401"/>
                  </a:cubicBezTo>
                  <a:cubicBezTo>
                    <a:pt x="45987" y="20807"/>
                    <a:pt x="45720" y="21176"/>
                    <a:pt x="45441" y="21544"/>
                  </a:cubicBezTo>
                  <a:cubicBezTo>
                    <a:pt x="45339" y="21671"/>
                    <a:pt x="45301" y="21823"/>
                    <a:pt x="45200" y="21951"/>
                  </a:cubicBezTo>
                  <a:cubicBezTo>
                    <a:pt x="45174" y="21963"/>
                    <a:pt x="45161" y="21976"/>
                    <a:pt x="45149" y="21989"/>
                  </a:cubicBezTo>
                  <a:cubicBezTo>
                    <a:pt x="45110" y="22027"/>
                    <a:pt x="45098" y="22065"/>
                    <a:pt x="45072" y="22103"/>
                  </a:cubicBezTo>
                  <a:cubicBezTo>
                    <a:pt x="38995" y="28180"/>
                    <a:pt x="31918" y="32892"/>
                    <a:pt x="24212" y="36084"/>
                  </a:cubicBezTo>
                  <a:lnTo>
                    <a:pt x="0" y="40866"/>
                  </a:lnTo>
                  <a:lnTo>
                    <a:pt x="0" y="31339"/>
                  </a:lnTo>
                  <a:lnTo>
                    <a:pt x="18188" y="28180"/>
                  </a:lnTo>
                  <a:cubicBezTo>
                    <a:pt x="24076" y="26056"/>
                    <a:pt x="29578" y="22916"/>
                    <a:pt x="34480" y="18852"/>
                  </a:cubicBezTo>
                  <a:cubicBezTo>
                    <a:pt x="29473" y="15045"/>
                    <a:pt x="23896" y="12205"/>
                    <a:pt x="18037" y="10330"/>
                  </a:cubicBezTo>
                  <a:lnTo>
                    <a:pt x="0" y="7618"/>
                  </a:lnTo>
                  <a:lnTo>
                    <a:pt x="0" y="80"/>
                  </a:lnTo>
                  <a:lnTo>
                    <a:pt x="1622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 dirty="0"/>
            </a:p>
          </p:txBody>
        </p:sp>
        <p:sp>
          <p:nvSpPr>
            <p:cNvPr id="77" name="Shape 1346"/>
            <p:cNvSpPr/>
            <p:nvPr/>
          </p:nvSpPr>
          <p:spPr>
            <a:xfrm>
              <a:off x="339937" y="135145"/>
              <a:ext cx="61519" cy="69558"/>
            </a:xfrm>
            <a:custGeom>
              <a:avLst/>
              <a:gdLst/>
              <a:ahLst/>
              <a:cxnLst/>
              <a:rect l="0" t="0" r="0" b="0"/>
              <a:pathLst>
                <a:path w="61519" h="69558">
                  <a:moveTo>
                    <a:pt x="51257" y="2223"/>
                  </a:moveTo>
                  <a:cubicBezTo>
                    <a:pt x="53480" y="0"/>
                    <a:pt x="57086" y="0"/>
                    <a:pt x="59296" y="2223"/>
                  </a:cubicBezTo>
                  <a:cubicBezTo>
                    <a:pt x="61519" y="4432"/>
                    <a:pt x="61519" y="8039"/>
                    <a:pt x="59296" y="10262"/>
                  </a:cubicBezTo>
                  <a:lnTo>
                    <a:pt x="0" y="69558"/>
                  </a:lnTo>
                  <a:lnTo>
                    <a:pt x="0" y="53480"/>
                  </a:lnTo>
                  <a:lnTo>
                    <a:pt x="51257" y="2223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 dirty="0"/>
            </a:p>
          </p:txBody>
        </p:sp>
        <p:sp>
          <p:nvSpPr>
            <p:cNvPr id="78" name="Shape 1347"/>
            <p:cNvSpPr/>
            <p:nvPr/>
          </p:nvSpPr>
          <p:spPr>
            <a:xfrm>
              <a:off x="373484" y="169725"/>
              <a:ext cx="43523" cy="43523"/>
            </a:xfrm>
            <a:custGeom>
              <a:avLst/>
              <a:gdLst/>
              <a:ahLst/>
              <a:cxnLst/>
              <a:rect l="0" t="0" r="0" b="0"/>
              <a:pathLst>
                <a:path w="43523" h="43523">
                  <a:moveTo>
                    <a:pt x="33071" y="2260"/>
                  </a:moveTo>
                  <a:cubicBezTo>
                    <a:pt x="35332" y="0"/>
                    <a:pt x="38989" y="0"/>
                    <a:pt x="41263" y="2260"/>
                  </a:cubicBezTo>
                  <a:cubicBezTo>
                    <a:pt x="43523" y="4534"/>
                    <a:pt x="43523" y="8192"/>
                    <a:pt x="41263" y="10452"/>
                  </a:cubicBezTo>
                  <a:lnTo>
                    <a:pt x="10452" y="41263"/>
                  </a:lnTo>
                  <a:cubicBezTo>
                    <a:pt x="8192" y="43523"/>
                    <a:pt x="4521" y="43523"/>
                    <a:pt x="2261" y="41263"/>
                  </a:cubicBezTo>
                  <a:cubicBezTo>
                    <a:pt x="0" y="39001"/>
                    <a:pt x="0" y="35331"/>
                    <a:pt x="2261" y="33071"/>
                  </a:cubicBezTo>
                  <a:lnTo>
                    <a:pt x="33071" y="226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 dirty="0"/>
            </a:p>
          </p:txBody>
        </p:sp>
        <p:sp>
          <p:nvSpPr>
            <p:cNvPr id="79" name="Shape 1348"/>
            <p:cNvSpPr/>
            <p:nvPr/>
          </p:nvSpPr>
          <p:spPr>
            <a:xfrm>
              <a:off x="323642" y="119697"/>
              <a:ext cx="43523" cy="43523"/>
            </a:xfrm>
            <a:custGeom>
              <a:avLst/>
              <a:gdLst/>
              <a:ahLst/>
              <a:cxnLst/>
              <a:rect l="0" t="0" r="0" b="0"/>
              <a:pathLst>
                <a:path w="43523" h="43523">
                  <a:moveTo>
                    <a:pt x="33071" y="2261"/>
                  </a:moveTo>
                  <a:cubicBezTo>
                    <a:pt x="35332" y="0"/>
                    <a:pt x="38989" y="0"/>
                    <a:pt x="41263" y="2261"/>
                  </a:cubicBezTo>
                  <a:cubicBezTo>
                    <a:pt x="43523" y="4534"/>
                    <a:pt x="43523" y="8191"/>
                    <a:pt x="41263" y="10452"/>
                  </a:cubicBezTo>
                  <a:lnTo>
                    <a:pt x="10452" y="41262"/>
                  </a:lnTo>
                  <a:cubicBezTo>
                    <a:pt x="8192" y="43523"/>
                    <a:pt x="4521" y="43523"/>
                    <a:pt x="2261" y="41262"/>
                  </a:cubicBezTo>
                  <a:cubicBezTo>
                    <a:pt x="0" y="39002"/>
                    <a:pt x="0" y="35332"/>
                    <a:pt x="2261" y="33070"/>
                  </a:cubicBezTo>
                  <a:lnTo>
                    <a:pt x="33071" y="2261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uk-UA" dirty="0"/>
            </a:p>
          </p:txBody>
        </p:sp>
      </p:grpSp>
      <p:sp>
        <p:nvSpPr>
          <p:cNvPr id="80" name="Shape 1337"/>
          <p:cNvSpPr/>
          <p:nvPr/>
        </p:nvSpPr>
        <p:spPr>
          <a:xfrm>
            <a:off x="10873132" y="5438663"/>
            <a:ext cx="86205" cy="355808"/>
          </a:xfrm>
          <a:custGeom>
            <a:avLst/>
            <a:gdLst/>
            <a:ahLst/>
            <a:cxnLst/>
            <a:rect l="0" t="0" r="0" b="0"/>
            <a:pathLst>
              <a:path w="29830" h="118989">
                <a:moveTo>
                  <a:pt x="29830" y="0"/>
                </a:moveTo>
                <a:lnTo>
                  <a:pt x="29830" y="12961"/>
                </a:lnTo>
                <a:lnTo>
                  <a:pt x="21152" y="28119"/>
                </a:lnTo>
                <a:cubicBezTo>
                  <a:pt x="19028" y="34007"/>
                  <a:pt x="17920" y="40280"/>
                  <a:pt x="17920" y="46726"/>
                </a:cubicBezTo>
                <a:cubicBezTo>
                  <a:pt x="17920" y="52993"/>
                  <a:pt x="18974" y="59096"/>
                  <a:pt x="20990" y="64838"/>
                </a:cubicBezTo>
                <a:lnTo>
                  <a:pt x="29830" y="80783"/>
                </a:lnTo>
                <a:lnTo>
                  <a:pt x="29830" y="96372"/>
                </a:lnTo>
                <a:lnTo>
                  <a:pt x="8611" y="117592"/>
                </a:lnTo>
                <a:cubicBezTo>
                  <a:pt x="7671" y="118519"/>
                  <a:pt x="6452" y="118989"/>
                  <a:pt x="5232" y="118989"/>
                </a:cubicBezTo>
                <a:cubicBezTo>
                  <a:pt x="4013" y="118989"/>
                  <a:pt x="2794" y="118519"/>
                  <a:pt x="1867" y="117592"/>
                </a:cubicBezTo>
                <a:cubicBezTo>
                  <a:pt x="0" y="115725"/>
                  <a:pt x="0" y="112716"/>
                  <a:pt x="1867" y="110848"/>
                </a:cubicBezTo>
                <a:lnTo>
                  <a:pt x="24028" y="88687"/>
                </a:lnTo>
                <a:cubicBezTo>
                  <a:pt x="13944" y="77015"/>
                  <a:pt x="8395" y="62322"/>
                  <a:pt x="8395" y="46739"/>
                </a:cubicBezTo>
                <a:cubicBezTo>
                  <a:pt x="8395" y="29543"/>
                  <a:pt x="15087" y="13388"/>
                  <a:pt x="27229" y="1247"/>
                </a:cubicBezTo>
                <a:cubicBezTo>
                  <a:pt x="27280" y="1197"/>
                  <a:pt x="27331" y="1184"/>
                  <a:pt x="27381" y="1146"/>
                </a:cubicBezTo>
                <a:cubicBezTo>
                  <a:pt x="27381" y="1146"/>
                  <a:pt x="27394" y="1120"/>
                  <a:pt x="27394" y="1120"/>
                </a:cubicBezTo>
                <a:cubicBezTo>
                  <a:pt x="27483" y="1044"/>
                  <a:pt x="27584" y="1019"/>
                  <a:pt x="27661" y="956"/>
                </a:cubicBezTo>
                <a:cubicBezTo>
                  <a:pt x="28067" y="626"/>
                  <a:pt x="28486" y="333"/>
                  <a:pt x="28956" y="168"/>
                </a:cubicBezTo>
                <a:cubicBezTo>
                  <a:pt x="29159" y="91"/>
                  <a:pt x="29363" y="91"/>
                  <a:pt x="29566" y="41"/>
                </a:cubicBezTo>
                <a:lnTo>
                  <a:pt x="2983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/>
          </a:lnRef>
          <a:fillRef idx="1">
            <a:srgbClr val="FFFEF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uk-UA" dirty="0"/>
          </a:p>
        </p:txBody>
      </p:sp>
      <p:sp>
        <p:nvSpPr>
          <p:cNvPr id="81" name="Shape 1337"/>
          <p:cNvSpPr/>
          <p:nvPr/>
        </p:nvSpPr>
        <p:spPr>
          <a:xfrm>
            <a:off x="11042103" y="5283558"/>
            <a:ext cx="52022" cy="355808"/>
          </a:xfrm>
          <a:custGeom>
            <a:avLst/>
            <a:gdLst/>
            <a:ahLst/>
            <a:cxnLst/>
            <a:rect l="0" t="0" r="0" b="0"/>
            <a:pathLst>
              <a:path w="29830" h="118989">
                <a:moveTo>
                  <a:pt x="29830" y="0"/>
                </a:moveTo>
                <a:lnTo>
                  <a:pt x="29830" y="12961"/>
                </a:lnTo>
                <a:lnTo>
                  <a:pt x="21152" y="28119"/>
                </a:lnTo>
                <a:cubicBezTo>
                  <a:pt x="19028" y="34007"/>
                  <a:pt x="17920" y="40280"/>
                  <a:pt x="17920" y="46726"/>
                </a:cubicBezTo>
                <a:cubicBezTo>
                  <a:pt x="17920" y="52993"/>
                  <a:pt x="18974" y="59096"/>
                  <a:pt x="20990" y="64838"/>
                </a:cubicBezTo>
                <a:lnTo>
                  <a:pt x="29830" y="80783"/>
                </a:lnTo>
                <a:lnTo>
                  <a:pt x="29830" y="96372"/>
                </a:lnTo>
                <a:lnTo>
                  <a:pt x="8611" y="117592"/>
                </a:lnTo>
                <a:cubicBezTo>
                  <a:pt x="7671" y="118519"/>
                  <a:pt x="6452" y="118989"/>
                  <a:pt x="5232" y="118989"/>
                </a:cubicBezTo>
                <a:cubicBezTo>
                  <a:pt x="4013" y="118989"/>
                  <a:pt x="2794" y="118519"/>
                  <a:pt x="1867" y="117592"/>
                </a:cubicBezTo>
                <a:cubicBezTo>
                  <a:pt x="0" y="115725"/>
                  <a:pt x="0" y="112716"/>
                  <a:pt x="1867" y="110848"/>
                </a:cubicBezTo>
                <a:lnTo>
                  <a:pt x="24028" y="88687"/>
                </a:lnTo>
                <a:cubicBezTo>
                  <a:pt x="13944" y="77015"/>
                  <a:pt x="8395" y="62322"/>
                  <a:pt x="8395" y="46739"/>
                </a:cubicBezTo>
                <a:cubicBezTo>
                  <a:pt x="8395" y="29543"/>
                  <a:pt x="15087" y="13388"/>
                  <a:pt x="27229" y="1247"/>
                </a:cubicBezTo>
                <a:cubicBezTo>
                  <a:pt x="27280" y="1197"/>
                  <a:pt x="27331" y="1184"/>
                  <a:pt x="27381" y="1146"/>
                </a:cubicBezTo>
                <a:cubicBezTo>
                  <a:pt x="27381" y="1146"/>
                  <a:pt x="27394" y="1120"/>
                  <a:pt x="27394" y="1120"/>
                </a:cubicBezTo>
                <a:cubicBezTo>
                  <a:pt x="27483" y="1044"/>
                  <a:pt x="27584" y="1019"/>
                  <a:pt x="27661" y="956"/>
                </a:cubicBezTo>
                <a:cubicBezTo>
                  <a:pt x="28067" y="626"/>
                  <a:pt x="28486" y="333"/>
                  <a:pt x="28956" y="168"/>
                </a:cubicBezTo>
                <a:cubicBezTo>
                  <a:pt x="29159" y="91"/>
                  <a:pt x="29363" y="91"/>
                  <a:pt x="29566" y="41"/>
                </a:cubicBezTo>
                <a:lnTo>
                  <a:pt x="29830" y="0"/>
                </a:ln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/>
          </a:lnRef>
          <a:fillRef idx="1">
            <a:srgbClr val="FFFEF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515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330" y="1043998"/>
            <a:ext cx="3835503" cy="53520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79618" y="1445468"/>
            <a:ext cx="4170593" cy="900246"/>
          </a:xfrm>
          <a:prstGeom prst="rect">
            <a:avLst/>
          </a:prstGeom>
          <a:ln w="825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ts val="2100"/>
              </a:lnSpc>
            </a:pPr>
            <a:r>
              <a:rPr lang="uk-UA" sz="1500" kern="900" dirty="0">
                <a:solidFill>
                  <a:srgbClr val="1D3379"/>
                </a:solidFill>
              </a:rPr>
              <a:t>юридичні особи, відокремлені підрозділи юридичних осіб, які здійснюють сільськогосподарську діяльність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75166" y="186609"/>
            <a:ext cx="10919975" cy="9876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b="1" dirty="0" smtClean="0">
                <a:solidFill>
                  <a:srgbClr val="1D3379"/>
                </a:solidFill>
                <a:latin typeface="+mn-lt"/>
              </a:rPr>
              <a:t>Звіт за формою №9-сг (річна)</a:t>
            </a:r>
          </a:p>
          <a:p>
            <a:r>
              <a:rPr lang="uk-UA" sz="2200" b="1" dirty="0" smtClean="0">
                <a:solidFill>
                  <a:srgbClr val="1D3379"/>
                </a:solidFill>
                <a:latin typeface="+mn-lt"/>
              </a:rPr>
              <a:t>«</a:t>
            </a:r>
            <a:r>
              <a:rPr lang="ru-RU" sz="2200" b="1" dirty="0">
                <a:solidFill>
                  <a:srgbClr val="1D3379"/>
                </a:solidFill>
                <a:latin typeface="+mn-lt"/>
              </a:rPr>
              <a:t>Звіт про </a:t>
            </a:r>
            <a:r>
              <a:rPr lang="ru-RU" sz="2200" b="1" dirty="0" smtClean="0">
                <a:solidFill>
                  <a:srgbClr val="1D3379"/>
                </a:solidFill>
                <a:latin typeface="+mn-lt"/>
              </a:rPr>
              <a:t>використання добрив та пестицидів</a:t>
            </a:r>
            <a:r>
              <a:rPr lang="uk-UA" sz="2200" b="1" dirty="0" smtClean="0">
                <a:solidFill>
                  <a:srgbClr val="1D3379"/>
                </a:solidFill>
                <a:latin typeface="+mn-lt"/>
              </a:rPr>
              <a:t>»</a:t>
            </a:r>
            <a:endParaRPr lang="uk-UA" sz="2200" b="1" dirty="0">
              <a:solidFill>
                <a:srgbClr val="1D3379"/>
              </a:solidFill>
              <a:latin typeface="+mn-lt"/>
            </a:endParaRPr>
          </a:p>
        </p:txBody>
      </p:sp>
      <p:sp>
        <p:nvSpPr>
          <p:cNvPr id="19" name="Стрілка вправо 18"/>
          <p:cNvSpPr/>
          <p:nvPr/>
        </p:nvSpPr>
        <p:spPr>
          <a:xfrm>
            <a:off x="526992" y="2934131"/>
            <a:ext cx="2559108" cy="712520"/>
          </a:xfrm>
          <a:prstGeom prst="rightArrow">
            <a:avLst/>
          </a:prstGeom>
          <a:solidFill>
            <a:srgbClr val="6C98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uk-UA" sz="1600" b="1" dirty="0" smtClean="0">
                <a:solidFill>
                  <a:schemeClr val="bg1"/>
                </a:solidFill>
              </a:rPr>
              <a:t>Форма звітності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79618" y="2669591"/>
            <a:ext cx="4158882" cy="1272143"/>
          </a:xfrm>
          <a:prstGeom prst="rect">
            <a:avLst/>
          </a:prstGeom>
          <a:ln w="698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ts val="2300"/>
              </a:lnSpc>
            </a:pPr>
            <a:r>
              <a:rPr lang="uk-UA" sz="1500" kern="1000" dirty="0">
                <a:solidFill>
                  <a:srgbClr val="1D3379"/>
                </a:solidFill>
              </a:rPr>
              <a:t>Форма № </a:t>
            </a:r>
            <a:r>
              <a:rPr lang="uk-UA" sz="1500" kern="1000" dirty="0" smtClean="0">
                <a:solidFill>
                  <a:srgbClr val="1D3379"/>
                </a:solidFill>
              </a:rPr>
              <a:t>9-сг </a:t>
            </a:r>
            <a:r>
              <a:rPr lang="uk-UA" sz="1500" kern="1000" dirty="0">
                <a:solidFill>
                  <a:srgbClr val="1D3379"/>
                </a:solidFill>
              </a:rPr>
              <a:t>(річна) </a:t>
            </a:r>
            <a:r>
              <a:rPr lang="uk-UA" sz="1500" kern="1000" dirty="0" smtClean="0">
                <a:solidFill>
                  <a:srgbClr val="1D3379"/>
                </a:solidFill>
              </a:rPr>
              <a:t>«</a:t>
            </a:r>
            <a:r>
              <a:rPr lang="ru-RU" sz="1500" kern="1000" dirty="0">
                <a:solidFill>
                  <a:srgbClr val="1D3379"/>
                </a:solidFill>
              </a:rPr>
              <a:t>Звіт про </a:t>
            </a:r>
            <a:r>
              <a:rPr lang="ru-RU" sz="1500" kern="1000" dirty="0" smtClean="0">
                <a:solidFill>
                  <a:srgbClr val="1D3379"/>
                </a:solidFill>
              </a:rPr>
              <a:t>використання добрив та пестицидів», </a:t>
            </a:r>
            <a:r>
              <a:rPr lang="ru-RU" sz="1500" kern="1000" dirty="0">
                <a:solidFill>
                  <a:srgbClr val="1D3379"/>
                </a:solidFill>
              </a:rPr>
              <a:t>затверджена наказом Держстату </a:t>
            </a:r>
            <a:r>
              <a:rPr lang="ru-RU" sz="1500" kern="1000" dirty="0" err="1">
                <a:solidFill>
                  <a:srgbClr val="1D3379"/>
                </a:solidFill>
              </a:rPr>
              <a:t>від</a:t>
            </a:r>
            <a:r>
              <a:rPr lang="ru-RU" sz="1500" kern="1000" dirty="0">
                <a:solidFill>
                  <a:srgbClr val="1D3379"/>
                </a:solidFill>
              </a:rPr>
              <a:t> </a:t>
            </a:r>
            <a:r>
              <a:rPr lang="en-US" sz="1500" kern="1000" dirty="0" smtClean="0">
                <a:solidFill>
                  <a:srgbClr val="1D3379"/>
                </a:solidFill>
              </a:rPr>
              <a:t>08</a:t>
            </a:r>
            <a:r>
              <a:rPr lang="ru-RU" sz="1500" kern="1000" dirty="0" smtClean="0">
                <a:solidFill>
                  <a:srgbClr val="1D3379"/>
                </a:solidFill>
              </a:rPr>
              <a:t>.06.202</a:t>
            </a:r>
            <a:r>
              <a:rPr lang="en-US" sz="1500" kern="1000" dirty="0" smtClean="0">
                <a:solidFill>
                  <a:srgbClr val="1D3379"/>
                </a:solidFill>
              </a:rPr>
              <a:t>2</a:t>
            </a:r>
            <a:r>
              <a:rPr lang="ru-RU" sz="1500" kern="1000" dirty="0" smtClean="0">
                <a:solidFill>
                  <a:srgbClr val="1D3379"/>
                </a:solidFill>
              </a:rPr>
              <a:t> </a:t>
            </a:r>
            <a:r>
              <a:rPr lang="ru-RU" sz="1500" kern="1000" dirty="0">
                <a:solidFill>
                  <a:srgbClr val="1D3379"/>
                </a:solidFill>
              </a:rPr>
              <a:t>№ </a:t>
            </a:r>
            <a:r>
              <a:rPr lang="ru-RU" sz="1500" kern="1000" dirty="0" smtClean="0">
                <a:solidFill>
                  <a:srgbClr val="1D3379"/>
                </a:solidFill>
              </a:rPr>
              <a:t>16</a:t>
            </a:r>
            <a:r>
              <a:rPr lang="en-US" sz="1500" kern="1000" dirty="0" smtClean="0">
                <a:solidFill>
                  <a:srgbClr val="1D3379"/>
                </a:solidFill>
              </a:rPr>
              <a:t>1 </a:t>
            </a:r>
            <a:r>
              <a:rPr lang="en-US" sz="1400" kern="1000" spc="-90" dirty="0">
                <a:solidFill>
                  <a:srgbClr val="1D3379"/>
                </a:solidFill>
              </a:rPr>
              <a:t>(</a:t>
            </a:r>
            <a:r>
              <a:rPr lang="uk-UA" sz="1400" kern="1000" spc="-90" dirty="0">
                <a:solidFill>
                  <a:srgbClr val="1D3379"/>
                </a:solidFill>
              </a:rPr>
              <a:t>зі змінами, внесеними наказом </a:t>
            </a:r>
            <a:r>
              <a:rPr lang="uk-UA" sz="1400" kern="1000" spc="-90" dirty="0" err="1">
                <a:solidFill>
                  <a:srgbClr val="1D3379"/>
                </a:solidFill>
              </a:rPr>
              <a:t>Держстату</a:t>
            </a:r>
            <a:r>
              <a:rPr lang="uk-UA" sz="1400" kern="1000" spc="-90" dirty="0">
                <a:solidFill>
                  <a:srgbClr val="1D3379"/>
                </a:solidFill>
              </a:rPr>
              <a:t> від 10.11.2022р. № 279</a:t>
            </a:r>
            <a:r>
              <a:rPr lang="uk-UA" sz="1400" kern="1000" spc="-90" dirty="0" smtClean="0">
                <a:solidFill>
                  <a:srgbClr val="1D3379"/>
                </a:solidFill>
              </a:rPr>
              <a:t>)</a:t>
            </a:r>
            <a:r>
              <a:rPr lang="ru-RU" sz="1500" kern="1000" dirty="0" smtClean="0">
                <a:solidFill>
                  <a:srgbClr val="1D3379"/>
                </a:solidFill>
              </a:rPr>
              <a:t>.</a:t>
            </a:r>
            <a:endParaRPr lang="uk-UA" sz="1500" kern="1000" dirty="0">
              <a:solidFill>
                <a:srgbClr val="1D3379"/>
              </a:solidFill>
            </a:endParaRPr>
          </a:p>
        </p:txBody>
      </p:sp>
      <p:sp>
        <p:nvSpPr>
          <p:cNvPr id="22" name="Стрілка вправо 21"/>
          <p:cNvSpPr/>
          <p:nvPr/>
        </p:nvSpPr>
        <p:spPr>
          <a:xfrm>
            <a:off x="580374" y="4500205"/>
            <a:ext cx="2481552" cy="677660"/>
          </a:xfrm>
          <a:prstGeom prst="rightArrow">
            <a:avLst/>
          </a:prstGeom>
          <a:solidFill>
            <a:srgbClr val="6C98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uk-UA" sz="1600" b="1" spc="-100" dirty="0" smtClean="0">
                <a:solidFill>
                  <a:schemeClr val="bg1"/>
                </a:solidFill>
              </a:rPr>
              <a:t>При заповненні керуватись</a:t>
            </a:r>
            <a:endParaRPr lang="uk-UA" sz="1600" b="1" spc="-1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79618" y="4265611"/>
            <a:ext cx="4151653" cy="1246495"/>
          </a:xfrm>
          <a:prstGeom prst="rect">
            <a:avLst/>
          </a:prstGeom>
          <a:ln w="698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1500" kern="1000" dirty="0">
                <a:solidFill>
                  <a:srgbClr val="1D3379"/>
                </a:solidFill>
              </a:rPr>
              <a:t>Роз'ясненнями щодо заповнення форми </a:t>
            </a:r>
            <a:endParaRPr lang="uk-UA" sz="1500" kern="1000" dirty="0" smtClean="0">
              <a:solidFill>
                <a:srgbClr val="1D3379"/>
              </a:solidFill>
            </a:endParaRPr>
          </a:p>
          <a:p>
            <a:pPr algn="just"/>
            <a:r>
              <a:rPr lang="uk-UA" sz="1500" kern="1000" dirty="0" smtClean="0">
                <a:solidFill>
                  <a:srgbClr val="1D3379"/>
                </a:solidFill>
              </a:rPr>
              <a:t>від </a:t>
            </a:r>
            <a:r>
              <a:rPr lang="en-US" sz="1500" kern="1000" dirty="0" smtClean="0">
                <a:solidFill>
                  <a:srgbClr val="1D3379"/>
                </a:solidFill>
              </a:rPr>
              <a:t>0</a:t>
            </a:r>
            <a:r>
              <a:rPr lang="ru-RU" sz="1500" kern="1000" dirty="0" smtClean="0">
                <a:solidFill>
                  <a:srgbClr val="1D3379"/>
                </a:solidFill>
              </a:rPr>
              <a:t>8 липня 2021 року № </a:t>
            </a:r>
            <a:r>
              <a:rPr lang="ru-RU" sz="1500" kern="1000" dirty="0">
                <a:solidFill>
                  <a:srgbClr val="1D3379"/>
                </a:solidFill>
              </a:rPr>
              <a:t>19.1.2.-</a:t>
            </a:r>
            <a:r>
              <a:rPr lang="ru-RU" sz="1500" kern="1000" dirty="0" smtClean="0">
                <a:solidFill>
                  <a:srgbClr val="1D3379"/>
                </a:solidFill>
              </a:rPr>
              <a:t>12/8-21</a:t>
            </a:r>
            <a:r>
              <a:rPr lang="en-US" sz="1500" kern="1000" dirty="0" smtClean="0">
                <a:solidFill>
                  <a:srgbClr val="1D3379"/>
                </a:solidFill>
              </a:rPr>
              <a:t>.</a:t>
            </a:r>
            <a:endParaRPr lang="uk-UA" sz="1500" kern="1000" dirty="0" smtClean="0">
              <a:solidFill>
                <a:srgbClr val="1D3379"/>
              </a:solidFill>
            </a:endParaRPr>
          </a:p>
          <a:p>
            <a:r>
              <a:rPr lang="uk-UA" sz="1500" dirty="0" smtClean="0">
                <a:solidFill>
                  <a:srgbClr val="1D3379"/>
                </a:solidFill>
              </a:rPr>
              <a:t>Переліком </a:t>
            </a:r>
            <a:r>
              <a:rPr lang="uk-UA" sz="1500" dirty="0">
                <a:solidFill>
                  <a:srgbClr val="1D3379"/>
                </a:solidFill>
              </a:rPr>
              <a:t>видів засобів захисту та підвищення врожайності </a:t>
            </a:r>
            <a:r>
              <a:rPr lang="ru-RU" sz="1500" dirty="0" smtClean="0">
                <a:solidFill>
                  <a:srgbClr val="1D3379"/>
                </a:solidFill>
              </a:rPr>
              <a:t>сільськогосподарських </a:t>
            </a:r>
            <a:r>
              <a:rPr lang="ru-RU" sz="1500" dirty="0">
                <a:solidFill>
                  <a:srgbClr val="1D3379"/>
                </a:solidFill>
              </a:rPr>
              <a:t>культур </a:t>
            </a:r>
            <a:r>
              <a:rPr lang="ru-RU" sz="1500" dirty="0" err="1" smtClean="0">
                <a:solidFill>
                  <a:srgbClr val="1D3379"/>
                </a:solidFill>
              </a:rPr>
              <a:t>від</a:t>
            </a:r>
            <a:r>
              <a:rPr lang="ru-RU" sz="1500" dirty="0" smtClean="0">
                <a:solidFill>
                  <a:srgbClr val="1D3379"/>
                </a:solidFill>
              </a:rPr>
              <a:t> </a:t>
            </a:r>
            <a:r>
              <a:rPr lang="uk-UA" sz="1500" dirty="0" smtClean="0">
                <a:solidFill>
                  <a:srgbClr val="1D3379"/>
                </a:solidFill>
              </a:rPr>
              <a:t>14.02.2018 № 17.4-12/1</a:t>
            </a:r>
            <a:endParaRPr lang="ru-RU" sz="1500" kern="1000" dirty="0">
              <a:solidFill>
                <a:srgbClr val="1D3379"/>
              </a:solidFill>
            </a:endParaRPr>
          </a:p>
        </p:txBody>
      </p:sp>
      <p:sp>
        <p:nvSpPr>
          <p:cNvPr id="24" name="Стрілка вправо 23"/>
          <p:cNvSpPr/>
          <p:nvPr/>
        </p:nvSpPr>
        <p:spPr>
          <a:xfrm>
            <a:off x="556199" y="5695489"/>
            <a:ext cx="2529902" cy="607014"/>
          </a:xfrm>
          <a:prstGeom prst="rightArrow">
            <a:avLst/>
          </a:prstGeom>
          <a:solidFill>
            <a:srgbClr val="6C98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lang="uk-UA" sz="1600" b="1" dirty="0" smtClean="0">
                <a:solidFill>
                  <a:schemeClr val="bg1"/>
                </a:solidFill>
              </a:rPr>
              <a:t>Термін подання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79618" y="5816830"/>
            <a:ext cx="4158882" cy="387286"/>
          </a:xfrm>
          <a:prstGeom prst="rect">
            <a:avLst/>
          </a:prstGeom>
          <a:ln w="698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  <a:spcBef>
                <a:spcPts val="1200"/>
              </a:spcBef>
              <a:spcAft>
                <a:spcPts val="1200"/>
              </a:spcAft>
            </a:pPr>
            <a:r>
              <a:rPr lang="uk-UA" sz="1500" b="1" kern="1000" spc="-40" dirty="0">
                <a:solidFill>
                  <a:srgbClr val="1D3379"/>
                </a:solidFill>
              </a:rPr>
              <a:t>не пізніше </a:t>
            </a:r>
            <a:r>
              <a:rPr lang="uk-UA" sz="1500" b="1" kern="1000" spc="-40" dirty="0" smtClean="0">
                <a:solidFill>
                  <a:srgbClr val="1D3379"/>
                </a:solidFill>
              </a:rPr>
              <a:t>5 січня</a:t>
            </a:r>
            <a:endParaRPr lang="uk-UA" sz="1500" b="1" kern="1000" spc="-40" dirty="0">
              <a:solidFill>
                <a:srgbClr val="1D3379"/>
              </a:solidFill>
            </a:endParaRPr>
          </a:p>
        </p:txBody>
      </p:sp>
      <p:sp>
        <p:nvSpPr>
          <p:cNvPr id="34" name="Стрілка вправо 33"/>
          <p:cNvSpPr/>
          <p:nvPr/>
        </p:nvSpPr>
        <p:spPr>
          <a:xfrm>
            <a:off x="580374" y="1566271"/>
            <a:ext cx="2481552" cy="627389"/>
          </a:xfrm>
          <a:prstGeom prst="rightArrow">
            <a:avLst/>
          </a:prstGeom>
          <a:solidFill>
            <a:srgbClr val="6C98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700"/>
              </a:lnSpc>
            </a:pPr>
            <a:r>
              <a:rPr lang="uk-UA" sz="1600" b="1" dirty="0" smtClean="0">
                <a:solidFill>
                  <a:schemeClr val="bg1"/>
                </a:solidFill>
              </a:rPr>
              <a:t>Звітність подають</a:t>
            </a:r>
            <a:endParaRPr lang="uk-UA" sz="1600" b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150348" y="2298399"/>
            <a:ext cx="3289465" cy="42155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364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0164" y="154418"/>
            <a:ext cx="11642436" cy="2381012"/>
          </a:xfrm>
          <a:prstGeom prst="downArrowCallout">
            <a:avLst>
              <a:gd name="adj1" fmla="val 20337"/>
              <a:gd name="adj2" fmla="val 25000"/>
              <a:gd name="adj3" fmla="val 25000"/>
              <a:gd name="adj4" fmla="val 64977"/>
            </a:avLst>
          </a:prstGeom>
          <a:ln w="69850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ts val="1400"/>
              </a:lnSpc>
            </a:pPr>
            <a:endParaRPr lang="uk-UA" sz="1600" spc="-60" dirty="0" smtClean="0">
              <a:solidFill>
                <a:srgbClr val="002060"/>
              </a:solidFill>
            </a:endParaRPr>
          </a:p>
          <a:p>
            <a:pPr algn="just">
              <a:lnSpc>
                <a:spcPts val="2500"/>
              </a:lnSpc>
            </a:pPr>
            <a:r>
              <a:rPr lang="uk-UA" sz="1600" spc="-60" dirty="0" smtClean="0">
                <a:solidFill>
                  <a:srgbClr val="002060"/>
                </a:solidFill>
              </a:rPr>
              <a:t>Роз’яснення </a:t>
            </a:r>
            <a:r>
              <a:rPr lang="uk-UA" sz="1600" spc="-60" dirty="0">
                <a:solidFill>
                  <a:srgbClr val="002060"/>
                </a:solidFill>
              </a:rPr>
              <a:t>та формуляр бланку розміщені на вебсайті ГУС у Тернопільській області за адресою </a:t>
            </a:r>
            <a:r>
              <a:rPr lang="uk-UA" sz="1600" u="sng" spc="-60" dirty="0">
                <a:solidFill>
                  <a:srgbClr val="002060"/>
                </a:solidFill>
                <a:hlinkClick r:id="rId2"/>
              </a:rPr>
              <a:t>www.te.ukrstat.gov.ua</a:t>
            </a:r>
            <a:r>
              <a:rPr lang="uk-UA" sz="1600" spc="-60" dirty="0">
                <a:solidFill>
                  <a:srgbClr val="002060"/>
                </a:solidFill>
              </a:rPr>
              <a:t> у розділі «Для респондентів» – </a:t>
            </a:r>
            <a:r>
              <a:rPr lang="uk-UA" sz="1600" b="1" spc="-60" dirty="0" smtClean="0">
                <a:solidFill>
                  <a:srgbClr val="002060"/>
                </a:solidFill>
              </a:rPr>
              <a:t>Альбом </a:t>
            </a:r>
            <a:r>
              <a:rPr lang="uk-UA" sz="1600" b="1" spc="-60" dirty="0">
                <a:solidFill>
                  <a:srgbClr val="002060"/>
                </a:solidFill>
              </a:rPr>
              <a:t>форм державних статистичних спостережень на </a:t>
            </a:r>
            <a:r>
              <a:rPr lang="uk-UA" sz="1600" b="1" spc="-60" dirty="0" smtClean="0">
                <a:solidFill>
                  <a:srgbClr val="002060"/>
                </a:solidFill>
              </a:rPr>
              <a:t>202</a:t>
            </a:r>
            <a:r>
              <a:rPr lang="en-US" sz="1600" b="1" spc="-60" dirty="0" smtClean="0">
                <a:solidFill>
                  <a:srgbClr val="002060"/>
                </a:solidFill>
              </a:rPr>
              <a:t>3</a:t>
            </a:r>
            <a:r>
              <a:rPr lang="uk-UA" sz="1600" b="1" spc="-60" dirty="0" smtClean="0">
                <a:solidFill>
                  <a:srgbClr val="002060"/>
                </a:solidFill>
              </a:rPr>
              <a:t> </a:t>
            </a:r>
            <a:r>
              <a:rPr lang="uk-UA" sz="1600" b="1" spc="-60" dirty="0">
                <a:solidFill>
                  <a:srgbClr val="002060"/>
                </a:solidFill>
              </a:rPr>
              <a:t>рік</a:t>
            </a:r>
            <a:r>
              <a:rPr lang="uk-UA" sz="1600" spc="-60" dirty="0">
                <a:solidFill>
                  <a:srgbClr val="002060"/>
                </a:solidFill>
              </a:rPr>
              <a:t>, підрозділ «Економічна статистика/ Економічна діяльність/ Сільське, лісове та рибне господарство</a:t>
            </a:r>
            <a:r>
              <a:rPr lang="uk-UA" sz="1600" spc="-60" dirty="0" smtClean="0">
                <a:solidFill>
                  <a:srgbClr val="002060"/>
                </a:solidFill>
              </a:rPr>
              <a:t>».</a:t>
            </a:r>
          </a:p>
          <a:p>
            <a:pPr algn="just">
              <a:lnSpc>
                <a:spcPts val="2500"/>
              </a:lnSpc>
            </a:pPr>
            <a:endParaRPr lang="uk-UA" sz="1600" kern="1000" spc="-6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23" y="1922318"/>
            <a:ext cx="11470587" cy="432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2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кутник 85"/>
          <p:cNvSpPr/>
          <p:nvPr/>
        </p:nvSpPr>
        <p:spPr>
          <a:xfrm>
            <a:off x="301336" y="998030"/>
            <a:ext cx="3488519" cy="5250506"/>
          </a:xfrm>
          <a:prstGeom prst="rect">
            <a:avLst/>
          </a:prstGeom>
          <a:solidFill>
            <a:srgbClr val="6C98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000" algn="just"/>
            <a:r>
              <a:rPr lang="uk-UA" sz="1400" dirty="0" smtClean="0">
                <a:solidFill>
                  <a:schemeClr val="bg1"/>
                </a:solidFill>
              </a:rPr>
              <a:t>Показники </a:t>
            </a:r>
            <a:r>
              <a:rPr lang="uk-UA" sz="1400" dirty="0">
                <a:solidFill>
                  <a:schemeClr val="bg1"/>
                </a:solidFill>
              </a:rPr>
              <a:t>форми вміщують інформацію щодо </a:t>
            </a:r>
            <a:r>
              <a:rPr lang="uk-UA" sz="1400" dirty="0" smtClean="0">
                <a:solidFill>
                  <a:schemeClr val="bg1"/>
                </a:solidFill>
              </a:rPr>
              <a:t>внесення фактичних обсягів мінеральних та органічних добрив, матеріалів для підвищення родючості ґрунтів, пестицидів, які були використані під урожай звітного року, та площі сільськогосподарських культур та багаторічних насаджень, оброблені цими засобами. </a:t>
            </a:r>
            <a:endParaRPr lang="en-US" sz="1400" dirty="0" smtClean="0">
              <a:solidFill>
                <a:schemeClr val="bg1"/>
              </a:solidFill>
            </a:endParaRPr>
          </a:p>
          <a:p>
            <a:pPr indent="360000" algn="just"/>
            <a:r>
              <a:rPr lang="uk-UA" sz="1400" dirty="0" smtClean="0">
                <a:solidFill>
                  <a:schemeClr val="bg1"/>
                </a:solidFill>
              </a:rPr>
              <a:t>Подають </a:t>
            </a:r>
            <a:r>
              <a:rPr lang="uk-UA" sz="1400" dirty="0" smtClean="0">
                <a:solidFill>
                  <a:schemeClr val="bg1"/>
                </a:solidFill>
              </a:rPr>
              <a:t>юридичні особи та їхні відокремлені підрозділи, які здійснюють сільськогосподарську діяльність, </a:t>
            </a:r>
            <a:r>
              <a:rPr lang="uk-UA" sz="1400" b="1" dirty="0" smtClean="0">
                <a:solidFill>
                  <a:schemeClr val="bg1"/>
                </a:solidFill>
              </a:rPr>
              <a:t>за місцезнаходженням земельних ділянок.</a:t>
            </a:r>
          </a:p>
          <a:p>
            <a:pPr indent="360000" algn="just"/>
            <a:r>
              <a:rPr lang="uk-UA" sz="1400" dirty="0" smtClean="0"/>
              <a:t>Якщо </a:t>
            </a:r>
            <a:r>
              <a:rPr lang="uk-UA" sz="1400" dirty="0" smtClean="0"/>
              <a:t>земельні ділянки підприємства, на яких проводились роботи по внесенню добрив/пестицидів та речовин для підвищення родючості ґрунтів, розміщені в різних адміністративно-територіальних одиницях, то показники форми характеризують площі, оброблені цими речовинами, та обсяги їх внесення за кожною адміністративно-територіальною </a:t>
            </a:r>
            <a:r>
              <a:rPr lang="uk-UA" sz="1400" dirty="0" smtClean="0"/>
              <a:t>одиницею</a:t>
            </a:r>
            <a:r>
              <a:rPr lang="uk-UA" sz="1400" dirty="0" smtClean="0">
                <a:solidFill>
                  <a:schemeClr val="bg1"/>
                </a:solidFill>
              </a:rPr>
              <a:t>.</a:t>
            </a:r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048000" y="11092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1D3379"/>
                </a:solidFill>
              </a:rPr>
              <a:t>Звіт за формою №9-сг (річна)</a:t>
            </a:r>
          </a:p>
          <a:p>
            <a:pPr algn="ctr"/>
            <a:r>
              <a:rPr lang="uk-UA" b="1" dirty="0">
                <a:solidFill>
                  <a:srgbClr val="1D3379"/>
                </a:solidFill>
              </a:rPr>
              <a:t>«</a:t>
            </a:r>
            <a:r>
              <a:rPr lang="ru-RU" b="1" dirty="0">
                <a:solidFill>
                  <a:srgbClr val="1D3379"/>
                </a:solidFill>
              </a:rPr>
              <a:t>Звіт про використання добрив та пестицидів</a:t>
            </a:r>
            <a:r>
              <a:rPr lang="uk-UA" b="1" dirty="0">
                <a:solidFill>
                  <a:srgbClr val="1D3379"/>
                </a:solidFill>
              </a:rPr>
              <a:t>»</a:t>
            </a:r>
          </a:p>
        </p:txBody>
      </p:sp>
      <p:sp>
        <p:nvSpPr>
          <p:cNvPr id="12" name="Округлений прямокутник 11"/>
          <p:cNvSpPr/>
          <p:nvPr/>
        </p:nvSpPr>
        <p:spPr>
          <a:xfrm>
            <a:off x="7947158" y="878787"/>
            <a:ext cx="3792891" cy="34010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b="1" dirty="0" smtClean="0">
                <a:solidFill>
                  <a:srgbClr val="002060"/>
                </a:solidFill>
              </a:rPr>
              <a:t>В адресній частині бланку зазначається:</a:t>
            </a:r>
            <a:endParaRPr lang="uk-UA" sz="15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560" y="845945"/>
            <a:ext cx="3980733" cy="5554676"/>
          </a:xfrm>
          <a:prstGeom prst="rect">
            <a:avLst/>
          </a:prstGeom>
        </p:spPr>
      </p:pic>
      <p:sp>
        <p:nvSpPr>
          <p:cNvPr id="76" name="Округлена прямокутна виноска 75"/>
          <p:cNvSpPr/>
          <p:nvPr/>
        </p:nvSpPr>
        <p:spPr>
          <a:xfrm>
            <a:off x="7909460" y="1711591"/>
            <a:ext cx="3868288" cy="332509"/>
          </a:xfrm>
          <a:prstGeom prst="wedgeRoundRectCallout">
            <a:avLst>
              <a:gd name="adj1" fmla="val -93124"/>
              <a:gd name="adj2" fmla="val 541604"/>
              <a:gd name="adj3" fmla="val 16667"/>
            </a:avLst>
          </a:prstGeom>
          <a:solidFill>
            <a:srgbClr val="6C98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dirty="0" smtClean="0">
                <a:solidFill>
                  <a:schemeClr val="bg1"/>
                </a:solidFill>
              </a:rPr>
              <a:t>Юридична </a:t>
            </a:r>
            <a:r>
              <a:rPr lang="uk-UA" sz="1500" dirty="0">
                <a:solidFill>
                  <a:schemeClr val="bg1"/>
                </a:solidFill>
              </a:rPr>
              <a:t>адреса </a:t>
            </a:r>
            <a:r>
              <a:rPr lang="uk-UA" sz="1500" dirty="0" smtClean="0">
                <a:solidFill>
                  <a:schemeClr val="bg1"/>
                </a:solidFill>
              </a:rPr>
              <a:t>підприємства</a:t>
            </a:r>
            <a:endParaRPr lang="uk-UA" sz="1500" dirty="0">
              <a:solidFill>
                <a:schemeClr val="bg1"/>
              </a:solidFill>
            </a:endParaRPr>
          </a:p>
        </p:txBody>
      </p:sp>
      <p:sp>
        <p:nvSpPr>
          <p:cNvPr id="77" name="Округлена прямокутна виноска 76"/>
          <p:cNvSpPr/>
          <p:nvPr/>
        </p:nvSpPr>
        <p:spPr>
          <a:xfrm flipH="1">
            <a:off x="7909458" y="2477446"/>
            <a:ext cx="3830589" cy="1113802"/>
          </a:xfrm>
          <a:prstGeom prst="wedgeRoundRectCallout">
            <a:avLst>
              <a:gd name="adj1" fmla="val 72457"/>
              <a:gd name="adj2" fmla="val 101438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spc="-70" dirty="0" smtClean="0">
                <a:solidFill>
                  <a:srgbClr val="002060"/>
                </a:solidFill>
              </a:rPr>
              <a:t>Фактична </a:t>
            </a:r>
            <a:r>
              <a:rPr lang="uk-UA" sz="1500" spc="-70" dirty="0">
                <a:solidFill>
                  <a:srgbClr val="002060"/>
                </a:solidFill>
              </a:rPr>
              <a:t>адреса здійснення </a:t>
            </a:r>
            <a:r>
              <a:rPr lang="uk-UA" sz="1500" spc="-70" dirty="0" smtClean="0">
                <a:solidFill>
                  <a:srgbClr val="002060"/>
                </a:solidFill>
              </a:rPr>
              <a:t>діяльності – адреса місцезнаходження земельних ділянок, на яких були внесення добрив, з </a:t>
            </a:r>
            <a:r>
              <a:rPr lang="uk-UA" sz="1500" b="1" spc="-70" dirty="0" smtClean="0">
                <a:solidFill>
                  <a:srgbClr val="002060"/>
                </a:solidFill>
              </a:rPr>
              <a:t>обов</a:t>
            </a:r>
            <a:r>
              <a:rPr lang="en-US" sz="1500" b="1" spc="-70" dirty="0" smtClean="0">
                <a:solidFill>
                  <a:srgbClr val="002060"/>
                </a:solidFill>
              </a:rPr>
              <a:t>’</a:t>
            </a:r>
            <a:r>
              <a:rPr lang="uk-UA" sz="1500" b="1" spc="-70" dirty="0" smtClean="0">
                <a:solidFill>
                  <a:srgbClr val="002060"/>
                </a:solidFill>
              </a:rPr>
              <a:t>язковим зазначенням населеного пункту</a:t>
            </a:r>
            <a:endParaRPr lang="uk-UA" sz="1500" b="1" spc="-70" dirty="0">
              <a:solidFill>
                <a:srgbClr val="002060"/>
              </a:solidFill>
            </a:endParaRPr>
          </a:p>
        </p:txBody>
      </p:sp>
      <p:sp>
        <p:nvSpPr>
          <p:cNvPr id="78" name="Округлена прямокутна виноска 77"/>
          <p:cNvSpPr/>
          <p:nvPr/>
        </p:nvSpPr>
        <p:spPr>
          <a:xfrm>
            <a:off x="7871758" y="3887832"/>
            <a:ext cx="3905989" cy="1075502"/>
          </a:xfrm>
          <a:prstGeom prst="wedgeRoundRectCallout">
            <a:avLst>
              <a:gd name="adj1" fmla="val -94519"/>
              <a:gd name="adj2" fmla="val 63108"/>
              <a:gd name="adj3" fmla="val 16667"/>
            </a:avLst>
          </a:prstGeom>
          <a:solidFill>
            <a:srgbClr val="6C98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uk-UA" sz="1500" dirty="0" smtClean="0">
                <a:solidFill>
                  <a:srgbClr val="002060"/>
                </a:solidFill>
              </a:rPr>
              <a:t>Код </a:t>
            </a:r>
            <a:r>
              <a:rPr lang="uk-UA" sz="1500" dirty="0">
                <a:solidFill>
                  <a:srgbClr val="002060"/>
                </a:solidFill>
              </a:rPr>
              <a:t>території </a:t>
            </a:r>
            <a:r>
              <a:rPr lang="uk-UA" sz="1500" b="1" dirty="0">
                <a:solidFill>
                  <a:srgbClr val="002060"/>
                </a:solidFill>
              </a:rPr>
              <a:t>фактичної </a:t>
            </a:r>
            <a:r>
              <a:rPr lang="uk-UA" sz="1500" dirty="0">
                <a:solidFill>
                  <a:srgbClr val="002060"/>
                </a:solidFill>
              </a:rPr>
              <a:t>адреси відповідно до кодифікатора адміністративно- </a:t>
            </a:r>
            <a:r>
              <a:rPr lang="uk-UA" sz="1500" dirty="0" smtClean="0">
                <a:solidFill>
                  <a:srgbClr val="002060"/>
                </a:solidFill>
              </a:rPr>
              <a:t>територіальних </a:t>
            </a:r>
            <a:r>
              <a:rPr lang="uk-UA" sz="1500" dirty="0">
                <a:solidFill>
                  <a:srgbClr val="002060"/>
                </a:solidFill>
              </a:rPr>
              <a:t>одиниць </a:t>
            </a:r>
            <a:r>
              <a:rPr lang="uk-UA" sz="1500" dirty="0" smtClean="0">
                <a:solidFill>
                  <a:srgbClr val="002060"/>
                </a:solidFill>
              </a:rPr>
              <a:t>та </a:t>
            </a:r>
            <a:r>
              <a:rPr lang="uk-UA" sz="1500" dirty="0">
                <a:solidFill>
                  <a:srgbClr val="002060"/>
                </a:solidFill>
              </a:rPr>
              <a:t>територій територіальних </a:t>
            </a:r>
            <a:r>
              <a:rPr lang="uk-UA" sz="1500" dirty="0" smtClean="0">
                <a:solidFill>
                  <a:srgbClr val="002060"/>
                </a:solidFill>
              </a:rPr>
              <a:t>громад </a:t>
            </a:r>
            <a:endParaRPr lang="uk-UA" sz="1500" dirty="0">
              <a:solidFill>
                <a:srgbClr val="002060"/>
              </a:solidFill>
            </a:endParaRPr>
          </a:p>
        </p:txBody>
      </p:sp>
      <p:sp>
        <p:nvSpPr>
          <p:cNvPr id="13" name="Округлена прямокутна виноска 12"/>
          <p:cNvSpPr/>
          <p:nvPr/>
        </p:nvSpPr>
        <p:spPr>
          <a:xfrm flipH="1">
            <a:off x="7909458" y="5174673"/>
            <a:ext cx="3868287" cy="970103"/>
          </a:xfrm>
          <a:prstGeom prst="wedgeRoundRectCallout">
            <a:avLst>
              <a:gd name="adj1" fmla="val 63017"/>
              <a:gd name="adj2" fmla="val -33252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solidFill>
                  <a:srgbClr val="1D3379"/>
                </a:solidFill>
              </a:rPr>
              <a:t>У </a:t>
            </a:r>
            <a:r>
              <a:rPr lang="uk-UA" sz="1500" dirty="0">
                <a:solidFill>
                  <a:srgbClr val="1D3379"/>
                </a:solidFill>
              </a:rPr>
              <a:t>випадку</a:t>
            </a:r>
            <a:r>
              <a:rPr lang="ru-RU" sz="1500" dirty="0">
                <a:solidFill>
                  <a:srgbClr val="1D3379"/>
                </a:solidFill>
              </a:rPr>
              <a:t> </a:t>
            </a:r>
            <a:r>
              <a:rPr lang="uk-UA" sz="1500" dirty="0">
                <a:solidFill>
                  <a:srgbClr val="1D3379"/>
                </a:solidFill>
              </a:rPr>
              <a:t>відсутності</a:t>
            </a:r>
            <a:r>
              <a:rPr lang="ru-RU" sz="1500" dirty="0">
                <a:solidFill>
                  <a:srgbClr val="1D3379"/>
                </a:solidFill>
              </a:rPr>
              <a:t> </a:t>
            </a:r>
            <a:r>
              <a:rPr lang="uk-UA" sz="1500" dirty="0">
                <a:solidFill>
                  <a:srgbClr val="1D3379"/>
                </a:solidFill>
              </a:rPr>
              <a:t>даних</a:t>
            </a:r>
            <a:r>
              <a:rPr lang="ru-RU" sz="1500" dirty="0">
                <a:solidFill>
                  <a:srgbClr val="1D3379"/>
                </a:solidFill>
              </a:rPr>
              <a:t> </a:t>
            </a:r>
            <a:r>
              <a:rPr lang="uk-UA" sz="1500" dirty="0">
                <a:solidFill>
                  <a:srgbClr val="1D3379"/>
                </a:solidFill>
              </a:rPr>
              <a:t>необхідно</a:t>
            </a:r>
            <a:r>
              <a:rPr lang="ru-RU" sz="1500" dirty="0">
                <a:solidFill>
                  <a:srgbClr val="1D3379"/>
                </a:solidFill>
              </a:rPr>
              <a:t> </a:t>
            </a:r>
            <a:r>
              <a:rPr lang="uk-UA" sz="1500" dirty="0">
                <a:solidFill>
                  <a:srgbClr val="1D3379"/>
                </a:solidFill>
              </a:rPr>
              <a:t>поставити</a:t>
            </a:r>
            <a:r>
              <a:rPr lang="ru-RU" sz="1500" dirty="0">
                <a:solidFill>
                  <a:srgbClr val="1D3379"/>
                </a:solidFill>
              </a:rPr>
              <a:t> у </a:t>
            </a:r>
            <a:r>
              <a:rPr lang="uk-UA" sz="1500" dirty="0">
                <a:solidFill>
                  <a:srgbClr val="1D3379"/>
                </a:solidFill>
              </a:rPr>
              <a:t>прямокутнику</a:t>
            </a:r>
            <a:r>
              <a:rPr lang="ru-RU" sz="1500" dirty="0">
                <a:solidFill>
                  <a:srgbClr val="1D3379"/>
                </a:solidFill>
              </a:rPr>
              <a:t> </a:t>
            </a:r>
            <a:r>
              <a:rPr lang="uk-UA" sz="1500" dirty="0">
                <a:solidFill>
                  <a:srgbClr val="1D3379"/>
                </a:solidFill>
              </a:rPr>
              <a:t>позначку</a:t>
            </a:r>
            <a:r>
              <a:rPr lang="en-US" sz="1500" dirty="0">
                <a:solidFill>
                  <a:srgbClr val="1D3379"/>
                </a:solidFill>
              </a:rPr>
              <a:t> </a:t>
            </a:r>
            <a:r>
              <a:rPr lang="uk-UA" sz="1500" dirty="0">
                <a:solidFill>
                  <a:srgbClr val="1D3379"/>
                </a:solidFill>
              </a:rPr>
              <a:t>та обрати</a:t>
            </a:r>
            <a:r>
              <a:rPr lang="ru-RU" sz="1500" dirty="0">
                <a:solidFill>
                  <a:srgbClr val="1D3379"/>
                </a:solidFill>
              </a:rPr>
              <a:t> одну з </a:t>
            </a:r>
            <a:r>
              <a:rPr lang="uk-UA" sz="1500" dirty="0">
                <a:solidFill>
                  <a:srgbClr val="1D3379"/>
                </a:solidFill>
              </a:rPr>
              <a:t>наведених</a:t>
            </a:r>
            <a:r>
              <a:rPr lang="ru-RU" sz="1500" dirty="0">
                <a:solidFill>
                  <a:srgbClr val="1D3379"/>
                </a:solidFill>
              </a:rPr>
              <a:t> причин </a:t>
            </a:r>
            <a:r>
              <a:rPr lang="uk-UA" sz="1500" dirty="0">
                <a:solidFill>
                  <a:srgbClr val="1D3379"/>
                </a:solidFill>
              </a:rPr>
              <a:t>відсутності</a:t>
            </a:r>
            <a:r>
              <a:rPr lang="ru-RU" sz="1500" dirty="0">
                <a:solidFill>
                  <a:srgbClr val="1D3379"/>
                </a:solidFill>
              </a:rPr>
              <a:t> </a:t>
            </a:r>
            <a:r>
              <a:rPr lang="uk-UA" sz="1500" dirty="0">
                <a:solidFill>
                  <a:srgbClr val="1D3379"/>
                </a:solidFill>
              </a:rPr>
              <a:t>даних</a:t>
            </a:r>
          </a:p>
        </p:txBody>
      </p:sp>
    </p:spTree>
    <p:extLst>
      <p:ext uri="{BB962C8B-B14F-4D97-AF65-F5344CB8AC3E}">
        <p14:creationId xmlns:p14="http://schemas.microsoft.com/office/powerpoint/2010/main" val="13869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>
          <a:xfrm>
            <a:off x="394855" y="526356"/>
            <a:ext cx="11492345" cy="605343"/>
          </a:xfrm>
          <a:prstGeom prst="roundRect">
            <a:avLst/>
          </a:prstGeom>
          <a:solidFill>
            <a:srgbClr val="6C98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При складанні звіту за ф.№9-сг (річна) зверніть увагу: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26826" t="9082" r="24617" b="7073"/>
          <a:stretch/>
        </p:blipFill>
        <p:spPr bwMode="auto">
          <a:xfrm>
            <a:off x="290946" y="1396684"/>
            <a:ext cx="5382490" cy="49833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Округлена прямокутна виноска 12"/>
          <p:cNvSpPr/>
          <p:nvPr/>
        </p:nvSpPr>
        <p:spPr>
          <a:xfrm>
            <a:off x="5912425" y="2799453"/>
            <a:ext cx="5891646" cy="1194955"/>
          </a:xfrm>
          <a:prstGeom prst="wedgeRoundRectCallout">
            <a:avLst>
              <a:gd name="adj1" fmla="val -60787"/>
              <a:gd name="adj2" fmla="val -109674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400" dirty="0" smtClean="0">
                <a:solidFill>
                  <a:srgbClr val="002060"/>
                </a:solidFill>
              </a:rPr>
              <a:t>У </a:t>
            </a:r>
            <a:r>
              <a:rPr lang="uk-UA" sz="1400" dirty="0">
                <a:solidFill>
                  <a:srgbClr val="002060"/>
                </a:solidFill>
              </a:rPr>
              <a:t>площі, обробленій добривами/пестицидами, не врахована площа, що була оброблена </a:t>
            </a:r>
            <a:r>
              <a:rPr lang="uk-UA" sz="1400" dirty="0" smtClean="0">
                <a:solidFill>
                  <a:srgbClr val="002060"/>
                </a:solidFill>
              </a:rPr>
              <a:t>добривами/пестицидами </a:t>
            </a:r>
            <a:r>
              <a:rPr lang="uk-UA" sz="1400" dirty="0">
                <a:solidFill>
                  <a:srgbClr val="002060"/>
                </a:solidFill>
              </a:rPr>
              <a:t>в звітному році під урожай наступного року, а також площа, на якій були внесені біологічні засоби захисту </a:t>
            </a:r>
            <a:r>
              <a:rPr lang="uk-UA" sz="1400" dirty="0" smtClean="0">
                <a:solidFill>
                  <a:srgbClr val="002060"/>
                </a:solidFill>
              </a:rPr>
              <a:t>росли</a:t>
            </a:r>
            <a:r>
              <a:rPr lang="uk-UA" sz="1400" dirty="0">
                <a:solidFill>
                  <a:srgbClr val="002060"/>
                </a:solidFill>
              </a:rPr>
              <a:t>н</a:t>
            </a:r>
            <a:r>
              <a:rPr lang="uk-UA" sz="1400" dirty="0" smtClean="0">
                <a:solidFill>
                  <a:srgbClr val="002060"/>
                </a:solidFill>
              </a:rPr>
              <a:t>.</a:t>
            </a:r>
            <a:endParaRPr lang="uk-UA" sz="1400" b="1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885009" y="1541428"/>
            <a:ext cx="1733507" cy="183463"/>
          </a:xfrm>
          <a:prstGeom prst="ellipse">
            <a:avLst/>
          </a:prstGeom>
          <a:noFill/>
          <a:ln w="28575">
            <a:solidFill>
              <a:srgbClr val="EB58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круглена прямокутна виноска 14"/>
          <p:cNvSpPr/>
          <p:nvPr/>
        </p:nvSpPr>
        <p:spPr>
          <a:xfrm flipH="1">
            <a:off x="5912426" y="4332128"/>
            <a:ext cx="5891645" cy="1652154"/>
          </a:xfrm>
          <a:prstGeom prst="wedgeRoundRectCallout">
            <a:avLst>
              <a:gd name="adj1" fmla="val 93566"/>
              <a:gd name="adj2" fmla="val 57951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b="1" dirty="0" smtClean="0">
                <a:solidFill>
                  <a:srgbClr val="002060"/>
                </a:solidFill>
              </a:rPr>
              <a:t>р.200 </a:t>
            </a:r>
            <a:r>
              <a:rPr lang="uk-UA" sz="1400" dirty="0">
                <a:solidFill>
                  <a:srgbClr val="002060"/>
                </a:solidFill>
              </a:rPr>
              <a:t>Площа, на якій були застосовані біологічні засоби захисту рослин, характеризує сумарну площу всіх сільськогосподарських </a:t>
            </a:r>
            <a:r>
              <a:rPr lang="uk-UA" sz="1400" dirty="0" smtClean="0">
                <a:solidFill>
                  <a:srgbClr val="1D3379"/>
                </a:solidFill>
              </a:rPr>
              <a:t>культур, на </a:t>
            </a:r>
            <a:r>
              <a:rPr lang="uk-UA" sz="1400" dirty="0">
                <a:solidFill>
                  <a:srgbClr val="1D3379"/>
                </a:solidFill>
              </a:rPr>
              <a:t>якій були застосовані біологічні засоби захисту рослин (хижаки та паразити щодо комах (наприклад, жужелиці, сонечка, бабки), віруси та мікроорганізми, а також звірі та птахи, які поїдають комах) під урожай звітного року та яка не врахована в площах, оброблених добривами/пестицидами.</a:t>
            </a:r>
            <a:r>
              <a:rPr lang="uk-UA" sz="1400" dirty="0" smtClean="0">
                <a:solidFill>
                  <a:srgbClr val="1D3379"/>
                </a:solidFill>
              </a:rPr>
              <a:t> </a:t>
            </a:r>
            <a:endParaRPr lang="uk-UA" sz="1500" b="1" dirty="0">
              <a:solidFill>
                <a:srgbClr val="1D3379"/>
              </a:solidFill>
            </a:endParaRPr>
          </a:p>
        </p:txBody>
      </p:sp>
      <p:sp>
        <p:nvSpPr>
          <p:cNvPr id="10" name="Округлена прямокутна виноска 9"/>
          <p:cNvSpPr/>
          <p:nvPr/>
        </p:nvSpPr>
        <p:spPr>
          <a:xfrm>
            <a:off x="5912425" y="1539002"/>
            <a:ext cx="5891647" cy="787649"/>
          </a:xfrm>
          <a:prstGeom prst="wedgeRoundRectCallout">
            <a:avLst>
              <a:gd name="adj1" fmla="val -56472"/>
              <a:gd name="adj2" fmla="val -36026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400" dirty="0" smtClean="0">
                <a:solidFill>
                  <a:srgbClr val="002060"/>
                </a:solidFill>
              </a:rPr>
              <a:t>Розмір площі, обробленої </a:t>
            </a:r>
            <a:r>
              <a:rPr lang="uk-UA" sz="1400" dirty="0" smtClean="0">
                <a:solidFill>
                  <a:srgbClr val="002060"/>
                </a:solidFill>
              </a:rPr>
              <a:t>добривами/пестицидами </a:t>
            </a:r>
            <a:r>
              <a:rPr lang="uk-UA" sz="1400" dirty="0" smtClean="0">
                <a:solidFill>
                  <a:srgbClr val="002060"/>
                </a:solidFill>
              </a:rPr>
              <a:t>відображається – в </a:t>
            </a:r>
            <a:r>
              <a:rPr lang="uk-UA" sz="1400" b="1" dirty="0" smtClean="0">
                <a:solidFill>
                  <a:srgbClr val="002060"/>
                </a:solidFill>
              </a:rPr>
              <a:t>гектарах, з двома знаками після коми.</a:t>
            </a:r>
            <a:endParaRPr lang="uk-UA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 сполучна лінія 12"/>
          <p:cNvCxnSpPr/>
          <p:nvPr/>
        </p:nvCxnSpPr>
        <p:spPr>
          <a:xfrm>
            <a:off x="7716811" y="2786743"/>
            <a:ext cx="168557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41141" y="2031439"/>
            <a:ext cx="1284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Плодові та ягідні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107661" y="2136300"/>
            <a:ext cx="1609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Кормові</a:t>
            </a:r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319061" y="380263"/>
            <a:ext cx="2888161" cy="377217"/>
          </a:xfrm>
          <a:prstGeom prst="roundRect">
            <a:avLst/>
          </a:prstGeom>
          <a:solidFill>
            <a:srgbClr val="6C98D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Важлива інформація!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кутник 16"/>
          <p:cNvSpPr/>
          <p:nvPr/>
        </p:nvSpPr>
        <p:spPr>
          <a:xfrm>
            <a:off x="319058" y="865767"/>
            <a:ext cx="11568139" cy="8036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700"/>
              </a:lnSpc>
            </a:pPr>
            <a:r>
              <a:rPr lang="uk-UA" sz="1600" spc="-60" dirty="0" smtClean="0">
                <a:solidFill>
                  <a:srgbClr val="002060"/>
                </a:solidFill>
              </a:rPr>
              <a:t>Осяг унесених мінеральних  (у фізичній масі) та органічних добрив  відображається у </a:t>
            </a:r>
            <a:r>
              <a:rPr lang="uk-UA" sz="1600" b="1" spc="-60" dirty="0" err="1" smtClean="0">
                <a:solidFill>
                  <a:srgbClr val="002060"/>
                </a:solidFill>
              </a:rPr>
              <a:t>тоннах</a:t>
            </a:r>
            <a:r>
              <a:rPr lang="uk-UA" sz="1600" b="1" spc="-60" dirty="0" smtClean="0">
                <a:solidFill>
                  <a:srgbClr val="002060"/>
                </a:solidFill>
              </a:rPr>
              <a:t> </a:t>
            </a:r>
            <a:r>
              <a:rPr lang="uk-UA" sz="1600" spc="-60" dirty="0" smtClean="0">
                <a:solidFill>
                  <a:srgbClr val="002060"/>
                </a:solidFill>
              </a:rPr>
              <a:t>(з двома знаками після коми).</a:t>
            </a:r>
          </a:p>
          <a:p>
            <a:pPr algn="just">
              <a:lnSpc>
                <a:spcPts val="1700"/>
              </a:lnSpc>
            </a:pPr>
            <a:r>
              <a:rPr lang="uk-UA" sz="1600" spc="-60" dirty="0" smtClean="0">
                <a:solidFill>
                  <a:srgbClr val="002060"/>
                </a:solidFill>
              </a:rPr>
              <a:t>Обсяг унесених пестицидів</a:t>
            </a:r>
            <a:r>
              <a:rPr lang="en-US" sz="1600" spc="-60" dirty="0" smtClean="0">
                <a:solidFill>
                  <a:srgbClr val="002060"/>
                </a:solidFill>
              </a:rPr>
              <a:t> </a:t>
            </a:r>
            <a:r>
              <a:rPr lang="uk-UA" sz="1600" spc="-60" dirty="0" smtClean="0">
                <a:solidFill>
                  <a:srgbClr val="002060"/>
                </a:solidFill>
              </a:rPr>
              <a:t>–</a:t>
            </a:r>
            <a:r>
              <a:rPr lang="en-US" sz="1600" spc="-60" dirty="0" smtClean="0">
                <a:solidFill>
                  <a:srgbClr val="002060"/>
                </a:solidFill>
              </a:rPr>
              <a:t> </a:t>
            </a:r>
            <a:r>
              <a:rPr lang="uk-UA" sz="1600" spc="-60" dirty="0" smtClean="0">
                <a:solidFill>
                  <a:srgbClr val="002060"/>
                </a:solidFill>
              </a:rPr>
              <a:t>в </a:t>
            </a:r>
            <a:r>
              <a:rPr lang="uk-UA" sz="1600" b="1" spc="-60" dirty="0" smtClean="0">
                <a:solidFill>
                  <a:srgbClr val="002060"/>
                </a:solidFill>
              </a:rPr>
              <a:t>кілограмах</a:t>
            </a:r>
            <a:r>
              <a:rPr lang="uk-UA" sz="1600" spc="-60" dirty="0" smtClean="0">
                <a:solidFill>
                  <a:srgbClr val="002060"/>
                </a:solidFill>
              </a:rPr>
              <a:t> (літрах) у фізичній масі (без перерахунку в поживні речовини).</a:t>
            </a:r>
          </a:p>
          <a:p>
            <a:pPr algn="just">
              <a:lnSpc>
                <a:spcPts val="1700"/>
              </a:lnSpc>
            </a:pPr>
            <a:r>
              <a:rPr lang="uk-UA" sz="1600" spc="-60" dirty="0" smtClean="0">
                <a:solidFill>
                  <a:srgbClr val="002060"/>
                </a:solidFill>
              </a:rPr>
              <a:t>Обсяг вапнякового борошна та гіпсу – в  </a:t>
            </a:r>
            <a:r>
              <a:rPr lang="uk-UA" sz="1600" b="1" spc="-60" dirty="0" err="1" smtClean="0">
                <a:solidFill>
                  <a:srgbClr val="002060"/>
                </a:solidFill>
              </a:rPr>
              <a:t>тоннах</a:t>
            </a:r>
            <a:r>
              <a:rPr lang="uk-UA" sz="1600" b="1" spc="-60" dirty="0" smtClean="0">
                <a:solidFill>
                  <a:srgbClr val="002060"/>
                </a:solidFill>
              </a:rPr>
              <a:t>.</a:t>
            </a:r>
            <a:endParaRPr lang="uk-UA" sz="1600" b="1" dirty="0" smtClean="0">
              <a:solidFill>
                <a:srgbClr val="002060"/>
              </a:solidFill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319058" y="2551917"/>
            <a:ext cx="11568139" cy="6799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700"/>
              </a:lnSpc>
            </a:pPr>
            <a:r>
              <a:rPr lang="uk-UA" sz="1600" spc="-60" dirty="0" smtClean="0">
                <a:solidFill>
                  <a:srgbClr val="002060"/>
                </a:solidFill>
              </a:rPr>
              <a:t>У розділі 3 графи 2 та 3 містять код та назву мінеральних та органічних добрив, пестицидів, які були використані під урожай відповідної культури, відповідно до коду, зазначеного у графі 1 Переліку видів засобів захисту та підвищення врожайності сільськогосподарських культур (далі – Перелік).</a:t>
            </a:r>
            <a:endParaRPr lang="uk-UA" sz="1600" dirty="0">
              <a:solidFill>
                <a:srgbClr val="002060"/>
              </a:solidFill>
            </a:endParaRPr>
          </a:p>
        </p:txBody>
      </p:sp>
      <p:sp>
        <p:nvSpPr>
          <p:cNvPr id="25" name="Прямокутник 24"/>
          <p:cNvSpPr/>
          <p:nvPr/>
        </p:nvSpPr>
        <p:spPr>
          <a:xfrm flipH="1">
            <a:off x="319058" y="3421611"/>
            <a:ext cx="11568138" cy="804897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dirty="0" smtClean="0">
                <a:solidFill>
                  <a:srgbClr val="002060"/>
                </a:solidFill>
              </a:rPr>
              <a:t>Якщо в Переліку не має потрібної назви використаного підприємством пестициду, то код і назва (графи 2-3 розділу) вказується за </a:t>
            </a:r>
            <a:r>
              <a:rPr lang="uk-UA" sz="1600" dirty="0">
                <a:solidFill>
                  <a:srgbClr val="002060"/>
                </a:solidFill>
              </a:rPr>
              <a:t>і</a:t>
            </a:r>
            <a:r>
              <a:rPr lang="uk-UA" sz="1600" dirty="0" smtClean="0">
                <a:solidFill>
                  <a:srgbClr val="002060"/>
                </a:solidFill>
              </a:rPr>
              <a:t>ншим аналогічним засобом, який має аналогічну активну речовину та її вміст в одиниці маси засобу, який можна знайти у графах 4-5 Переліку, що передбачено Роз</a:t>
            </a:r>
            <a:r>
              <a:rPr lang="en-US" sz="1600" dirty="0" smtClean="0">
                <a:solidFill>
                  <a:srgbClr val="002060"/>
                </a:solidFill>
              </a:rPr>
              <a:t>’</a:t>
            </a:r>
            <a:r>
              <a:rPr lang="uk-UA" sz="1600" dirty="0" smtClean="0">
                <a:solidFill>
                  <a:srgbClr val="002060"/>
                </a:solidFill>
              </a:rPr>
              <a:t>ясненнями</a:t>
            </a:r>
            <a:r>
              <a:rPr lang="uk-UA" sz="16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4" name="Прямокутник 13"/>
          <p:cNvSpPr/>
          <p:nvPr/>
        </p:nvSpPr>
        <p:spPr>
          <a:xfrm flipH="1">
            <a:off x="319058" y="4416280"/>
            <a:ext cx="11568138" cy="105166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dirty="0" smtClean="0">
                <a:solidFill>
                  <a:srgbClr val="002060"/>
                </a:solidFill>
              </a:rPr>
              <a:t>Удобрена площа не повинна перевищувати уточнену посівну площу відповідної сільськогосподарської культури (багаторічних насаджень), яку відображено у ф.№29-сг (річна), за винятком випадків, коли на одній і тій же площі були проведені повторні посіви. Наприклад, після збирання озимої пшениці посіяно та зібрано соняшник, або за наявності міжрядних посівів сільськогосподарських культур.</a:t>
            </a:r>
            <a:endParaRPr lang="uk-UA" sz="1600" dirty="0">
              <a:solidFill>
                <a:srgbClr val="002060"/>
              </a:solidFill>
            </a:endParaRPr>
          </a:p>
        </p:txBody>
      </p:sp>
      <p:sp>
        <p:nvSpPr>
          <p:cNvPr id="16" name="Прямокутник 15"/>
          <p:cNvSpPr/>
          <p:nvPr/>
        </p:nvSpPr>
        <p:spPr>
          <a:xfrm flipH="1">
            <a:off x="319058" y="1817331"/>
            <a:ext cx="11568138" cy="56462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dirty="0" smtClean="0">
                <a:solidFill>
                  <a:srgbClr val="002060"/>
                </a:solidFill>
              </a:rPr>
              <a:t>Якщо у розділ 1 у будь якій із граф (1 та/або 2 чи 3) заповнено площу на якій застосовані добривами та/чи пестициди  під урожай звітного року, то у розділі 3 обов</a:t>
            </a:r>
            <a:r>
              <a:rPr lang="en-US" sz="1600" dirty="0" smtClean="0">
                <a:solidFill>
                  <a:srgbClr val="002060"/>
                </a:solidFill>
              </a:rPr>
              <a:t>’</a:t>
            </a:r>
            <a:r>
              <a:rPr lang="uk-UA" sz="1600" dirty="0" smtClean="0">
                <a:solidFill>
                  <a:srgbClr val="002060"/>
                </a:solidFill>
              </a:rPr>
              <a:t>язково відображається обсяг внесених добрив чи пестицидів за відповідною культурою.</a:t>
            </a:r>
            <a:endParaRPr lang="uk-UA" sz="1600" dirty="0">
              <a:solidFill>
                <a:srgbClr val="002060"/>
              </a:solidFill>
            </a:endParaRPr>
          </a:p>
        </p:txBody>
      </p:sp>
      <p:sp>
        <p:nvSpPr>
          <p:cNvPr id="18" name="Прямокутник 17"/>
          <p:cNvSpPr/>
          <p:nvPr/>
        </p:nvSpPr>
        <p:spPr>
          <a:xfrm flipH="1">
            <a:off x="319058" y="5657716"/>
            <a:ext cx="11568138" cy="77690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dirty="0" smtClean="0">
                <a:solidFill>
                  <a:srgbClr val="002060"/>
                </a:solidFill>
              </a:rPr>
              <a:t>Площа, яка була оброблена добривами та пестицидами, враховується один раз, незалежно від кількості етапів застосування цих речовин (наприклад, внесення добрив під посів озимих культур восени попереднього року та весняне підживлення культури) і способів її обробітку.</a:t>
            </a:r>
            <a:endParaRPr lang="uk-UA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2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-3027015" y="2990714"/>
            <a:ext cx="6858000" cy="908115"/>
          </a:xfrm>
          <a:solidFill>
            <a:srgbClr val="6C98D6"/>
          </a:solidFill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66C76A"/>
                </a:solidFill>
              </a:rPr>
              <a:t>   </a:t>
            </a:r>
            <a:endParaRPr lang="uk-UA" dirty="0">
              <a:solidFill>
                <a:srgbClr val="66C76A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 rot="16200000">
            <a:off x="-2422924" y="3275015"/>
            <a:ext cx="6858000" cy="30796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rgbClr val="98D9A1"/>
                </a:solidFill>
              </a:rPr>
              <a:t>   </a:t>
            </a:r>
            <a:endParaRPr lang="uk-UA" dirty="0">
              <a:solidFill>
                <a:srgbClr val="98D9A1"/>
              </a:solidFill>
            </a:endParaRPr>
          </a:p>
        </p:txBody>
      </p:sp>
      <p:sp>
        <p:nvSpPr>
          <p:cNvPr id="4" name="Shape 3550"/>
          <p:cNvSpPr/>
          <p:nvPr/>
        </p:nvSpPr>
        <p:spPr>
          <a:xfrm>
            <a:off x="-45888" y="4579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5" name="Shape 3553"/>
          <p:cNvSpPr/>
          <p:nvPr/>
        </p:nvSpPr>
        <p:spPr>
          <a:xfrm>
            <a:off x="403101" y="6183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6" name="Shape 3551"/>
          <p:cNvSpPr/>
          <p:nvPr/>
        </p:nvSpPr>
        <p:spPr>
          <a:xfrm>
            <a:off x="0" y="50795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Shape 3552"/>
          <p:cNvSpPr/>
          <p:nvPr/>
        </p:nvSpPr>
        <p:spPr>
          <a:xfrm>
            <a:off x="398633" y="50795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48121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 dirty="0"/>
          </a:p>
        </p:txBody>
      </p:sp>
      <p:sp>
        <p:nvSpPr>
          <p:cNvPr id="10" name="Shape 3550"/>
          <p:cNvSpPr/>
          <p:nvPr/>
        </p:nvSpPr>
        <p:spPr>
          <a:xfrm>
            <a:off x="-32260" y="91870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1" name="Shape 3551"/>
          <p:cNvSpPr/>
          <p:nvPr/>
        </p:nvSpPr>
        <p:spPr>
          <a:xfrm>
            <a:off x="-32260" y="1329462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3" name="Shape 3550"/>
          <p:cNvSpPr/>
          <p:nvPr/>
        </p:nvSpPr>
        <p:spPr>
          <a:xfrm>
            <a:off x="-48121" y="1753454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4" name="Shape 3551"/>
          <p:cNvSpPr/>
          <p:nvPr/>
        </p:nvSpPr>
        <p:spPr>
          <a:xfrm>
            <a:off x="-48121" y="2205817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5" name="Shape 3550"/>
          <p:cNvSpPr/>
          <p:nvPr/>
        </p:nvSpPr>
        <p:spPr>
          <a:xfrm>
            <a:off x="-49068" y="261945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6" name="Shape 3551"/>
          <p:cNvSpPr/>
          <p:nvPr/>
        </p:nvSpPr>
        <p:spPr>
          <a:xfrm>
            <a:off x="-50015" y="306900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7" name="Shape 3550"/>
          <p:cNvSpPr/>
          <p:nvPr/>
        </p:nvSpPr>
        <p:spPr>
          <a:xfrm>
            <a:off x="-50015" y="3461129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18" name="Shape 3551"/>
          <p:cNvSpPr/>
          <p:nvPr/>
        </p:nvSpPr>
        <p:spPr>
          <a:xfrm>
            <a:off x="-45239" y="389050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0" name="Shape 3550"/>
          <p:cNvSpPr/>
          <p:nvPr/>
        </p:nvSpPr>
        <p:spPr>
          <a:xfrm>
            <a:off x="-50015" y="431324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1" name="Shape 3551"/>
          <p:cNvSpPr/>
          <p:nvPr/>
        </p:nvSpPr>
        <p:spPr>
          <a:xfrm>
            <a:off x="-50015" y="4751945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2" name="Shape 3550"/>
          <p:cNvSpPr/>
          <p:nvPr/>
        </p:nvSpPr>
        <p:spPr>
          <a:xfrm>
            <a:off x="-32260" y="520312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3" name="Shape 3551"/>
          <p:cNvSpPr/>
          <p:nvPr/>
        </p:nvSpPr>
        <p:spPr>
          <a:xfrm>
            <a:off x="-48424" y="5641819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4" name="Shape 3550"/>
          <p:cNvSpPr/>
          <p:nvPr/>
        </p:nvSpPr>
        <p:spPr>
          <a:xfrm>
            <a:off x="-33207" y="604080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0" y="116599"/>
                </a:moveTo>
                <a:cubicBezTo>
                  <a:pt x="20562" y="115075"/>
                  <a:pt x="108077" y="108509"/>
                  <a:pt x="176213" y="103416"/>
                </a:cubicBezTo>
                <a:lnTo>
                  <a:pt x="219494" y="27787"/>
                </a:lnTo>
                <a:lnTo>
                  <a:pt x="88849" y="29134"/>
                </a:lnTo>
                <a:lnTo>
                  <a:pt x="70955" y="60642"/>
                </a:lnTo>
                <a:lnTo>
                  <a:pt x="48501" y="47104"/>
                </a:lnTo>
                <a:lnTo>
                  <a:pt x="73825" y="3378"/>
                </a:lnTo>
                <a:lnTo>
                  <a:pt x="74435" y="3366"/>
                </a:lnTo>
                <a:lnTo>
                  <a:pt x="266624" y="0"/>
                </a:lnTo>
                <a:lnTo>
                  <a:pt x="208217" y="101016"/>
                </a:lnTo>
                <a:cubicBezTo>
                  <a:pt x="239370" y="98679"/>
                  <a:pt x="255003" y="97041"/>
                  <a:pt x="255003" y="97041"/>
                </a:cubicBezTo>
                <a:lnTo>
                  <a:pt x="309385" y="116929"/>
                </a:lnTo>
                <a:lnTo>
                  <a:pt x="255003" y="136817"/>
                </a:lnTo>
                <a:cubicBezTo>
                  <a:pt x="255003" y="136817"/>
                  <a:pt x="239535" y="135204"/>
                  <a:pt x="208572" y="132893"/>
                </a:cubicBezTo>
                <a:lnTo>
                  <a:pt x="266624" y="233858"/>
                </a:lnTo>
                <a:lnTo>
                  <a:pt x="73825" y="230480"/>
                </a:lnTo>
                <a:lnTo>
                  <a:pt x="48501" y="186753"/>
                </a:lnTo>
                <a:lnTo>
                  <a:pt x="70955" y="173203"/>
                </a:lnTo>
                <a:lnTo>
                  <a:pt x="88849" y="204724"/>
                </a:lnTo>
                <a:lnTo>
                  <a:pt x="220269" y="205308"/>
                </a:lnTo>
                <a:lnTo>
                  <a:pt x="176264" y="130480"/>
                </a:lnTo>
                <a:cubicBezTo>
                  <a:pt x="108115" y="125400"/>
                  <a:pt x="20536" y="118859"/>
                  <a:pt x="0" y="117284"/>
                </a:cubicBezTo>
                <a:lnTo>
                  <a:pt x="0" y="11659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5" name="Shape 3551"/>
          <p:cNvSpPr/>
          <p:nvPr/>
        </p:nvSpPr>
        <p:spPr>
          <a:xfrm>
            <a:off x="-33207" y="643831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7259" y="0"/>
                </a:moveTo>
                <a:cubicBezTo>
                  <a:pt x="118783" y="20561"/>
                  <a:pt x="125349" y="108077"/>
                  <a:pt x="130442" y="176213"/>
                </a:cubicBezTo>
                <a:lnTo>
                  <a:pt x="206070" y="219494"/>
                </a:lnTo>
                <a:lnTo>
                  <a:pt x="204724" y="88849"/>
                </a:lnTo>
                <a:lnTo>
                  <a:pt x="173215" y="70955"/>
                </a:lnTo>
                <a:lnTo>
                  <a:pt x="186753" y="48501"/>
                </a:lnTo>
                <a:lnTo>
                  <a:pt x="230479" y="73838"/>
                </a:lnTo>
                <a:lnTo>
                  <a:pt x="230492" y="74435"/>
                </a:lnTo>
                <a:lnTo>
                  <a:pt x="233858" y="266624"/>
                </a:lnTo>
                <a:lnTo>
                  <a:pt x="132842" y="208216"/>
                </a:lnTo>
                <a:cubicBezTo>
                  <a:pt x="135179" y="239370"/>
                  <a:pt x="136816" y="255003"/>
                  <a:pt x="136816" y="255003"/>
                </a:cubicBezTo>
                <a:lnTo>
                  <a:pt x="116929" y="309385"/>
                </a:lnTo>
                <a:lnTo>
                  <a:pt x="97041" y="255003"/>
                </a:lnTo>
                <a:cubicBezTo>
                  <a:pt x="97041" y="255003"/>
                  <a:pt x="98653" y="239535"/>
                  <a:pt x="100964" y="208572"/>
                </a:cubicBezTo>
                <a:lnTo>
                  <a:pt x="0" y="266624"/>
                </a:lnTo>
                <a:lnTo>
                  <a:pt x="3378" y="73838"/>
                </a:lnTo>
                <a:lnTo>
                  <a:pt x="47104" y="48501"/>
                </a:lnTo>
                <a:lnTo>
                  <a:pt x="60642" y="70955"/>
                </a:lnTo>
                <a:lnTo>
                  <a:pt x="29133" y="88849"/>
                </a:lnTo>
                <a:lnTo>
                  <a:pt x="28562" y="220269"/>
                </a:lnTo>
                <a:lnTo>
                  <a:pt x="103377" y="176263"/>
                </a:lnTo>
                <a:cubicBezTo>
                  <a:pt x="108458" y="108115"/>
                  <a:pt x="114998" y="20536"/>
                  <a:pt x="116573" y="0"/>
                </a:cubicBezTo>
                <a:lnTo>
                  <a:pt x="117259" y="0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26" name="Shape 3553"/>
          <p:cNvSpPr/>
          <p:nvPr/>
        </p:nvSpPr>
        <p:spPr>
          <a:xfrm>
            <a:off x="413846" y="925327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7" name="Shape 3552"/>
          <p:cNvSpPr/>
          <p:nvPr/>
        </p:nvSpPr>
        <p:spPr>
          <a:xfrm>
            <a:off x="398633" y="132898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8" name="Shape 3553"/>
          <p:cNvSpPr/>
          <p:nvPr/>
        </p:nvSpPr>
        <p:spPr>
          <a:xfrm>
            <a:off x="390123" y="1805888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29" name="Shape 3552"/>
          <p:cNvSpPr/>
          <p:nvPr/>
        </p:nvSpPr>
        <p:spPr>
          <a:xfrm>
            <a:off x="381916" y="2223261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0" name="Shape 3553"/>
          <p:cNvSpPr/>
          <p:nvPr/>
        </p:nvSpPr>
        <p:spPr>
          <a:xfrm>
            <a:off x="407891" y="264067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1" name="Shape 3552"/>
          <p:cNvSpPr/>
          <p:nvPr/>
        </p:nvSpPr>
        <p:spPr>
          <a:xfrm>
            <a:off x="413846" y="3084771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2" name="Shape 3553"/>
          <p:cNvSpPr/>
          <p:nvPr/>
        </p:nvSpPr>
        <p:spPr>
          <a:xfrm>
            <a:off x="367991" y="349311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4" name="Shape 3552"/>
          <p:cNvSpPr/>
          <p:nvPr/>
        </p:nvSpPr>
        <p:spPr>
          <a:xfrm>
            <a:off x="386082" y="3910531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5" name="Shape 3553"/>
          <p:cNvSpPr/>
          <p:nvPr/>
        </p:nvSpPr>
        <p:spPr>
          <a:xfrm>
            <a:off x="390123" y="435462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6" name="Shape 3552"/>
          <p:cNvSpPr/>
          <p:nvPr/>
        </p:nvSpPr>
        <p:spPr>
          <a:xfrm>
            <a:off x="394592" y="4782203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7" name="Shape 3553"/>
          <p:cNvSpPr/>
          <p:nvPr/>
        </p:nvSpPr>
        <p:spPr>
          <a:xfrm>
            <a:off x="385417" y="5179753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8" name="Shape 3552"/>
          <p:cNvSpPr/>
          <p:nvPr/>
        </p:nvSpPr>
        <p:spPr>
          <a:xfrm>
            <a:off x="390123" y="5618125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39" name="Shape 3553"/>
          <p:cNvSpPr/>
          <p:nvPr/>
        </p:nvSpPr>
        <p:spPr>
          <a:xfrm>
            <a:off x="393948" y="6062220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233858" h="309385">
                <a:moveTo>
                  <a:pt x="116599" y="309385"/>
                </a:moveTo>
                <a:cubicBezTo>
                  <a:pt x="115075" y="288823"/>
                  <a:pt x="108509" y="201307"/>
                  <a:pt x="103404" y="133172"/>
                </a:cubicBezTo>
                <a:lnTo>
                  <a:pt x="27775" y="89891"/>
                </a:lnTo>
                <a:lnTo>
                  <a:pt x="29134" y="220535"/>
                </a:lnTo>
                <a:lnTo>
                  <a:pt x="60643" y="238430"/>
                </a:lnTo>
                <a:lnTo>
                  <a:pt x="47105" y="260883"/>
                </a:lnTo>
                <a:lnTo>
                  <a:pt x="3379" y="235560"/>
                </a:lnTo>
                <a:lnTo>
                  <a:pt x="3366" y="234950"/>
                </a:lnTo>
                <a:lnTo>
                  <a:pt x="0" y="42761"/>
                </a:lnTo>
                <a:lnTo>
                  <a:pt x="101016" y="101168"/>
                </a:lnTo>
                <a:cubicBezTo>
                  <a:pt x="98679" y="70015"/>
                  <a:pt x="97041" y="54381"/>
                  <a:pt x="97041" y="54381"/>
                </a:cubicBezTo>
                <a:lnTo>
                  <a:pt x="116929" y="0"/>
                </a:lnTo>
                <a:lnTo>
                  <a:pt x="136817" y="54381"/>
                </a:lnTo>
                <a:cubicBezTo>
                  <a:pt x="136817" y="54381"/>
                  <a:pt x="135205" y="69850"/>
                  <a:pt x="132893" y="100812"/>
                </a:cubicBezTo>
                <a:lnTo>
                  <a:pt x="233858" y="42761"/>
                </a:lnTo>
                <a:lnTo>
                  <a:pt x="230480" y="235560"/>
                </a:lnTo>
                <a:lnTo>
                  <a:pt x="186754" y="260883"/>
                </a:lnTo>
                <a:lnTo>
                  <a:pt x="173203" y="238430"/>
                </a:lnTo>
                <a:lnTo>
                  <a:pt x="204725" y="220535"/>
                </a:lnTo>
                <a:lnTo>
                  <a:pt x="205296" y="89116"/>
                </a:lnTo>
                <a:lnTo>
                  <a:pt x="130480" y="133121"/>
                </a:lnTo>
                <a:cubicBezTo>
                  <a:pt x="125400" y="201282"/>
                  <a:pt x="118859" y="288849"/>
                  <a:pt x="117285" y="309385"/>
                </a:cubicBezTo>
                <a:lnTo>
                  <a:pt x="116599" y="309385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40" name="Shape 3552"/>
          <p:cNvSpPr/>
          <p:nvPr/>
        </p:nvSpPr>
        <p:spPr>
          <a:xfrm>
            <a:off x="408862" y="6438316"/>
            <a:ext cx="360000" cy="360000"/>
          </a:xfrm>
          <a:custGeom>
            <a:avLst/>
            <a:gdLst/>
            <a:ahLst/>
            <a:cxnLst/>
            <a:rect l="0" t="0" r="0" b="0"/>
            <a:pathLst>
              <a:path w="309385" h="233858">
                <a:moveTo>
                  <a:pt x="309385" y="117259"/>
                </a:moveTo>
                <a:cubicBezTo>
                  <a:pt x="288823" y="118783"/>
                  <a:pt x="201308" y="125349"/>
                  <a:pt x="133172" y="130442"/>
                </a:cubicBezTo>
                <a:lnTo>
                  <a:pt x="89891" y="206070"/>
                </a:lnTo>
                <a:lnTo>
                  <a:pt x="220536" y="204724"/>
                </a:lnTo>
                <a:lnTo>
                  <a:pt x="238430" y="173215"/>
                </a:lnTo>
                <a:lnTo>
                  <a:pt x="260884" y="186753"/>
                </a:lnTo>
                <a:lnTo>
                  <a:pt x="235560" y="230480"/>
                </a:lnTo>
                <a:lnTo>
                  <a:pt x="234950" y="230493"/>
                </a:lnTo>
                <a:lnTo>
                  <a:pt x="42761" y="233858"/>
                </a:lnTo>
                <a:lnTo>
                  <a:pt x="101168" y="132842"/>
                </a:lnTo>
                <a:cubicBezTo>
                  <a:pt x="70015" y="135179"/>
                  <a:pt x="54382" y="136817"/>
                  <a:pt x="54382" y="136817"/>
                </a:cubicBezTo>
                <a:lnTo>
                  <a:pt x="0" y="116929"/>
                </a:lnTo>
                <a:lnTo>
                  <a:pt x="54382" y="97041"/>
                </a:lnTo>
                <a:cubicBezTo>
                  <a:pt x="54382" y="97041"/>
                  <a:pt x="69850" y="98654"/>
                  <a:pt x="100813" y="100965"/>
                </a:cubicBezTo>
                <a:lnTo>
                  <a:pt x="42761" y="0"/>
                </a:lnTo>
                <a:lnTo>
                  <a:pt x="235560" y="3378"/>
                </a:lnTo>
                <a:lnTo>
                  <a:pt x="260884" y="47104"/>
                </a:lnTo>
                <a:lnTo>
                  <a:pt x="238430" y="60655"/>
                </a:lnTo>
                <a:lnTo>
                  <a:pt x="220536" y="29134"/>
                </a:lnTo>
                <a:lnTo>
                  <a:pt x="89116" y="28562"/>
                </a:lnTo>
                <a:lnTo>
                  <a:pt x="133121" y="103378"/>
                </a:lnTo>
                <a:cubicBezTo>
                  <a:pt x="201270" y="108458"/>
                  <a:pt x="288849" y="114998"/>
                  <a:pt x="309385" y="116574"/>
                </a:cubicBezTo>
                <a:lnTo>
                  <a:pt x="309385" y="117259"/>
                </a:lnTo>
                <a:close/>
              </a:path>
            </a:pathLst>
          </a:custGeom>
          <a:noFill/>
          <a:ln w="3048" cap="flat" cmpd="sng" algn="ctr">
            <a:solidFill>
              <a:schemeClr val="bg1"/>
            </a:solidFill>
            <a:prstDash val="solid"/>
            <a:round/>
          </a:ln>
          <a:effectLst/>
        </p:spPr>
        <p:txBody>
          <a:bodyPr/>
          <a:lstStyle/>
          <a:p>
            <a:endParaRPr lang="uk-UA" dirty="0"/>
          </a:p>
        </p:txBody>
      </p:sp>
      <p:sp>
        <p:nvSpPr>
          <p:cNvPr id="45" name="TextBox 44"/>
          <p:cNvSpPr txBox="1"/>
          <p:nvPr/>
        </p:nvSpPr>
        <p:spPr>
          <a:xfrm>
            <a:off x="5953604" y="6428984"/>
            <a:ext cx="6107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pc="-40" dirty="0">
                <a:solidFill>
                  <a:srgbClr val="6C98D6"/>
                </a:solidFill>
              </a:rPr>
              <a:t>© Головне управління статистики у Тернопільській області, </a:t>
            </a:r>
            <a:r>
              <a:rPr lang="uk-UA" spc="-40" dirty="0" smtClean="0">
                <a:solidFill>
                  <a:srgbClr val="6C98D6"/>
                </a:solidFill>
              </a:rPr>
              <a:t>202</a:t>
            </a:r>
            <a:r>
              <a:rPr lang="en-US" spc="-40" dirty="0">
                <a:solidFill>
                  <a:srgbClr val="6C98D6"/>
                </a:solidFill>
              </a:rPr>
              <a:t>3</a:t>
            </a:r>
            <a:endParaRPr lang="uk-UA" spc="-40" dirty="0">
              <a:solidFill>
                <a:srgbClr val="6C98D6"/>
              </a:solidFill>
            </a:endParaRPr>
          </a:p>
        </p:txBody>
      </p:sp>
      <p:grpSp>
        <p:nvGrpSpPr>
          <p:cNvPr id="149" name="Group 15147"/>
          <p:cNvGrpSpPr/>
          <p:nvPr/>
        </p:nvGrpSpPr>
        <p:grpSpPr>
          <a:xfrm>
            <a:off x="10344851" y="5122595"/>
            <a:ext cx="1439999" cy="1043128"/>
            <a:chOff x="0" y="0"/>
            <a:chExt cx="4167467" cy="3150096"/>
          </a:xfrm>
        </p:grpSpPr>
        <p:sp>
          <p:nvSpPr>
            <p:cNvPr id="153" name="Shape 10"/>
            <p:cNvSpPr/>
            <p:nvPr/>
          </p:nvSpPr>
          <p:spPr>
            <a:xfrm>
              <a:off x="575959" y="0"/>
              <a:ext cx="2938132" cy="1392453"/>
            </a:xfrm>
            <a:custGeom>
              <a:avLst/>
              <a:gdLst/>
              <a:ahLst/>
              <a:cxnLst/>
              <a:rect l="0" t="0" r="0" b="0"/>
              <a:pathLst>
                <a:path w="2938132" h="1392453">
                  <a:moveTo>
                    <a:pt x="0" y="0"/>
                  </a:moveTo>
                  <a:lnTo>
                    <a:pt x="2596973" y="45504"/>
                  </a:lnTo>
                  <a:lnTo>
                    <a:pt x="2938132" y="634492"/>
                  </a:lnTo>
                  <a:lnTo>
                    <a:pt x="2635796" y="816927"/>
                  </a:lnTo>
                  <a:lnTo>
                    <a:pt x="2394623" y="392443"/>
                  </a:lnTo>
                  <a:lnTo>
                    <a:pt x="624383" y="384658"/>
                  </a:lnTo>
                  <a:lnTo>
                    <a:pt x="1217231" y="1392453"/>
                  </a:lnTo>
                  <a:cubicBezTo>
                    <a:pt x="1062901" y="1380934"/>
                    <a:pt x="916000" y="1369975"/>
                    <a:pt x="782003" y="1359979"/>
                  </a:cubicBez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7993C2"/>
            </a:fillRef>
            <a:effectRef idx="0">
              <a:scrgbClr r="0" g="0" b="0"/>
            </a:effectRef>
            <a:fontRef idx="none"/>
          </p:style>
          <p:txBody>
            <a:bodyPr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54" name="Shape 11"/>
            <p:cNvSpPr/>
            <p:nvPr/>
          </p:nvSpPr>
          <p:spPr>
            <a:xfrm>
              <a:off x="575955" y="1757172"/>
              <a:ext cx="2938132" cy="1392924"/>
            </a:xfrm>
            <a:custGeom>
              <a:avLst/>
              <a:gdLst/>
              <a:ahLst/>
              <a:cxnLst/>
              <a:rect l="0" t="0" r="0" b="0"/>
              <a:pathLst>
                <a:path w="2938132" h="1392924">
                  <a:moveTo>
                    <a:pt x="1217892" y="0"/>
                  </a:moveTo>
                  <a:lnTo>
                    <a:pt x="634823" y="1018718"/>
                  </a:lnTo>
                  <a:lnTo>
                    <a:pt x="2394623" y="1000468"/>
                  </a:lnTo>
                  <a:lnTo>
                    <a:pt x="2635797" y="576009"/>
                  </a:lnTo>
                  <a:lnTo>
                    <a:pt x="2938132" y="758444"/>
                  </a:lnTo>
                  <a:lnTo>
                    <a:pt x="2596985" y="1347407"/>
                  </a:lnTo>
                  <a:lnTo>
                    <a:pt x="2588806" y="1347559"/>
                  </a:lnTo>
                  <a:lnTo>
                    <a:pt x="0" y="1392924"/>
                  </a:lnTo>
                  <a:lnTo>
                    <a:pt x="786740" y="32309"/>
                  </a:lnTo>
                  <a:cubicBezTo>
                    <a:pt x="919658" y="22352"/>
                    <a:pt x="1065149" y="11443"/>
                    <a:pt x="1217892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313166"/>
            </a:fillRef>
            <a:effectRef idx="0">
              <a:scrgbClr r="0" g="0" b="0"/>
            </a:effectRef>
            <a:fontRef idx="none"/>
          </p:style>
          <p:txBody>
            <a:bodyPr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  <p:sp>
          <p:nvSpPr>
            <p:cNvPr id="155" name="Shape 12"/>
            <p:cNvSpPr/>
            <p:nvPr/>
          </p:nvSpPr>
          <p:spPr>
            <a:xfrm>
              <a:off x="0" y="1307125"/>
              <a:ext cx="4167467" cy="535851"/>
            </a:xfrm>
            <a:custGeom>
              <a:avLst/>
              <a:gdLst/>
              <a:ahLst/>
              <a:cxnLst/>
              <a:rect l="0" t="0" r="0" b="0"/>
              <a:pathLst>
                <a:path w="4167467" h="535851">
                  <a:moveTo>
                    <a:pt x="732485" y="0"/>
                  </a:moveTo>
                  <a:cubicBezTo>
                    <a:pt x="732485" y="0"/>
                    <a:pt x="940917" y="21755"/>
                    <a:pt x="1357960" y="52857"/>
                  </a:cubicBezTo>
                  <a:cubicBezTo>
                    <a:pt x="1491971" y="62852"/>
                    <a:pt x="1638859" y="73813"/>
                    <a:pt x="1793189" y="85331"/>
                  </a:cubicBezTo>
                  <a:cubicBezTo>
                    <a:pt x="2711209" y="153835"/>
                    <a:pt x="3890772" y="241960"/>
                    <a:pt x="4167467" y="263144"/>
                  </a:cubicBezTo>
                  <a:lnTo>
                    <a:pt x="4167467" y="272390"/>
                  </a:lnTo>
                  <a:cubicBezTo>
                    <a:pt x="3890492" y="292964"/>
                    <a:pt x="2711628" y="381267"/>
                    <a:pt x="1793837" y="450037"/>
                  </a:cubicBezTo>
                  <a:cubicBezTo>
                    <a:pt x="1641106" y="461493"/>
                    <a:pt x="1495615" y="472389"/>
                    <a:pt x="1362697" y="482359"/>
                  </a:cubicBezTo>
                  <a:cubicBezTo>
                    <a:pt x="943127" y="513804"/>
                    <a:pt x="732485" y="535851"/>
                    <a:pt x="732485" y="535851"/>
                  </a:cubicBezTo>
                  <a:lnTo>
                    <a:pt x="0" y="267932"/>
                  </a:lnTo>
                  <a:lnTo>
                    <a:pt x="7324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/>
            </a:lnRef>
            <a:fillRef idx="1">
              <a:srgbClr val="F9B129"/>
            </a:fillRef>
            <a:effectRef idx="0">
              <a:scrgbClr r="0" g="0" b="0"/>
            </a:effectRef>
            <a:fontRef idx="none"/>
          </p:style>
          <p:txBody>
            <a:bodyPr/>
            <a:lstStyle>
              <a:defPPr>
                <a:defRPr lang="uk-UA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uk-UA" dirty="0"/>
            </a:p>
          </p:txBody>
        </p:sp>
      </p:grpSp>
      <p:sp>
        <p:nvSpPr>
          <p:cNvPr id="53" name="Прямокутник 52"/>
          <p:cNvSpPr/>
          <p:nvPr/>
        </p:nvSpPr>
        <p:spPr>
          <a:xfrm>
            <a:off x="1579599" y="399764"/>
            <a:ext cx="8143941" cy="12892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600"/>
              </a:lnSpc>
            </a:pPr>
            <a:r>
              <a:rPr lang="uk-UA" sz="1600" dirty="0" err="1">
                <a:solidFill>
                  <a:srgbClr val="002060"/>
                </a:solidFill>
              </a:rPr>
              <a:t>Держстатом</a:t>
            </a:r>
            <a:r>
              <a:rPr lang="uk-UA" sz="1600" dirty="0">
                <a:solidFill>
                  <a:srgbClr val="002060"/>
                </a:solidFill>
              </a:rPr>
              <a:t> запроваджено роботу сервісу для електронного звітування – безкоштовне ПЗ </a:t>
            </a:r>
            <a:r>
              <a:rPr lang="uk-UA" sz="1600" b="1" u="sng" dirty="0">
                <a:solidFill>
                  <a:srgbClr val="002060"/>
                </a:solidFill>
              </a:rPr>
              <a:t>«Кабінет респондента»</a:t>
            </a:r>
            <a:r>
              <a:rPr lang="uk-UA" sz="1600" dirty="0">
                <a:solidFill>
                  <a:srgbClr val="002060"/>
                </a:solidFill>
              </a:rPr>
              <a:t> (https://statzvit.ukrstat.gov.ua/). На цей сервіс також можна перейти за посиланням з офіційної </a:t>
            </a:r>
            <a:r>
              <a:rPr lang="uk-UA" sz="1600" dirty="0" err="1">
                <a:solidFill>
                  <a:srgbClr val="002060"/>
                </a:solidFill>
              </a:rPr>
              <a:t>вебсторінки</a:t>
            </a:r>
            <a:r>
              <a:rPr lang="uk-UA" sz="1600" dirty="0">
                <a:solidFill>
                  <a:srgbClr val="002060"/>
                </a:solidFill>
              </a:rPr>
              <a:t> </a:t>
            </a:r>
            <a:r>
              <a:rPr lang="uk-UA" sz="1600" dirty="0" err="1">
                <a:solidFill>
                  <a:srgbClr val="002060"/>
                </a:solidFill>
              </a:rPr>
              <a:t>Держстату</a:t>
            </a:r>
            <a:r>
              <a:rPr lang="uk-UA" sz="1600" dirty="0">
                <a:solidFill>
                  <a:srgbClr val="002060"/>
                </a:solidFill>
              </a:rPr>
              <a:t> (www.ukrstat.gov.ua) та ГУС у Тернопільській області (</a:t>
            </a:r>
            <a:r>
              <a:rPr lang="uk-UA" sz="1600" dirty="0">
                <a:solidFill>
                  <a:srgbClr val="002060"/>
                </a:solidFill>
                <a:hlinkClick r:id="rId2"/>
              </a:rPr>
              <a:t>www.te.ukrstat.gov.ua</a:t>
            </a:r>
            <a:r>
              <a:rPr lang="uk-UA" sz="1600" dirty="0">
                <a:solidFill>
                  <a:srgbClr val="002060"/>
                </a:solidFill>
              </a:rPr>
              <a:t> - у розділі «Для респондентів» – «Кабінет респондента»).</a:t>
            </a:r>
          </a:p>
        </p:txBody>
      </p:sp>
      <p:sp>
        <p:nvSpPr>
          <p:cNvPr id="56" name="Прямокутник 55"/>
          <p:cNvSpPr/>
          <p:nvPr/>
        </p:nvSpPr>
        <p:spPr>
          <a:xfrm>
            <a:off x="1617956" y="2106983"/>
            <a:ext cx="8108372" cy="11413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600"/>
              </a:lnSpc>
            </a:pPr>
            <a:r>
              <a:rPr lang="uk-UA" sz="1600" dirty="0" err="1">
                <a:solidFill>
                  <a:srgbClr val="002060"/>
                </a:solidFill>
              </a:rPr>
              <a:t>Держстат</a:t>
            </a:r>
            <a:r>
              <a:rPr lang="uk-UA" sz="1600" dirty="0">
                <a:solidFill>
                  <a:srgbClr val="002060"/>
                </a:solidFill>
              </a:rPr>
              <a:t> </a:t>
            </a:r>
            <a:r>
              <a:rPr lang="uk-UA" sz="1600" dirty="0" smtClean="0">
                <a:solidFill>
                  <a:srgbClr val="002060"/>
                </a:solidFill>
              </a:rPr>
              <a:t>розробив для  смартфонів, планшетів  та  ПК чат-бот </a:t>
            </a:r>
            <a:r>
              <a:rPr lang="uk-UA" sz="1600" dirty="0">
                <a:solidFill>
                  <a:srgbClr val="002060"/>
                </a:solidFill>
              </a:rPr>
              <a:t>«</a:t>
            </a:r>
            <a:r>
              <a:rPr lang="uk-UA" sz="1600" dirty="0" smtClean="0">
                <a:solidFill>
                  <a:srgbClr val="002060"/>
                </a:solidFill>
              </a:rPr>
              <a:t>Пошук за ЄДРПОУ</a:t>
            </a:r>
            <a:r>
              <a:rPr lang="uk-UA" sz="1600" dirty="0">
                <a:solidFill>
                  <a:srgbClr val="002060"/>
                </a:solidFill>
              </a:rPr>
              <a:t>», </a:t>
            </a:r>
            <a:r>
              <a:rPr lang="uk-UA" sz="1600" dirty="0" smtClean="0">
                <a:solidFill>
                  <a:srgbClr val="002060"/>
                </a:solidFill>
              </a:rPr>
              <a:t>який працює </a:t>
            </a:r>
            <a:r>
              <a:rPr lang="uk-UA" sz="1600" dirty="0">
                <a:solidFill>
                  <a:srgbClr val="002060"/>
                </a:solidFill>
              </a:rPr>
              <a:t>в безкоштовному месенджері «</a:t>
            </a:r>
            <a:r>
              <a:rPr lang="en-US" sz="1600" dirty="0" smtClean="0">
                <a:solidFill>
                  <a:srgbClr val="002060"/>
                </a:solidFill>
              </a:rPr>
              <a:t>Telegram»</a:t>
            </a:r>
            <a:r>
              <a:rPr lang="uk-UA" sz="1600" dirty="0" smtClean="0">
                <a:solidFill>
                  <a:srgbClr val="002060"/>
                </a:solidFill>
              </a:rPr>
              <a:t> та </a:t>
            </a:r>
            <a:r>
              <a:rPr lang="uk-UA" sz="1600" dirty="0">
                <a:solidFill>
                  <a:srgbClr val="002060"/>
                </a:solidFill>
              </a:rPr>
              <a:t>дозволяє отримати інформацію щодо форм статистичної звітності, за якими респондент залучений </a:t>
            </a:r>
            <a:r>
              <a:rPr lang="uk-UA" sz="1600" spc="-30" dirty="0">
                <a:solidFill>
                  <a:srgbClr val="002060"/>
                </a:solidFill>
              </a:rPr>
              <a:t>до звітування (</a:t>
            </a:r>
            <a:r>
              <a:rPr lang="uk-UA" sz="1600" b="1" spc="-30" dirty="0">
                <a:solidFill>
                  <a:srgbClr val="002060"/>
                </a:solidFill>
              </a:rPr>
              <a:t>@</a:t>
            </a:r>
            <a:r>
              <a:rPr lang="en-US" sz="1600" b="1" spc="-30" dirty="0" err="1" smtClean="0">
                <a:solidFill>
                  <a:srgbClr val="002060"/>
                </a:solidFill>
              </a:rPr>
              <a:t>derzhstat_bot</a:t>
            </a:r>
            <a:r>
              <a:rPr lang="uk-UA" sz="1600" b="1" spc="-30" dirty="0" smtClean="0">
                <a:solidFill>
                  <a:srgbClr val="002060"/>
                </a:solidFill>
              </a:rPr>
              <a:t>,</a:t>
            </a:r>
            <a:r>
              <a:rPr lang="en-US" sz="1600" b="1" spc="-30" dirty="0" smtClean="0">
                <a:solidFill>
                  <a:srgbClr val="002060"/>
                </a:solidFill>
              </a:rPr>
              <a:t> </a:t>
            </a:r>
            <a:r>
              <a:rPr lang="uk-UA" sz="1600" dirty="0">
                <a:solidFill>
                  <a:srgbClr val="002060"/>
                </a:solidFill>
              </a:rPr>
              <a:t>або </a:t>
            </a:r>
            <a:r>
              <a:rPr lang="uk-UA" sz="1600" b="1" dirty="0">
                <a:solidFill>
                  <a:srgbClr val="002060"/>
                </a:solidFill>
              </a:rPr>
              <a:t>«Пошук за ЄДРПОУ</a:t>
            </a:r>
            <a:r>
              <a:rPr lang="uk-UA" sz="1600" b="1" dirty="0" smtClean="0">
                <a:solidFill>
                  <a:srgbClr val="002060"/>
                </a:solidFill>
              </a:rPr>
              <a:t>»).</a:t>
            </a:r>
          </a:p>
        </p:txBody>
      </p:sp>
      <p:sp>
        <p:nvSpPr>
          <p:cNvPr id="57" name="Прямокутник 56"/>
          <p:cNvSpPr/>
          <p:nvPr/>
        </p:nvSpPr>
        <p:spPr>
          <a:xfrm>
            <a:off x="1646296" y="3781331"/>
            <a:ext cx="8077244" cy="8626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600"/>
              </a:lnSpc>
            </a:pPr>
            <a:r>
              <a:rPr lang="ru-RU" sz="1600" dirty="0">
                <a:solidFill>
                  <a:srgbClr val="002060"/>
                </a:solidFill>
              </a:rPr>
              <a:t>ГУС у Тернопільській області створено Вайбер-спільноту </a:t>
            </a:r>
            <a:r>
              <a:rPr lang="ru-RU" sz="1600" b="1" dirty="0">
                <a:solidFill>
                  <a:srgbClr val="002060"/>
                </a:solidFill>
              </a:rPr>
              <a:t>«Тернопільстат респондентам», </a:t>
            </a:r>
            <a:r>
              <a:rPr lang="ru-RU" sz="1600" dirty="0">
                <a:solidFill>
                  <a:srgbClr val="002060"/>
                </a:solidFill>
              </a:rPr>
              <a:t>де </a:t>
            </a:r>
            <a:r>
              <a:rPr lang="uk-UA" sz="1600" dirty="0" smtClean="0">
                <a:solidFill>
                  <a:srgbClr val="002060"/>
                </a:solidFill>
              </a:rPr>
              <a:t>можна </a:t>
            </a:r>
            <a:r>
              <a:rPr lang="ru-RU" sz="1600" dirty="0" smtClean="0">
                <a:solidFill>
                  <a:srgbClr val="002060"/>
                </a:solidFill>
              </a:rPr>
              <a:t>отримувати </a:t>
            </a:r>
            <a:r>
              <a:rPr lang="ru-RU" sz="1600" dirty="0">
                <a:solidFill>
                  <a:srgbClr val="002060"/>
                </a:solidFill>
              </a:rPr>
              <a:t>консультації та роз’яснення </a:t>
            </a:r>
            <a:r>
              <a:rPr lang="ru-RU" sz="1600" dirty="0" smtClean="0">
                <a:solidFill>
                  <a:srgbClr val="002060"/>
                </a:solidFill>
              </a:rPr>
              <a:t> фахівців</a:t>
            </a:r>
            <a:r>
              <a:rPr lang="ru-RU" sz="1600" dirty="0">
                <a:solidFill>
                  <a:srgbClr val="002060"/>
                </a:solidFill>
              </a:rPr>
              <a:t>. Приєднуйтесь:</a:t>
            </a:r>
          </a:p>
        </p:txBody>
      </p:sp>
      <p:sp>
        <p:nvSpPr>
          <p:cNvPr id="58" name="Прямокутник 57"/>
          <p:cNvSpPr/>
          <p:nvPr/>
        </p:nvSpPr>
        <p:spPr>
          <a:xfrm>
            <a:off x="1565657" y="5260294"/>
            <a:ext cx="8253752" cy="8019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1600"/>
              </a:lnSpc>
            </a:pPr>
            <a:r>
              <a:rPr lang="uk-UA" sz="1600" dirty="0">
                <a:solidFill>
                  <a:srgbClr val="002060"/>
                </a:solidFill>
              </a:rPr>
              <a:t>Консультації щодо складання та подання звітності  можна отримати за тел.:</a:t>
            </a:r>
            <a:r>
              <a:rPr lang="en-US" sz="1600" dirty="0">
                <a:solidFill>
                  <a:srgbClr val="002060"/>
                </a:solidFill>
              </a:rPr>
              <a:t> </a:t>
            </a:r>
            <a:r>
              <a:rPr lang="uk-UA" sz="1600" b="1" dirty="0">
                <a:solidFill>
                  <a:srgbClr val="002060"/>
                </a:solidFill>
              </a:rPr>
              <a:t>(0352) </a:t>
            </a:r>
            <a:r>
              <a:rPr lang="uk-UA" sz="1600" b="1" dirty="0" smtClean="0">
                <a:solidFill>
                  <a:srgbClr val="002060"/>
                </a:solidFill>
              </a:rPr>
              <a:t>22-06-32; </a:t>
            </a:r>
            <a:r>
              <a:rPr lang="uk-UA" sz="1600" b="1" dirty="0">
                <a:solidFill>
                  <a:srgbClr val="002060"/>
                </a:solidFill>
              </a:rPr>
              <a:t>(0352) 25-46-04; (0352) </a:t>
            </a:r>
            <a:r>
              <a:rPr lang="uk-UA" sz="1600" b="1" dirty="0" smtClean="0">
                <a:solidFill>
                  <a:srgbClr val="002060"/>
                </a:solidFill>
              </a:rPr>
              <a:t>52-23-92; моб. +38 067 3516920; </a:t>
            </a:r>
            <a:r>
              <a:rPr lang="uk-UA" sz="1600" b="1" dirty="0">
                <a:solidFill>
                  <a:srgbClr val="002060"/>
                </a:solidFill>
              </a:rPr>
              <a:t>моб. +38 068 663 </a:t>
            </a:r>
            <a:r>
              <a:rPr lang="uk-UA" sz="1600" b="1" dirty="0" smtClean="0">
                <a:solidFill>
                  <a:srgbClr val="002060"/>
                </a:solidFill>
              </a:rPr>
              <a:t>6478.</a:t>
            </a:r>
            <a:endParaRPr lang="uk-UA" sz="1600" b="1" dirty="0">
              <a:solidFill>
                <a:srgbClr val="002060"/>
              </a:solidFill>
            </a:endParaRPr>
          </a:p>
          <a:p>
            <a:pPr algn="just">
              <a:lnSpc>
                <a:spcPts val="1600"/>
              </a:lnSpc>
            </a:pPr>
            <a:r>
              <a:rPr lang="uk-UA" sz="1600" spc="-40" dirty="0" smtClean="0">
                <a:solidFill>
                  <a:srgbClr val="002060"/>
                </a:solidFill>
              </a:rPr>
              <a:t>E-</a:t>
            </a:r>
            <a:r>
              <a:rPr lang="uk-UA" sz="1600" spc="-40" dirty="0" err="1" smtClean="0">
                <a:solidFill>
                  <a:srgbClr val="002060"/>
                </a:solidFill>
              </a:rPr>
              <a:t>mail</a:t>
            </a:r>
            <a:r>
              <a:rPr lang="uk-UA" sz="1600" spc="-40" dirty="0" smtClean="0">
                <a:solidFill>
                  <a:srgbClr val="002060"/>
                </a:solidFill>
              </a:rPr>
              <a:t>: </a:t>
            </a:r>
            <a:r>
              <a:rPr lang="uk-UA" sz="1600" spc="-40" dirty="0" smtClean="0">
                <a:solidFill>
                  <a:srgbClr val="002060"/>
                </a:solidFill>
                <a:hlinkClick r:id="rId3"/>
              </a:rPr>
              <a:t>gus@te.ukrstat.gov.ua</a:t>
            </a:r>
            <a:endParaRPr lang="uk-UA" sz="1600" spc="-40" dirty="0" smtClean="0">
              <a:solidFill>
                <a:srgbClr val="002060"/>
              </a:solidFill>
            </a:endParaRPr>
          </a:p>
        </p:txBody>
      </p:sp>
      <p:pic>
        <p:nvPicPr>
          <p:cNvPr id="59" name="Рисунок 58"/>
          <p:cNvPicPr/>
          <p:nvPr/>
        </p:nvPicPr>
        <p:blipFill rotWithShape="1">
          <a:blip r:embed="rId4"/>
          <a:srcRect l="15233" t="11117" r="15981" b="5074"/>
          <a:stretch/>
        </p:blipFill>
        <p:spPr bwMode="auto">
          <a:xfrm>
            <a:off x="10027559" y="464685"/>
            <a:ext cx="1835923" cy="1295210"/>
          </a:xfrm>
          <a:prstGeom prst="rect">
            <a:avLst/>
          </a:prstGeom>
          <a:ln w="825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0" name="Округлений прямокутник 59"/>
          <p:cNvSpPr/>
          <p:nvPr/>
        </p:nvSpPr>
        <p:spPr>
          <a:xfrm>
            <a:off x="10341296" y="2106983"/>
            <a:ext cx="1208447" cy="1186161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8" name="Прямокутник 47"/>
          <p:cNvSpPr/>
          <p:nvPr/>
        </p:nvSpPr>
        <p:spPr>
          <a:xfrm>
            <a:off x="10422082" y="3619844"/>
            <a:ext cx="1125992" cy="1109087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19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3761</TotalTime>
  <Words>991</Words>
  <Application>Microsoft Office PowerPoint</Application>
  <PresentationFormat>Широкий екран</PresentationFormat>
  <Paragraphs>58</Paragraphs>
  <Slides>7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Христина Ципліцька</dc:creator>
  <cp:lastModifiedBy>Olga Fil</cp:lastModifiedBy>
  <cp:revision>285</cp:revision>
  <dcterms:created xsi:type="dcterms:W3CDTF">2021-05-26T12:34:46Z</dcterms:created>
  <dcterms:modified xsi:type="dcterms:W3CDTF">2023-01-16T08:22:19Z</dcterms:modified>
</cp:coreProperties>
</file>