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6" r:id="rId3"/>
    <p:sldId id="269" r:id="rId4"/>
    <p:sldId id="265" r:id="rId5"/>
    <p:sldId id="270" r:id="rId6"/>
    <p:sldId id="267" r:id="rId7"/>
    <p:sldId id="262"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8D6"/>
    <a:srgbClr val="1D3379"/>
    <a:srgbClr val="66C76A"/>
    <a:srgbClr val="EB5818"/>
    <a:srgbClr val="908E8F"/>
    <a:srgbClr val="F25B19"/>
    <a:srgbClr val="F9B10A"/>
    <a:srgbClr val="B4B0DF"/>
    <a:srgbClr val="7AB9E1"/>
    <a:srgbClr val="FDD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049" autoAdjust="0"/>
  </p:normalViewPr>
  <p:slideViewPr>
    <p:cSldViewPr snapToGrid="0">
      <p:cViewPr varScale="1">
        <p:scale>
          <a:sx n="92" d="100"/>
          <a:sy n="92" d="100"/>
        </p:scale>
        <p:origin x="354"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8153D-4C5D-4916-A760-D15E6065FD18}" type="datetimeFigureOut">
              <a:rPr lang="uk-UA" smtClean="0"/>
              <a:t>12.01.2023</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E906A-25DD-47FF-8A71-B1C12CB73496}" type="slidenum">
              <a:rPr lang="uk-UA" smtClean="0"/>
              <a:t>‹№›</a:t>
            </a:fld>
            <a:endParaRPr lang="uk-UA" dirty="0"/>
          </a:p>
        </p:txBody>
      </p:sp>
    </p:spTree>
    <p:extLst>
      <p:ext uri="{BB962C8B-B14F-4D97-AF65-F5344CB8AC3E}">
        <p14:creationId xmlns:p14="http://schemas.microsoft.com/office/powerpoint/2010/main" val="232754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2FAE906A-25DD-47FF-8A71-B1C12CB73496}" type="slidenum">
              <a:rPr lang="uk-UA" smtClean="0"/>
              <a:t>2</a:t>
            </a:fld>
            <a:endParaRPr lang="uk-UA" dirty="0"/>
          </a:p>
        </p:txBody>
      </p:sp>
    </p:spTree>
    <p:extLst>
      <p:ext uri="{BB962C8B-B14F-4D97-AF65-F5344CB8AC3E}">
        <p14:creationId xmlns:p14="http://schemas.microsoft.com/office/powerpoint/2010/main" val="50832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2FAE906A-25DD-47FF-8A71-B1C12CB73496}" type="slidenum">
              <a:rPr lang="uk-UA" smtClean="0"/>
              <a:t>4</a:t>
            </a:fld>
            <a:endParaRPr lang="uk-UA" dirty="0"/>
          </a:p>
        </p:txBody>
      </p:sp>
    </p:spTree>
    <p:extLst>
      <p:ext uri="{BB962C8B-B14F-4D97-AF65-F5344CB8AC3E}">
        <p14:creationId xmlns:p14="http://schemas.microsoft.com/office/powerpoint/2010/main" val="193359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E7414D64-84FF-4299-93F9-0B446F650719}" type="datetimeFigureOut">
              <a:rPr lang="uk-UA" smtClean="0"/>
              <a:t>12.01.2023</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161932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E7414D64-84FF-4299-93F9-0B446F650719}" type="datetimeFigureOut">
              <a:rPr lang="uk-UA" smtClean="0"/>
              <a:t>12.01.2023</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10383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E7414D64-84FF-4299-93F9-0B446F650719}" type="datetimeFigureOut">
              <a:rPr lang="uk-UA" smtClean="0"/>
              <a:t>12.01.2023</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4719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E7414D64-84FF-4299-93F9-0B446F650719}" type="datetimeFigureOut">
              <a:rPr lang="uk-UA" smtClean="0"/>
              <a:t>12.01.2023</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92765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E7414D64-84FF-4299-93F9-0B446F650719}" type="datetimeFigureOut">
              <a:rPr lang="uk-UA" smtClean="0"/>
              <a:t>12.01.2023</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24438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E7414D64-84FF-4299-93F9-0B446F650719}" type="datetimeFigureOut">
              <a:rPr lang="uk-UA" smtClean="0"/>
              <a:t>12.01.2023</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30573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E7414D64-84FF-4299-93F9-0B446F650719}" type="datetimeFigureOut">
              <a:rPr lang="uk-UA" smtClean="0"/>
              <a:t>12.01.2023</a:t>
            </a:fld>
            <a:endParaRPr lang="uk-UA" dirty="0"/>
          </a:p>
        </p:txBody>
      </p:sp>
      <p:sp>
        <p:nvSpPr>
          <p:cNvPr id="8" name="Місце для нижнього колонтитула 7"/>
          <p:cNvSpPr>
            <a:spLocks noGrp="1"/>
          </p:cNvSpPr>
          <p:nvPr>
            <p:ph type="ftr" sz="quarter" idx="11"/>
          </p:nvPr>
        </p:nvSpPr>
        <p:spPr/>
        <p:txBody>
          <a:bodyPr/>
          <a:lstStyle/>
          <a:p>
            <a:endParaRPr lang="uk-UA" dirty="0"/>
          </a:p>
        </p:txBody>
      </p:sp>
      <p:sp>
        <p:nvSpPr>
          <p:cNvPr id="9" name="Місце для номера слайда 8"/>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181605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E7414D64-84FF-4299-93F9-0B446F650719}" type="datetimeFigureOut">
              <a:rPr lang="uk-UA" smtClean="0"/>
              <a:t>12.01.2023</a:t>
            </a:fld>
            <a:endParaRPr lang="uk-UA" dirty="0"/>
          </a:p>
        </p:txBody>
      </p:sp>
      <p:sp>
        <p:nvSpPr>
          <p:cNvPr id="4" name="Місце для нижнього колонтитула 3"/>
          <p:cNvSpPr>
            <a:spLocks noGrp="1"/>
          </p:cNvSpPr>
          <p:nvPr>
            <p:ph type="ftr" sz="quarter" idx="11"/>
          </p:nvPr>
        </p:nvSpPr>
        <p:spPr/>
        <p:txBody>
          <a:bodyPr/>
          <a:lstStyle/>
          <a:p>
            <a:endParaRPr lang="uk-UA" dirty="0"/>
          </a:p>
        </p:txBody>
      </p:sp>
      <p:sp>
        <p:nvSpPr>
          <p:cNvPr id="5" name="Місце для номера слайда 4"/>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301445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E7414D64-84FF-4299-93F9-0B446F650719}" type="datetimeFigureOut">
              <a:rPr lang="uk-UA" smtClean="0"/>
              <a:t>12.01.2023</a:t>
            </a:fld>
            <a:endParaRPr lang="uk-UA" dirty="0"/>
          </a:p>
        </p:txBody>
      </p:sp>
      <p:sp>
        <p:nvSpPr>
          <p:cNvPr id="3" name="Місце для нижнього колонтитула 2"/>
          <p:cNvSpPr>
            <a:spLocks noGrp="1"/>
          </p:cNvSpPr>
          <p:nvPr>
            <p:ph type="ftr" sz="quarter" idx="11"/>
          </p:nvPr>
        </p:nvSpPr>
        <p:spPr/>
        <p:txBody>
          <a:bodyPr/>
          <a:lstStyle/>
          <a:p>
            <a:endParaRPr lang="uk-UA" dirty="0"/>
          </a:p>
        </p:txBody>
      </p:sp>
      <p:sp>
        <p:nvSpPr>
          <p:cNvPr id="4" name="Місце для номера слайда 3"/>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146264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E7414D64-84FF-4299-93F9-0B446F650719}" type="datetimeFigureOut">
              <a:rPr lang="uk-UA" smtClean="0"/>
              <a:t>12.01.2023</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361793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E7414D64-84FF-4299-93F9-0B446F650719}" type="datetimeFigureOut">
              <a:rPr lang="uk-UA" smtClean="0"/>
              <a:t>12.01.2023</a:t>
            </a:fld>
            <a:endParaRPr lang="uk-UA" dirty="0"/>
          </a:p>
        </p:txBody>
      </p:sp>
      <p:sp>
        <p:nvSpPr>
          <p:cNvPr id="6" name="Місце для нижнього колонтитула 5"/>
          <p:cNvSpPr>
            <a:spLocks noGrp="1"/>
          </p:cNvSpPr>
          <p:nvPr>
            <p:ph type="ftr" sz="quarter" idx="11"/>
          </p:nvPr>
        </p:nvSpPr>
        <p:spPr/>
        <p:txBody>
          <a:bodyPr/>
          <a:lstStyle/>
          <a:p>
            <a:endParaRPr lang="uk-UA" dirty="0"/>
          </a:p>
        </p:txBody>
      </p:sp>
      <p:sp>
        <p:nvSpPr>
          <p:cNvPr id="7" name="Місце для номера слайда 6"/>
          <p:cNvSpPr>
            <a:spLocks noGrp="1"/>
          </p:cNvSpPr>
          <p:nvPr>
            <p:ph type="sldNum" sz="quarter" idx="12"/>
          </p:nvPr>
        </p:nvSpPr>
        <p:spPr/>
        <p:txBody>
          <a:bodyPr/>
          <a:lstStyle/>
          <a:p>
            <a:fld id="{26017ACD-6257-46EF-A7A6-9CC933AAF094}" type="slidenum">
              <a:rPr lang="uk-UA" smtClean="0"/>
              <a:t>‹№›</a:t>
            </a:fld>
            <a:endParaRPr lang="uk-UA" dirty="0"/>
          </a:p>
        </p:txBody>
      </p:sp>
    </p:spTree>
    <p:extLst>
      <p:ext uri="{BB962C8B-B14F-4D97-AF65-F5344CB8AC3E}">
        <p14:creationId xmlns:p14="http://schemas.microsoft.com/office/powerpoint/2010/main" val="388001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14D64-84FF-4299-93F9-0B446F650719}" type="datetimeFigureOut">
              <a:rPr lang="uk-UA" smtClean="0"/>
              <a:t>12.01.2023</a:t>
            </a:fld>
            <a:endParaRPr lang="uk-UA" dirty="0"/>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17ACD-6257-46EF-A7A6-9CC933AAF094}" type="slidenum">
              <a:rPr lang="uk-UA" smtClean="0"/>
              <a:t>‹№›</a:t>
            </a:fld>
            <a:endParaRPr lang="uk-UA" dirty="0"/>
          </a:p>
        </p:txBody>
      </p:sp>
    </p:spTree>
    <p:extLst>
      <p:ext uri="{BB962C8B-B14F-4D97-AF65-F5344CB8AC3E}">
        <p14:creationId xmlns:p14="http://schemas.microsoft.com/office/powerpoint/2010/main" val="1588579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e.ukrstat.gov.u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gus@te.ukrstat.gov.ua" TargetMode="External"/><Relationship Id="rId2" Type="http://schemas.openxmlformats.org/officeDocument/2006/relationships/hyperlink" Target="http://www.te.ukrstat.gov.ua/"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6200000">
            <a:off x="-2974646" y="2974942"/>
            <a:ext cx="6858000" cy="908115"/>
          </a:xfrm>
          <a:solidFill>
            <a:srgbClr val="6C98D6"/>
          </a:solidFill>
        </p:spPr>
        <p:txBody>
          <a:bodyPr>
            <a:normAutofit fontScale="90000"/>
          </a:bodyPr>
          <a:lstStyle/>
          <a:p>
            <a:r>
              <a:rPr lang="uk-UA" dirty="0" smtClean="0">
                <a:solidFill>
                  <a:srgbClr val="66C76A"/>
                </a:solidFill>
              </a:rPr>
              <a:t>  </a:t>
            </a:r>
            <a:br>
              <a:rPr lang="uk-UA" dirty="0" smtClean="0">
                <a:solidFill>
                  <a:srgbClr val="66C76A"/>
                </a:solidFill>
              </a:rPr>
            </a:br>
            <a:endParaRPr lang="uk-UA" dirty="0">
              <a:solidFill>
                <a:srgbClr val="66C76A"/>
              </a:solidFill>
            </a:endParaRPr>
          </a:p>
        </p:txBody>
      </p:sp>
      <p:sp>
        <p:nvSpPr>
          <p:cNvPr id="3" name="Підзаголовок 2"/>
          <p:cNvSpPr>
            <a:spLocks noGrp="1"/>
          </p:cNvSpPr>
          <p:nvPr>
            <p:ph type="subTitle" idx="1"/>
          </p:nvPr>
        </p:nvSpPr>
        <p:spPr>
          <a:xfrm rot="16200000">
            <a:off x="-2354324" y="3206415"/>
            <a:ext cx="6858000" cy="445170"/>
          </a:xfrm>
          <a:solidFill>
            <a:schemeClr val="accent1">
              <a:lumMod val="40000"/>
              <a:lumOff val="60000"/>
            </a:schemeClr>
          </a:solidFill>
        </p:spPr>
        <p:txBody>
          <a:bodyPr/>
          <a:lstStyle/>
          <a:p>
            <a:r>
              <a:rPr lang="uk-UA" dirty="0" smtClean="0">
                <a:solidFill>
                  <a:srgbClr val="98D9A1"/>
                </a:solidFill>
              </a:rPr>
              <a:t>  </a:t>
            </a:r>
            <a:endParaRPr lang="uk-UA" dirty="0">
              <a:solidFill>
                <a:srgbClr val="98D9A1"/>
              </a:solidFill>
            </a:endParaRPr>
          </a:p>
        </p:txBody>
      </p:sp>
      <p:sp>
        <p:nvSpPr>
          <p:cNvPr id="4" name="Shape 3550"/>
          <p:cNvSpPr/>
          <p:nvPr/>
        </p:nvSpPr>
        <p:spPr>
          <a:xfrm>
            <a:off x="-45888" y="45794"/>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5" name="Shape 3553"/>
          <p:cNvSpPr/>
          <p:nvPr/>
        </p:nvSpPr>
        <p:spPr>
          <a:xfrm>
            <a:off x="403101" y="61838"/>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6" name="Shape 3551"/>
          <p:cNvSpPr/>
          <p:nvPr/>
        </p:nvSpPr>
        <p:spPr>
          <a:xfrm>
            <a:off x="0" y="507954"/>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7" name="Shape 3552"/>
          <p:cNvSpPr/>
          <p:nvPr/>
        </p:nvSpPr>
        <p:spPr>
          <a:xfrm>
            <a:off x="398633" y="507954"/>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8" name="Rectangle 5"/>
          <p:cNvSpPr>
            <a:spLocks noChangeArrowheads="1"/>
          </p:cNvSpPr>
          <p:nvPr/>
        </p:nvSpPr>
        <p:spPr bwMode="auto">
          <a:xfrm>
            <a:off x="-48121"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dirty="0"/>
          </a:p>
        </p:txBody>
      </p:sp>
      <p:sp>
        <p:nvSpPr>
          <p:cNvPr id="10" name="Shape 3550"/>
          <p:cNvSpPr/>
          <p:nvPr/>
        </p:nvSpPr>
        <p:spPr>
          <a:xfrm>
            <a:off x="-32260" y="918708"/>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1" name="Shape 3551"/>
          <p:cNvSpPr/>
          <p:nvPr/>
        </p:nvSpPr>
        <p:spPr>
          <a:xfrm>
            <a:off x="-32260" y="1329462"/>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13" name="Shape 3550"/>
          <p:cNvSpPr/>
          <p:nvPr/>
        </p:nvSpPr>
        <p:spPr>
          <a:xfrm>
            <a:off x="-48121" y="1753454"/>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4" name="Shape 3551"/>
          <p:cNvSpPr/>
          <p:nvPr/>
        </p:nvSpPr>
        <p:spPr>
          <a:xfrm>
            <a:off x="-48121" y="2205817"/>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15" name="Shape 3550"/>
          <p:cNvSpPr/>
          <p:nvPr/>
        </p:nvSpPr>
        <p:spPr>
          <a:xfrm>
            <a:off x="-49068" y="2619458"/>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6" name="Shape 3551"/>
          <p:cNvSpPr/>
          <p:nvPr/>
        </p:nvSpPr>
        <p:spPr>
          <a:xfrm>
            <a:off x="-50015" y="3069000"/>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17" name="Shape 3550"/>
          <p:cNvSpPr/>
          <p:nvPr/>
        </p:nvSpPr>
        <p:spPr>
          <a:xfrm>
            <a:off x="-50015" y="3461129"/>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8" name="Shape 3551"/>
          <p:cNvSpPr/>
          <p:nvPr/>
        </p:nvSpPr>
        <p:spPr>
          <a:xfrm>
            <a:off x="-45239" y="3890508"/>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0" name="Shape 3550"/>
          <p:cNvSpPr/>
          <p:nvPr/>
        </p:nvSpPr>
        <p:spPr>
          <a:xfrm>
            <a:off x="-50015" y="4313246"/>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21" name="Shape 3551"/>
          <p:cNvSpPr/>
          <p:nvPr/>
        </p:nvSpPr>
        <p:spPr>
          <a:xfrm>
            <a:off x="-50015" y="4751945"/>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2" name="Shape 3550"/>
          <p:cNvSpPr/>
          <p:nvPr/>
        </p:nvSpPr>
        <p:spPr>
          <a:xfrm>
            <a:off x="-32260" y="5203120"/>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23" name="Shape 3551"/>
          <p:cNvSpPr/>
          <p:nvPr/>
        </p:nvSpPr>
        <p:spPr>
          <a:xfrm>
            <a:off x="-48424" y="5641819"/>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4" name="Shape 3550"/>
          <p:cNvSpPr/>
          <p:nvPr/>
        </p:nvSpPr>
        <p:spPr>
          <a:xfrm>
            <a:off x="-33207" y="6040800"/>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25" name="Shape 3551"/>
          <p:cNvSpPr/>
          <p:nvPr/>
        </p:nvSpPr>
        <p:spPr>
          <a:xfrm>
            <a:off x="-33207" y="6438316"/>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6" name="Shape 3553"/>
          <p:cNvSpPr/>
          <p:nvPr/>
        </p:nvSpPr>
        <p:spPr>
          <a:xfrm>
            <a:off x="413846" y="925327"/>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27" name="Shape 3552"/>
          <p:cNvSpPr/>
          <p:nvPr/>
        </p:nvSpPr>
        <p:spPr>
          <a:xfrm>
            <a:off x="398633" y="1328988"/>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28" name="Shape 3553"/>
          <p:cNvSpPr/>
          <p:nvPr/>
        </p:nvSpPr>
        <p:spPr>
          <a:xfrm>
            <a:off x="390123" y="1805888"/>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29" name="Shape 3552"/>
          <p:cNvSpPr/>
          <p:nvPr/>
        </p:nvSpPr>
        <p:spPr>
          <a:xfrm>
            <a:off x="381916" y="2223261"/>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0" name="Shape 3553"/>
          <p:cNvSpPr/>
          <p:nvPr/>
        </p:nvSpPr>
        <p:spPr>
          <a:xfrm>
            <a:off x="407891" y="2640676"/>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1" name="Shape 3552"/>
          <p:cNvSpPr/>
          <p:nvPr/>
        </p:nvSpPr>
        <p:spPr>
          <a:xfrm>
            <a:off x="413846" y="3084771"/>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2" name="Shape 3553"/>
          <p:cNvSpPr/>
          <p:nvPr/>
        </p:nvSpPr>
        <p:spPr>
          <a:xfrm>
            <a:off x="367991" y="3493116"/>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4" name="Shape 3552"/>
          <p:cNvSpPr/>
          <p:nvPr/>
        </p:nvSpPr>
        <p:spPr>
          <a:xfrm>
            <a:off x="386082" y="3910531"/>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5" name="Shape 3553"/>
          <p:cNvSpPr/>
          <p:nvPr/>
        </p:nvSpPr>
        <p:spPr>
          <a:xfrm>
            <a:off x="390123" y="4354626"/>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6" name="Shape 3552"/>
          <p:cNvSpPr/>
          <p:nvPr/>
        </p:nvSpPr>
        <p:spPr>
          <a:xfrm>
            <a:off x="394592" y="4782203"/>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7" name="Shape 3553"/>
          <p:cNvSpPr/>
          <p:nvPr/>
        </p:nvSpPr>
        <p:spPr>
          <a:xfrm>
            <a:off x="385417" y="5179753"/>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8" name="Shape 3552"/>
          <p:cNvSpPr/>
          <p:nvPr/>
        </p:nvSpPr>
        <p:spPr>
          <a:xfrm>
            <a:off x="390123" y="5618125"/>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9" name="Shape 3553"/>
          <p:cNvSpPr/>
          <p:nvPr/>
        </p:nvSpPr>
        <p:spPr>
          <a:xfrm>
            <a:off x="393948" y="6062220"/>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40" name="Shape 3552"/>
          <p:cNvSpPr/>
          <p:nvPr/>
        </p:nvSpPr>
        <p:spPr>
          <a:xfrm>
            <a:off x="408862" y="6438316"/>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41" name="TextBox 40"/>
          <p:cNvSpPr txBox="1"/>
          <p:nvPr/>
        </p:nvSpPr>
        <p:spPr>
          <a:xfrm>
            <a:off x="4102768" y="307340"/>
            <a:ext cx="4836695" cy="400110"/>
          </a:xfrm>
          <a:prstGeom prst="rect">
            <a:avLst/>
          </a:prstGeom>
          <a:noFill/>
        </p:spPr>
        <p:txBody>
          <a:bodyPr wrap="square" rtlCol="0">
            <a:spAutoFit/>
          </a:bodyPr>
          <a:lstStyle/>
          <a:p>
            <a:pPr algn="ctr"/>
            <a:r>
              <a:rPr lang="uk-UA" sz="2000" dirty="0">
                <a:solidFill>
                  <a:srgbClr val="6C98D6"/>
                </a:solidFill>
              </a:rPr>
              <a:t>Державна</a:t>
            </a:r>
            <a:r>
              <a:rPr lang="uk-UA" sz="2000" dirty="0">
                <a:solidFill>
                  <a:srgbClr val="1D3379"/>
                </a:solidFill>
              </a:rPr>
              <a:t> </a:t>
            </a:r>
            <a:r>
              <a:rPr lang="uk-UA" sz="2000" dirty="0">
                <a:solidFill>
                  <a:srgbClr val="6C98D6"/>
                </a:solidFill>
              </a:rPr>
              <a:t>служба</a:t>
            </a:r>
            <a:r>
              <a:rPr lang="uk-UA" sz="2000" dirty="0">
                <a:solidFill>
                  <a:srgbClr val="1D3379"/>
                </a:solidFill>
              </a:rPr>
              <a:t> </a:t>
            </a:r>
            <a:r>
              <a:rPr lang="uk-UA" sz="2000" dirty="0">
                <a:solidFill>
                  <a:srgbClr val="6C98D6"/>
                </a:solidFill>
              </a:rPr>
              <a:t>статистики України</a:t>
            </a:r>
          </a:p>
        </p:txBody>
      </p:sp>
      <p:sp>
        <p:nvSpPr>
          <p:cNvPr id="42" name="TextBox 41"/>
          <p:cNvSpPr txBox="1"/>
          <p:nvPr/>
        </p:nvSpPr>
        <p:spPr>
          <a:xfrm>
            <a:off x="3550249" y="687954"/>
            <a:ext cx="6340641" cy="400110"/>
          </a:xfrm>
          <a:prstGeom prst="rect">
            <a:avLst/>
          </a:prstGeom>
          <a:noFill/>
        </p:spPr>
        <p:txBody>
          <a:bodyPr wrap="square" rtlCol="0">
            <a:spAutoFit/>
          </a:bodyPr>
          <a:lstStyle/>
          <a:p>
            <a:pPr algn="ctr"/>
            <a:r>
              <a:rPr lang="ru-RU" sz="2000" dirty="0" smtClean="0">
                <a:solidFill>
                  <a:srgbClr val="6C98D6"/>
                </a:solidFill>
              </a:rPr>
              <a:t>Головне </a:t>
            </a:r>
            <a:r>
              <a:rPr lang="uk-UA" sz="2000" dirty="0" smtClean="0">
                <a:solidFill>
                  <a:srgbClr val="6C98D6"/>
                </a:solidFill>
              </a:rPr>
              <a:t>управління</a:t>
            </a:r>
            <a:r>
              <a:rPr lang="ru-RU" sz="2000" dirty="0" smtClean="0">
                <a:solidFill>
                  <a:srgbClr val="6C98D6"/>
                </a:solidFill>
              </a:rPr>
              <a:t> </a:t>
            </a:r>
            <a:r>
              <a:rPr lang="ru-RU" sz="2000" dirty="0">
                <a:solidFill>
                  <a:srgbClr val="6C98D6"/>
                </a:solidFill>
              </a:rPr>
              <a:t>статистики </a:t>
            </a:r>
            <a:r>
              <a:rPr lang="ru-RU" sz="2000" dirty="0" smtClean="0">
                <a:solidFill>
                  <a:srgbClr val="6C98D6"/>
                </a:solidFill>
              </a:rPr>
              <a:t>у</a:t>
            </a:r>
            <a:r>
              <a:rPr lang="en-US" sz="2000" dirty="0" smtClean="0">
                <a:solidFill>
                  <a:srgbClr val="6C98D6"/>
                </a:solidFill>
              </a:rPr>
              <a:t> </a:t>
            </a:r>
            <a:r>
              <a:rPr lang="uk-UA" sz="2000" dirty="0" smtClean="0">
                <a:solidFill>
                  <a:srgbClr val="6C98D6"/>
                </a:solidFill>
              </a:rPr>
              <a:t>Тернопільській області</a:t>
            </a:r>
            <a:endParaRPr lang="uk-UA" sz="2000" dirty="0">
              <a:solidFill>
                <a:srgbClr val="6C98D6"/>
              </a:solidFill>
            </a:endParaRPr>
          </a:p>
        </p:txBody>
      </p:sp>
      <p:sp>
        <p:nvSpPr>
          <p:cNvPr id="45" name="TextBox 44"/>
          <p:cNvSpPr txBox="1"/>
          <p:nvPr/>
        </p:nvSpPr>
        <p:spPr>
          <a:xfrm>
            <a:off x="5743280" y="6075325"/>
            <a:ext cx="2286000" cy="369332"/>
          </a:xfrm>
          <a:prstGeom prst="rect">
            <a:avLst/>
          </a:prstGeom>
          <a:noFill/>
        </p:spPr>
        <p:txBody>
          <a:bodyPr wrap="square" rtlCol="0">
            <a:spAutoFit/>
          </a:bodyPr>
          <a:lstStyle/>
          <a:p>
            <a:pPr algn="ctr"/>
            <a:r>
              <a:rPr lang="uk-UA" dirty="0" smtClean="0">
                <a:solidFill>
                  <a:srgbClr val="6C98D6"/>
                </a:solidFill>
              </a:rPr>
              <a:t>Тернопіль</a:t>
            </a:r>
            <a:r>
              <a:rPr lang="uk-UA" dirty="0" smtClean="0"/>
              <a:t> </a:t>
            </a:r>
            <a:r>
              <a:rPr lang="uk-UA" dirty="0" smtClean="0">
                <a:solidFill>
                  <a:srgbClr val="6C98D6"/>
                </a:solidFill>
              </a:rPr>
              <a:t>202</a:t>
            </a:r>
            <a:r>
              <a:rPr lang="en-US" dirty="0" smtClean="0">
                <a:solidFill>
                  <a:srgbClr val="6C98D6"/>
                </a:solidFill>
              </a:rPr>
              <a:t>3</a:t>
            </a:r>
            <a:endParaRPr lang="uk-UA" dirty="0">
              <a:solidFill>
                <a:srgbClr val="6C98D6"/>
              </a:solidFill>
            </a:endParaRPr>
          </a:p>
        </p:txBody>
      </p:sp>
      <p:pic>
        <p:nvPicPr>
          <p:cNvPr id="148" name="Рисунок 1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612" y="97127"/>
            <a:ext cx="1440000" cy="1487168"/>
          </a:xfrm>
          <a:prstGeom prst="rect">
            <a:avLst/>
          </a:prstGeom>
        </p:spPr>
      </p:pic>
      <p:sp>
        <p:nvSpPr>
          <p:cNvPr id="61" name="Прямокутник 60"/>
          <p:cNvSpPr/>
          <p:nvPr/>
        </p:nvSpPr>
        <p:spPr>
          <a:xfrm>
            <a:off x="5012947" y="1031649"/>
            <a:ext cx="3016333" cy="721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2800" dirty="0">
              <a:solidFill>
                <a:srgbClr val="6C98D6"/>
              </a:solidFill>
            </a:endParaRPr>
          </a:p>
        </p:txBody>
      </p:sp>
      <p:sp>
        <p:nvSpPr>
          <p:cNvPr id="62" name="Заголовок 1"/>
          <p:cNvSpPr txBox="1">
            <a:spLocks/>
          </p:cNvSpPr>
          <p:nvPr/>
        </p:nvSpPr>
        <p:spPr>
          <a:xfrm>
            <a:off x="1375506" y="1687698"/>
            <a:ext cx="10919975" cy="23546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800" b="1" dirty="0" smtClean="0">
                <a:solidFill>
                  <a:srgbClr val="1D3379"/>
                </a:solidFill>
                <a:latin typeface="+mn-lt"/>
              </a:rPr>
              <a:t>Про порядок складання та подання</a:t>
            </a:r>
          </a:p>
          <a:p>
            <a:r>
              <a:rPr lang="uk-UA" sz="2800" b="1" dirty="0" smtClean="0">
                <a:solidFill>
                  <a:srgbClr val="1D3379"/>
                </a:solidFill>
                <a:latin typeface="+mn-lt"/>
              </a:rPr>
              <a:t> державного статистичного спостереження </a:t>
            </a:r>
          </a:p>
          <a:p>
            <a:r>
              <a:rPr lang="uk-UA" sz="2800" b="1" dirty="0" smtClean="0">
                <a:solidFill>
                  <a:srgbClr val="1D3379"/>
                </a:solidFill>
                <a:latin typeface="+mn-lt"/>
              </a:rPr>
              <a:t>за формою № 6-сільрада (річна)</a:t>
            </a:r>
          </a:p>
          <a:p>
            <a:r>
              <a:rPr lang="uk-UA" sz="2800" b="1" dirty="0" smtClean="0">
                <a:solidFill>
                  <a:srgbClr val="1D3379"/>
                </a:solidFill>
                <a:latin typeface="+mn-lt"/>
              </a:rPr>
              <a:t>«ЗВІТ ПРО ОБ’ЄКТИ ПОГОСПОДАРСЬКОГО ОБЛІКУ»</a:t>
            </a:r>
            <a:endParaRPr lang="uk-UA" sz="2800" b="1" dirty="0">
              <a:solidFill>
                <a:srgbClr val="1D3379"/>
              </a:solidFill>
              <a:latin typeface="+mn-lt"/>
            </a:endParaRPr>
          </a:p>
        </p:txBody>
      </p:sp>
      <p:sp>
        <p:nvSpPr>
          <p:cNvPr id="64" name="Заголовок 1"/>
          <p:cNvSpPr txBox="1">
            <a:spLocks/>
          </p:cNvSpPr>
          <p:nvPr/>
        </p:nvSpPr>
        <p:spPr>
          <a:xfrm>
            <a:off x="2149056" y="5890675"/>
            <a:ext cx="9813123" cy="11871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uk-UA" sz="2800" b="1" dirty="0">
              <a:solidFill>
                <a:srgbClr val="66C76A"/>
              </a:solidFill>
              <a:latin typeface="+mn-lt"/>
            </a:endParaRPr>
          </a:p>
        </p:txBody>
      </p:sp>
      <p:sp>
        <p:nvSpPr>
          <p:cNvPr id="80" name="Shape 1337"/>
          <p:cNvSpPr/>
          <p:nvPr/>
        </p:nvSpPr>
        <p:spPr>
          <a:xfrm>
            <a:off x="10873132" y="5438663"/>
            <a:ext cx="86205" cy="355808"/>
          </a:xfrm>
          <a:custGeom>
            <a:avLst/>
            <a:gdLst/>
            <a:ahLst/>
            <a:cxnLst/>
            <a:rect l="0" t="0" r="0" b="0"/>
            <a:pathLst>
              <a:path w="29830" h="118989">
                <a:moveTo>
                  <a:pt x="29830" y="0"/>
                </a:moveTo>
                <a:lnTo>
                  <a:pt x="29830" y="12961"/>
                </a:lnTo>
                <a:lnTo>
                  <a:pt x="21152" y="28119"/>
                </a:lnTo>
                <a:cubicBezTo>
                  <a:pt x="19028" y="34007"/>
                  <a:pt x="17920" y="40280"/>
                  <a:pt x="17920" y="46726"/>
                </a:cubicBezTo>
                <a:cubicBezTo>
                  <a:pt x="17920" y="52993"/>
                  <a:pt x="18974" y="59096"/>
                  <a:pt x="20990" y="64838"/>
                </a:cubicBezTo>
                <a:lnTo>
                  <a:pt x="29830" y="80783"/>
                </a:lnTo>
                <a:lnTo>
                  <a:pt x="29830" y="96372"/>
                </a:lnTo>
                <a:lnTo>
                  <a:pt x="8611" y="117592"/>
                </a:lnTo>
                <a:cubicBezTo>
                  <a:pt x="7671" y="118519"/>
                  <a:pt x="6452" y="118989"/>
                  <a:pt x="5232" y="118989"/>
                </a:cubicBezTo>
                <a:cubicBezTo>
                  <a:pt x="4013" y="118989"/>
                  <a:pt x="2794" y="118519"/>
                  <a:pt x="1867" y="117592"/>
                </a:cubicBezTo>
                <a:cubicBezTo>
                  <a:pt x="0" y="115725"/>
                  <a:pt x="0" y="112716"/>
                  <a:pt x="1867" y="110848"/>
                </a:cubicBezTo>
                <a:lnTo>
                  <a:pt x="24028" y="88687"/>
                </a:lnTo>
                <a:cubicBezTo>
                  <a:pt x="13944" y="77015"/>
                  <a:pt x="8395" y="62322"/>
                  <a:pt x="8395" y="46739"/>
                </a:cubicBezTo>
                <a:cubicBezTo>
                  <a:pt x="8395" y="29543"/>
                  <a:pt x="15087" y="13388"/>
                  <a:pt x="27229" y="1247"/>
                </a:cubicBezTo>
                <a:cubicBezTo>
                  <a:pt x="27280" y="1197"/>
                  <a:pt x="27331" y="1184"/>
                  <a:pt x="27381" y="1146"/>
                </a:cubicBezTo>
                <a:cubicBezTo>
                  <a:pt x="27381" y="1146"/>
                  <a:pt x="27394" y="1120"/>
                  <a:pt x="27394" y="1120"/>
                </a:cubicBezTo>
                <a:cubicBezTo>
                  <a:pt x="27483" y="1044"/>
                  <a:pt x="27584" y="1019"/>
                  <a:pt x="27661" y="956"/>
                </a:cubicBezTo>
                <a:cubicBezTo>
                  <a:pt x="28067" y="626"/>
                  <a:pt x="28486" y="333"/>
                  <a:pt x="28956" y="168"/>
                </a:cubicBezTo>
                <a:cubicBezTo>
                  <a:pt x="29159" y="91"/>
                  <a:pt x="29363" y="91"/>
                  <a:pt x="29566" y="41"/>
                </a:cubicBezTo>
                <a:lnTo>
                  <a:pt x="29830"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81" name="Shape 1337"/>
          <p:cNvSpPr/>
          <p:nvPr/>
        </p:nvSpPr>
        <p:spPr>
          <a:xfrm>
            <a:off x="11042103" y="5283558"/>
            <a:ext cx="52022" cy="355808"/>
          </a:xfrm>
          <a:custGeom>
            <a:avLst/>
            <a:gdLst/>
            <a:ahLst/>
            <a:cxnLst/>
            <a:rect l="0" t="0" r="0" b="0"/>
            <a:pathLst>
              <a:path w="29830" h="118989">
                <a:moveTo>
                  <a:pt x="29830" y="0"/>
                </a:moveTo>
                <a:lnTo>
                  <a:pt x="29830" y="12961"/>
                </a:lnTo>
                <a:lnTo>
                  <a:pt x="21152" y="28119"/>
                </a:lnTo>
                <a:cubicBezTo>
                  <a:pt x="19028" y="34007"/>
                  <a:pt x="17920" y="40280"/>
                  <a:pt x="17920" y="46726"/>
                </a:cubicBezTo>
                <a:cubicBezTo>
                  <a:pt x="17920" y="52993"/>
                  <a:pt x="18974" y="59096"/>
                  <a:pt x="20990" y="64838"/>
                </a:cubicBezTo>
                <a:lnTo>
                  <a:pt x="29830" y="80783"/>
                </a:lnTo>
                <a:lnTo>
                  <a:pt x="29830" y="96372"/>
                </a:lnTo>
                <a:lnTo>
                  <a:pt x="8611" y="117592"/>
                </a:lnTo>
                <a:cubicBezTo>
                  <a:pt x="7671" y="118519"/>
                  <a:pt x="6452" y="118989"/>
                  <a:pt x="5232" y="118989"/>
                </a:cubicBezTo>
                <a:cubicBezTo>
                  <a:pt x="4013" y="118989"/>
                  <a:pt x="2794" y="118519"/>
                  <a:pt x="1867" y="117592"/>
                </a:cubicBezTo>
                <a:cubicBezTo>
                  <a:pt x="0" y="115725"/>
                  <a:pt x="0" y="112716"/>
                  <a:pt x="1867" y="110848"/>
                </a:cubicBezTo>
                <a:lnTo>
                  <a:pt x="24028" y="88687"/>
                </a:lnTo>
                <a:cubicBezTo>
                  <a:pt x="13944" y="77015"/>
                  <a:pt x="8395" y="62322"/>
                  <a:pt x="8395" y="46739"/>
                </a:cubicBezTo>
                <a:cubicBezTo>
                  <a:pt x="8395" y="29543"/>
                  <a:pt x="15087" y="13388"/>
                  <a:pt x="27229" y="1247"/>
                </a:cubicBezTo>
                <a:cubicBezTo>
                  <a:pt x="27280" y="1197"/>
                  <a:pt x="27331" y="1184"/>
                  <a:pt x="27381" y="1146"/>
                </a:cubicBezTo>
                <a:cubicBezTo>
                  <a:pt x="27381" y="1146"/>
                  <a:pt x="27394" y="1120"/>
                  <a:pt x="27394" y="1120"/>
                </a:cubicBezTo>
                <a:cubicBezTo>
                  <a:pt x="27483" y="1044"/>
                  <a:pt x="27584" y="1019"/>
                  <a:pt x="27661" y="956"/>
                </a:cubicBezTo>
                <a:cubicBezTo>
                  <a:pt x="28067" y="626"/>
                  <a:pt x="28486" y="333"/>
                  <a:pt x="28956" y="168"/>
                </a:cubicBezTo>
                <a:cubicBezTo>
                  <a:pt x="29159" y="91"/>
                  <a:pt x="29363" y="91"/>
                  <a:pt x="29566" y="41"/>
                </a:cubicBezTo>
                <a:lnTo>
                  <a:pt x="29830"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grpSp>
        <p:nvGrpSpPr>
          <p:cNvPr id="58" name="Group 15538"/>
          <p:cNvGrpSpPr/>
          <p:nvPr/>
        </p:nvGrpSpPr>
        <p:grpSpPr>
          <a:xfrm>
            <a:off x="10065866" y="4690241"/>
            <a:ext cx="1614531" cy="1433304"/>
            <a:chOff x="0" y="0"/>
            <a:chExt cx="572478" cy="511969"/>
          </a:xfrm>
        </p:grpSpPr>
        <p:sp>
          <p:nvSpPr>
            <p:cNvPr id="92" name="Shape 1328"/>
            <p:cNvSpPr/>
            <p:nvPr/>
          </p:nvSpPr>
          <p:spPr>
            <a:xfrm>
              <a:off x="0" y="0"/>
              <a:ext cx="572478" cy="511969"/>
            </a:xfrm>
            <a:custGeom>
              <a:avLst/>
              <a:gdLst/>
              <a:ahLst/>
              <a:cxnLst/>
              <a:rect l="0" t="0" r="0" b="0"/>
              <a:pathLst>
                <a:path w="572478" h="511969">
                  <a:moveTo>
                    <a:pt x="303058" y="2199"/>
                  </a:moveTo>
                  <a:cubicBezTo>
                    <a:pt x="401929" y="8798"/>
                    <a:pt x="492023" y="73225"/>
                    <a:pt x="526504" y="172742"/>
                  </a:cubicBezTo>
                  <a:cubicBezTo>
                    <a:pt x="572478" y="305432"/>
                    <a:pt x="502183" y="450276"/>
                    <a:pt x="369481" y="496250"/>
                  </a:cubicBezTo>
                  <a:cubicBezTo>
                    <a:pt x="336309" y="507743"/>
                    <a:pt x="302377" y="511969"/>
                    <a:pt x="269420" y="509769"/>
                  </a:cubicBezTo>
                  <a:cubicBezTo>
                    <a:pt x="170549" y="503171"/>
                    <a:pt x="80454" y="438744"/>
                    <a:pt x="45974" y="339227"/>
                  </a:cubicBezTo>
                  <a:cubicBezTo>
                    <a:pt x="0" y="206537"/>
                    <a:pt x="70307" y="61693"/>
                    <a:pt x="202997" y="15719"/>
                  </a:cubicBezTo>
                  <a:cubicBezTo>
                    <a:pt x="236169" y="4226"/>
                    <a:pt x="270101" y="0"/>
                    <a:pt x="303058" y="2199"/>
                  </a:cubicBezTo>
                  <a:close/>
                </a:path>
              </a:pathLst>
            </a:custGeom>
            <a:ln w="0" cap="flat">
              <a:miter lim="127000"/>
            </a:ln>
          </p:spPr>
          <p:style>
            <a:lnRef idx="0">
              <a:srgbClr val="000000"/>
            </a:lnRef>
            <a:fillRef idx="1">
              <a:srgbClr val="72B770"/>
            </a:fillRef>
            <a:effectRef idx="0">
              <a:scrgbClr r="0" g="0" b="0"/>
            </a:effectRef>
            <a:fontRef idx="none"/>
          </p:style>
          <p:txBody>
            <a:bodyPr/>
            <a:lstStyle/>
            <a:p>
              <a:endParaRPr lang="uk-UA" dirty="0"/>
            </a:p>
          </p:txBody>
        </p:sp>
        <p:sp>
          <p:nvSpPr>
            <p:cNvPr id="93" name="Shape 1329"/>
            <p:cNvSpPr/>
            <p:nvPr/>
          </p:nvSpPr>
          <p:spPr>
            <a:xfrm>
              <a:off x="327509" y="251419"/>
              <a:ext cx="32976" cy="65936"/>
            </a:xfrm>
            <a:custGeom>
              <a:avLst/>
              <a:gdLst/>
              <a:ahLst/>
              <a:cxnLst/>
              <a:rect l="0" t="0" r="0" b="0"/>
              <a:pathLst>
                <a:path w="32976" h="65936">
                  <a:moveTo>
                    <a:pt x="32976" y="0"/>
                  </a:moveTo>
                  <a:lnTo>
                    <a:pt x="32976" y="9920"/>
                  </a:lnTo>
                  <a:lnTo>
                    <a:pt x="16689" y="16676"/>
                  </a:lnTo>
                  <a:cubicBezTo>
                    <a:pt x="12516" y="20849"/>
                    <a:pt x="9931" y="26612"/>
                    <a:pt x="9931" y="32968"/>
                  </a:cubicBezTo>
                  <a:cubicBezTo>
                    <a:pt x="9931" y="39324"/>
                    <a:pt x="12516" y="45086"/>
                    <a:pt x="16689" y="49260"/>
                  </a:cubicBezTo>
                  <a:lnTo>
                    <a:pt x="32976" y="56016"/>
                  </a:lnTo>
                  <a:lnTo>
                    <a:pt x="32976" y="65936"/>
                  </a:lnTo>
                  <a:lnTo>
                    <a:pt x="20156" y="63341"/>
                  </a:lnTo>
                  <a:cubicBezTo>
                    <a:pt x="8322" y="58328"/>
                    <a:pt x="0" y="46598"/>
                    <a:pt x="0" y="32968"/>
                  </a:cubicBezTo>
                  <a:cubicBezTo>
                    <a:pt x="0" y="19338"/>
                    <a:pt x="8322" y="7607"/>
                    <a:pt x="20156" y="2594"/>
                  </a:cubicBezTo>
                  <a:lnTo>
                    <a:pt x="32976"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94" name="Shape 1330"/>
            <p:cNvSpPr/>
            <p:nvPr/>
          </p:nvSpPr>
          <p:spPr>
            <a:xfrm>
              <a:off x="360484" y="251417"/>
              <a:ext cx="32976" cy="65939"/>
            </a:xfrm>
            <a:custGeom>
              <a:avLst/>
              <a:gdLst/>
              <a:ahLst/>
              <a:cxnLst/>
              <a:rect l="0" t="0" r="0" b="0"/>
              <a:pathLst>
                <a:path w="32976" h="65939">
                  <a:moveTo>
                    <a:pt x="6" y="0"/>
                  </a:moveTo>
                  <a:cubicBezTo>
                    <a:pt x="18180" y="0"/>
                    <a:pt x="32976" y="14795"/>
                    <a:pt x="32976" y="32969"/>
                  </a:cubicBezTo>
                  <a:cubicBezTo>
                    <a:pt x="32976" y="51143"/>
                    <a:pt x="18180" y="65939"/>
                    <a:pt x="6" y="65939"/>
                  </a:cubicBezTo>
                  <a:lnTo>
                    <a:pt x="0" y="65937"/>
                  </a:lnTo>
                  <a:lnTo>
                    <a:pt x="0" y="56018"/>
                  </a:lnTo>
                  <a:lnTo>
                    <a:pt x="6" y="56020"/>
                  </a:lnTo>
                  <a:cubicBezTo>
                    <a:pt x="12719" y="56020"/>
                    <a:pt x="23044" y="45682"/>
                    <a:pt x="23044" y="32969"/>
                  </a:cubicBezTo>
                  <a:cubicBezTo>
                    <a:pt x="23044" y="20257"/>
                    <a:pt x="12719" y="9919"/>
                    <a:pt x="6" y="9919"/>
                  </a:cubicBezTo>
                  <a:lnTo>
                    <a:pt x="0" y="9921"/>
                  </a:lnTo>
                  <a:lnTo>
                    <a:pt x="0" y="2"/>
                  </a:lnTo>
                  <a:lnTo>
                    <a:pt x="6"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95" name="Shape 1331"/>
            <p:cNvSpPr/>
            <p:nvPr/>
          </p:nvSpPr>
          <p:spPr>
            <a:xfrm>
              <a:off x="199780" y="250172"/>
              <a:ext cx="28931" cy="11633"/>
            </a:xfrm>
            <a:custGeom>
              <a:avLst/>
              <a:gdLst/>
              <a:ahLst/>
              <a:cxnLst/>
              <a:rect l="0" t="0" r="0" b="0"/>
              <a:pathLst>
                <a:path w="28931" h="11633">
                  <a:moveTo>
                    <a:pt x="4026" y="0"/>
                  </a:moveTo>
                  <a:lnTo>
                    <a:pt x="24905" y="0"/>
                  </a:lnTo>
                  <a:cubicBezTo>
                    <a:pt x="27127" y="0"/>
                    <a:pt x="28931" y="2362"/>
                    <a:pt x="28931" y="5283"/>
                  </a:cubicBezTo>
                  <a:lnTo>
                    <a:pt x="28931" y="6350"/>
                  </a:lnTo>
                  <a:cubicBezTo>
                    <a:pt x="28931" y="9258"/>
                    <a:pt x="27127" y="11633"/>
                    <a:pt x="24905" y="11633"/>
                  </a:cubicBezTo>
                  <a:lnTo>
                    <a:pt x="4026" y="11633"/>
                  </a:lnTo>
                  <a:cubicBezTo>
                    <a:pt x="1816" y="11633"/>
                    <a:pt x="0" y="9258"/>
                    <a:pt x="0" y="6350"/>
                  </a:cubicBezTo>
                  <a:lnTo>
                    <a:pt x="0" y="5283"/>
                  </a:lnTo>
                  <a:cubicBezTo>
                    <a:pt x="0" y="2362"/>
                    <a:pt x="1816" y="0"/>
                    <a:pt x="4026" y="0"/>
                  </a:cubicBez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96" name="Shape 1332"/>
            <p:cNvSpPr/>
            <p:nvPr/>
          </p:nvSpPr>
          <p:spPr>
            <a:xfrm>
              <a:off x="199780" y="272755"/>
              <a:ext cx="28931" cy="11633"/>
            </a:xfrm>
            <a:custGeom>
              <a:avLst/>
              <a:gdLst/>
              <a:ahLst/>
              <a:cxnLst/>
              <a:rect l="0" t="0" r="0" b="0"/>
              <a:pathLst>
                <a:path w="28931" h="11633">
                  <a:moveTo>
                    <a:pt x="4026" y="0"/>
                  </a:moveTo>
                  <a:lnTo>
                    <a:pt x="24905" y="0"/>
                  </a:lnTo>
                  <a:cubicBezTo>
                    <a:pt x="27127" y="0"/>
                    <a:pt x="28931" y="2362"/>
                    <a:pt x="28931" y="5283"/>
                  </a:cubicBezTo>
                  <a:lnTo>
                    <a:pt x="28931" y="6350"/>
                  </a:lnTo>
                  <a:cubicBezTo>
                    <a:pt x="28931" y="9258"/>
                    <a:pt x="27127" y="11633"/>
                    <a:pt x="24905" y="11633"/>
                  </a:cubicBezTo>
                  <a:lnTo>
                    <a:pt x="4026" y="11633"/>
                  </a:lnTo>
                  <a:cubicBezTo>
                    <a:pt x="1816" y="11633"/>
                    <a:pt x="0" y="9258"/>
                    <a:pt x="0" y="6350"/>
                  </a:cubicBezTo>
                  <a:lnTo>
                    <a:pt x="0" y="5283"/>
                  </a:lnTo>
                  <a:cubicBezTo>
                    <a:pt x="0" y="2362"/>
                    <a:pt x="1816" y="0"/>
                    <a:pt x="4026" y="0"/>
                  </a:cubicBez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97" name="Shape 1333"/>
            <p:cNvSpPr/>
            <p:nvPr/>
          </p:nvSpPr>
          <p:spPr>
            <a:xfrm>
              <a:off x="132997" y="229218"/>
              <a:ext cx="32995" cy="123899"/>
            </a:xfrm>
            <a:custGeom>
              <a:avLst/>
              <a:gdLst/>
              <a:ahLst/>
              <a:cxnLst/>
              <a:rect l="0" t="0" r="0" b="0"/>
              <a:pathLst>
                <a:path w="32995" h="123899">
                  <a:moveTo>
                    <a:pt x="32995" y="0"/>
                  </a:moveTo>
                  <a:lnTo>
                    <a:pt x="32995" y="22360"/>
                  </a:lnTo>
                  <a:lnTo>
                    <a:pt x="31725" y="26074"/>
                  </a:lnTo>
                  <a:cubicBezTo>
                    <a:pt x="31712" y="33986"/>
                    <a:pt x="31712" y="41898"/>
                    <a:pt x="31725" y="49848"/>
                  </a:cubicBezTo>
                  <a:lnTo>
                    <a:pt x="31725" y="62688"/>
                  </a:lnTo>
                  <a:lnTo>
                    <a:pt x="32995" y="62778"/>
                  </a:lnTo>
                  <a:lnTo>
                    <a:pt x="32995" y="72892"/>
                  </a:lnTo>
                  <a:lnTo>
                    <a:pt x="18548" y="78887"/>
                  </a:lnTo>
                  <a:cubicBezTo>
                    <a:pt x="14843" y="82593"/>
                    <a:pt x="12548" y="87708"/>
                    <a:pt x="12548" y="93346"/>
                  </a:cubicBezTo>
                  <a:cubicBezTo>
                    <a:pt x="12548" y="98985"/>
                    <a:pt x="14843" y="104100"/>
                    <a:pt x="18548" y="107805"/>
                  </a:cubicBezTo>
                  <a:lnTo>
                    <a:pt x="32995" y="113800"/>
                  </a:lnTo>
                  <a:lnTo>
                    <a:pt x="32995" y="123899"/>
                  </a:lnTo>
                  <a:lnTo>
                    <a:pt x="15419" y="118087"/>
                  </a:lnTo>
                  <a:cubicBezTo>
                    <a:pt x="10290" y="114333"/>
                    <a:pt x="6306" y="109012"/>
                    <a:pt x="4318" y="102744"/>
                  </a:cubicBezTo>
                  <a:cubicBezTo>
                    <a:pt x="0" y="89155"/>
                    <a:pt x="5194" y="75401"/>
                    <a:pt x="17539" y="67692"/>
                  </a:cubicBezTo>
                  <a:cubicBezTo>
                    <a:pt x="21450" y="65253"/>
                    <a:pt x="22225" y="62409"/>
                    <a:pt x="22174" y="58891"/>
                  </a:cubicBezTo>
                  <a:cubicBezTo>
                    <a:pt x="22047" y="48045"/>
                    <a:pt x="22085" y="37161"/>
                    <a:pt x="22136" y="26620"/>
                  </a:cubicBezTo>
                  <a:lnTo>
                    <a:pt x="22136" y="24512"/>
                  </a:lnTo>
                  <a:cubicBezTo>
                    <a:pt x="22168" y="14993"/>
                    <a:pt x="25511" y="6894"/>
                    <a:pt x="31218" y="1164"/>
                  </a:cubicBezTo>
                  <a:lnTo>
                    <a:pt x="32995"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98" name="Shape 1334"/>
            <p:cNvSpPr/>
            <p:nvPr/>
          </p:nvSpPr>
          <p:spPr>
            <a:xfrm>
              <a:off x="165992" y="130964"/>
              <a:ext cx="193637" cy="230335"/>
            </a:xfrm>
            <a:custGeom>
              <a:avLst/>
              <a:gdLst/>
              <a:ahLst/>
              <a:cxnLst/>
              <a:rect l="0" t="0" r="0" b="0"/>
              <a:pathLst>
                <a:path w="193637" h="230335">
                  <a:moveTo>
                    <a:pt x="193637" y="0"/>
                  </a:moveTo>
                  <a:lnTo>
                    <a:pt x="193637" y="10267"/>
                  </a:lnTo>
                  <a:lnTo>
                    <a:pt x="182143" y="10231"/>
                  </a:lnTo>
                  <a:cubicBezTo>
                    <a:pt x="173317" y="10231"/>
                    <a:pt x="165913" y="10307"/>
                    <a:pt x="158877" y="10472"/>
                  </a:cubicBezTo>
                  <a:cubicBezTo>
                    <a:pt x="152006" y="10650"/>
                    <a:pt x="146621" y="15311"/>
                    <a:pt x="144793" y="22626"/>
                  </a:cubicBezTo>
                  <a:cubicBezTo>
                    <a:pt x="141072" y="37574"/>
                    <a:pt x="137630" y="52281"/>
                    <a:pt x="134010" y="67838"/>
                  </a:cubicBezTo>
                  <a:lnTo>
                    <a:pt x="132220" y="75534"/>
                  </a:lnTo>
                  <a:cubicBezTo>
                    <a:pt x="131229" y="79763"/>
                    <a:pt x="130239" y="84018"/>
                    <a:pt x="129235" y="88311"/>
                  </a:cubicBezTo>
                  <a:lnTo>
                    <a:pt x="128676" y="90711"/>
                  </a:lnTo>
                  <a:lnTo>
                    <a:pt x="131128" y="90470"/>
                  </a:lnTo>
                  <a:cubicBezTo>
                    <a:pt x="134087" y="90190"/>
                    <a:pt x="137249" y="90076"/>
                    <a:pt x="141376" y="90076"/>
                  </a:cubicBezTo>
                  <a:cubicBezTo>
                    <a:pt x="143091" y="90076"/>
                    <a:pt x="144767" y="90088"/>
                    <a:pt x="146456" y="90114"/>
                  </a:cubicBezTo>
                  <a:lnTo>
                    <a:pt x="147904" y="90127"/>
                  </a:lnTo>
                  <a:lnTo>
                    <a:pt x="148438" y="90012"/>
                  </a:lnTo>
                  <a:lnTo>
                    <a:pt x="148742" y="89797"/>
                  </a:lnTo>
                  <a:cubicBezTo>
                    <a:pt x="161874" y="80513"/>
                    <a:pt x="177279" y="75623"/>
                    <a:pt x="193307" y="75623"/>
                  </a:cubicBezTo>
                  <a:lnTo>
                    <a:pt x="193637" y="75687"/>
                  </a:lnTo>
                  <a:lnTo>
                    <a:pt x="193637" y="86304"/>
                  </a:lnTo>
                  <a:cubicBezTo>
                    <a:pt x="156896" y="86304"/>
                    <a:pt x="127000" y="116200"/>
                    <a:pt x="127000" y="152941"/>
                  </a:cubicBezTo>
                  <a:cubicBezTo>
                    <a:pt x="127000" y="189695"/>
                    <a:pt x="156896" y="219590"/>
                    <a:pt x="193637" y="219590"/>
                  </a:cubicBezTo>
                  <a:lnTo>
                    <a:pt x="193637" y="230268"/>
                  </a:lnTo>
                  <a:lnTo>
                    <a:pt x="193307" y="230335"/>
                  </a:lnTo>
                  <a:cubicBezTo>
                    <a:pt x="165608" y="230335"/>
                    <a:pt x="139827" y="215311"/>
                    <a:pt x="126060" y="191143"/>
                  </a:cubicBezTo>
                  <a:lnTo>
                    <a:pt x="125540" y="190241"/>
                  </a:lnTo>
                  <a:lnTo>
                    <a:pt x="124511" y="190241"/>
                  </a:lnTo>
                  <a:cubicBezTo>
                    <a:pt x="108712" y="190329"/>
                    <a:pt x="93002" y="190329"/>
                    <a:pt x="81090" y="190329"/>
                  </a:cubicBezTo>
                  <a:lnTo>
                    <a:pt x="32055" y="190317"/>
                  </a:lnTo>
                  <a:lnTo>
                    <a:pt x="31255" y="193848"/>
                  </a:lnTo>
                  <a:cubicBezTo>
                    <a:pt x="30950" y="195130"/>
                    <a:pt x="30683" y="196286"/>
                    <a:pt x="30417" y="197429"/>
                  </a:cubicBezTo>
                  <a:cubicBezTo>
                    <a:pt x="27280" y="212072"/>
                    <a:pt x="16281" y="221584"/>
                    <a:pt x="1715" y="222258"/>
                  </a:cubicBezTo>
                  <a:cubicBezTo>
                    <a:pt x="1270" y="222270"/>
                    <a:pt x="838" y="222283"/>
                    <a:pt x="394" y="222283"/>
                  </a:cubicBezTo>
                  <a:lnTo>
                    <a:pt x="0" y="222152"/>
                  </a:lnTo>
                  <a:lnTo>
                    <a:pt x="0" y="212054"/>
                  </a:lnTo>
                  <a:lnTo>
                    <a:pt x="13" y="212059"/>
                  </a:lnTo>
                  <a:cubicBezTo>
                    <a:pt x="11290" y="212059"/>
                    <a:pt x="20447" y="202878"/>
                    <a:pt x="20447" y="191600"/>
                  </a:cubicBezTo>
                  <a:cubicBezTo>
                    <a:pt x="20447" y="180322"/>
                    <a:pt x="11290" y="171140"/>
                    <a:pt x="13" y="171140"/>
                  </a:cubicBezTo>
                  <a:lnTo>
                    <a:pt x="0" y="171145"/>
                  </a:lnTo>
                  <a:lnTo>
                    <a:pt x="0" y="161031"/>
                  </a:lnTo>
                  <a:lnTo>
                    <a:pt x="356" y="161056"/>
                  </a:lnTo>
                  <a:cubicBezTo>
                    <a:pt x="12713" y="161945"/>
                    <a:pt x="21603" y="167267"/>
                    <a:pt x="27508" y="177325"/>
                  </a:cubicBezTo>
                  <a:cubicBezTo>
                    <a:pt x="28537" y="179090"/>
                    <a:pt x="31128" y="180601"/>
                    <a:pt x="33160" y="180601"/>
                  </a:cubicBezTo>
                  <a:cubicBezTo>
                    <a:pt x="54813" y="180703"/>
                    <a:pt x="76784" y="180716"/>
                    <a:pt x="97295" y="180716"/>
                  </a:cubicBezTo>
                  <a:lnTo>
                    <a:pt x="121082" y="180716"/>
                  </a:lnTo>
                  <a:lnTo>
                    <a:pt x="120244" y="178367"/>
                  </a:lnTo>
                  <a:cubicBezTo>
                    <a:pt x="117399" y="170162"/>
                    <a:pt x="115938" y="161627"/>
                    <a:pt x="115938" y="152979"/>
                  </a:cubicBezTo>
                  <a:cubicBezTo>
                    <a:pt x="115938" y="134640"/>
                    <a:pt x="122542" y="116809"/>
                    <a:pt x="134493" y="102788"/>
                  </a:cubicBezTo>
                  <a:lnTo>
                    <a:pt x="137020" y="99868"/>
                  </a:lnTo>
                  <a:lnTo>
                    <a:pt x="23114" y="99868"/>
                  </a:lnTo>
                  <a:cubicBezTo>
                    <a:pt x="15151" y="99874"/>
                    <a:pt x="9061" y="101991"/>
                    <a:pt x="4959" y="106106"/>
                  </a:cubicBezTo>
                  <a:lnTo>
                    <a:pt x="0" y="120614"/>
                  </a:lnTo>
                  <a:lnTo>
                    <a:pt x="0" y="98254"/>
                  </a:lnTo>
                  <a:lnTo>
                    <a:pt x="8439" y="92721"/>
                  </a:lnTo>
                  <a:cubicBezTo>
                    <a:pt x="12356" y="91160"/>
                    <a:pt x="16745" y="90311"/>
                    <a:pt x="21488" y="90291"/>
                  </a:cubicBezTo>
                  <a:lnTo>
                    <a:pt x="40907" y="90291"/>
                  </a:lnTo>
                  <a:lnTo>
                    <a:pt x="40907" y="88526"/>
                  </a:lnTo>
                  <a:cubicBezTo>
                    <a:pt x="40907" y="84310"/>
                    <a:pt x="40907" y="80170"/>
                    <a:pt x="40894" y="76081"/>
                  </a:cubicBezTo>
                  <a:cubicBezTo>
                    <a:pt x="40869" y="66822"/>
                    <a:pt x="40856" y="58072"/>
                    <a:pt x="40958" y="49207"/>
                  </a:cubicBezTo>
                  <a:cubicBezTo>
                    <a:pt x="41085" y="37637"/>
                    <a:pt x="50762" y="27084"/>
                    <a:pt x="62103" y="26157"/>
                  </a:cubicBezTo>
                  <a:cubicBezTo>
                    <a:pt x="62662" y="26106"/>
                    <a:pt x="63195" y="26081"/>
                    <a:pt x="63741" y="26081"/>
                  </a:cubicBezTo>
                  <a:cubicBezTo>
                    <a:pt x="68567" y="26081"/>
                    <a:pt x="69418" y="28291"/>
                    <a:pt x="69609" y="30437"/>
                  </a:cubicBezTo>
                  <a:cubicBezTo>
                    <a:pt x="69799" y="32647"/>
                    <a:pt x="69279" y="35263"/>
                    <a:pt x="63475" y="35834"/>
                  </a:cubicBezTo>
                  <a:cubicBezTo>
                    <a:pt x="56020" y="36545"/>
                    <a:pt x="51206" y="41079"/>
                    <a:pt x="50876" y="47633"/>
                  </a:cubicBezTo>
                  <a:cubicBezTo>
                    <a:pt x="50394" y="57462"/>
                    <a:pt x="50495" y="67521"/>
                    <a:pt x="50584" y="76398"/>
                  </a:cubicBezTo>
                  <a:cubicBezTo>
                    <a:pt x="50635" y="80322"/>
                    <a:pt x="50673" y="84272"/>
                    <a:pt x="50673" y="88234"/>
                  </a:cubicBezTo>
                  <a:lnTo>
                    <a:pt x="50673" y="90000"/>
                  </a:lnTo>
                  <a:lnTo>
                    <a:pt x="118745" y="90000"/>
                  </a:lnTo>
                  <a:lnTo>
                    <a:pt x="119101" y="88743"/>
                  </a:lnTo>
                  <a:cubicBezTo>
                    <a:pt x="119266" y="88196"/>
                    <a:pt x="119431" y="87675"/>
                    <a:pt x="119596" y="87168"/>
                  </a:cubicBezTo>
                  <a:cubicBezTo>
                    <a:pt x="119964" y="86050"/>
                    <a:pt x="120294" y="84971"/>
                    <a:pt x="120548" y="83865"/>
                  </a:cubicBezTo>
                  <a:cubicBezTo>
                    <a:pt x="122568" y="75039"/>
                    <a:pt x="124562" y="66225"/>
                    <a:pt x="126568" y="57399"/>
                  </a:cubicBezTo>
                  <a:lnTo>
                    <a:pt x="133883" y="25217"/>
                  </a:lnTo>
                  <a:cubicBezTo>
                    <a:pt x="137630" y="8732"/>
                    <a:pt x="147968" y="300"/>
                    <a:pt x="164592" y="134"/>
                  </a:cubicBezTo>
                  <a:lnTo>
                    <a:pt x="193637"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sp>
          <p:nvSpPr>
            <p:cNvPr id="99" name="Shape 1335"/>
            <p:cNvSpPr/>
            <p:nvPr/>
          </p:nvSpPr>
          <p:spPr>
            <a:xfrm>
              <a:off x="359628" y="130946"/>
              <a:ext cx="77038" cy="230286"/>
            </a:xfrm>
            <a:custGeom>
              <a:avLst/>
              <a:gdLst/>
              <a:ahLst/>
              <a:cxnLst/>
              <a:rect l="0" t="0" r="0" b="0"/>
              <a:pathLst>
                <a:path w="77038" h="230286">
                  <a:moveTo>
                    <a:pt x="3874" y="0"/>
                  </a:moveTo>
                  <a:cubicBezTo>
                    <a:pt x="14516" y="0"/>
                    <a:pt x="25146" y="38"/>
                    <a:pt x="35789" y="76"/>
                  </a:cubicBezTo>
                  <a:lnTo>
                    <a:pt x="48793" y="114"/>
                  </a:lnTo>
                  <a:cubicBezTo>
                    <a:pt x="51968" y="127"/>
                    <a:pt x="54242" y="736"/>
                    <a:pt x="55334" y="1905"/>
                  </a:cubicBezTo>
                  <a:cubicBezTo>
                    <a:pt x="56045" y="2667"/>
                    <a:pt x="56337" y="3734"/>
                    <a:pt x="56236" y="5169"/>
                  </a:cubicBezTo>
                  <a:cubicBezTo>
                    <a:pt x="56007" y="8775"/>
                    <a:pt x="54280" y="9906"/>
                    <a:pt x="48895" y="9995"/>
                  </a:cubicBezTo>
                  <a:cubicBezTo>
                    <a:pt x="46647" y="10033"/>
                    <a:pt x="44374" y="10046"/>
                    <a:pt x="42113" y="10046"/>
                  </a:cubicBezTo>
                  <a:lnTo>
                    <a:pt x="30582" y="10020"/>
                  </a:lnTo>
                  <a:lnTo>
                    <a:pt x="32880" y="26733"/>
                  </a:lnTo>
                  <a:cubicBezTo>
                    <a:pt x="33909" y="34265"/>
                    <a:pt x="34900" y="41542"/>
                    <a:pt x="35941" y="48819"/>
                  </a:cubicBezTo>
                  <a:cubicBezTo>
                    <a:pt x="36525" y="52933"/>
                    <a:pt x="37186" y="57061"/>
                    <a:pt x="37846" y="61163"/>
                  </a:cubicBezTo>
                  <a:cubicBezTo>
                    <a:pt x="38951" y="68148"/>
                    <a:pt x="40335" y="76848"/>
                    <a:pt x="41161" y="85103"/>
                  </a:cubicBezTo>
                  <a:cubicBezTo>
                    <a:pt x="41224" y="85699"/>
                    <a:pt x="41300" y="86284"/>
                    <a:pt x="41389" y="86855"/>
                  </a:cubicBezTo>
                  <a:lnTo>
                    <a:pt x="41491" y="87503"/>
                  </a:lnTo>
                  <a:lnTo>
                    <a:pt x="41808" y="88150"/>
                  </a:lnTo>
                  <a:lnTo>
                    <a:pt x="42227" y="88430"/>
                  </a:lnTo>
                  <a:cubicBezTo>
                    <a:pt x="64021" y="102857"/>
                    <a:pt x="77038" y="127000"/>
                    <a:pt x="77038" y="152997"/>
                  </a:cubicBezTo>
                  <a:cubicBezTo>
                    <a:pt x="77038" y="184992"/>
                    <a:pt x="57507" y="212506"/>
                    <a:pt x="29750" y="224265"/>
                  </a:cubicBezTo>
                  <a:lnTo>
                    <a:pt x="0" y="230286"/>
                  </a:lnTo>
                  <a:lnTo>
                    <a:pt x="0" y="219608"/>
                  </a:lnTo>
                  <a:cubicBezTo>
                    <a:pt x="36741" y="219608"/>
                    <a:pt x="66637" y="189712"/>
                    <a:pt x="66637" y="152959"/>
                  </a:cubicBezTo>
                  <a:cubicBezTo>
                    <a:pt x="66637" y="116218"/>
                    <a:pt x="36741" y="86322"/>
                    <a:pt x="0" y="86322"/>
                  </a:cubicBezTo>
                  <a:lnTo>
                    <a:pt x="0" y="75705"/>
                  </a:lnTo>
                  <a:lnTo>
                    <a:pt x="28219" y="81114"/>
                  </a:lnTo>
                  <a:lnTo>
                    <a:pt x="31077" y="82270"/>
                  </a:lnTo>
                  <a:lnTo>
                    <a:pt x="20815" y="10351"/>
                  </a:lnTo>
                  <a:lnTo>
                    <a:pt x="19266" y="10351"/>
                  </a:lnTo>
                  <a:cubicBezTo>
                    <a:pt x="15100" y="10351"/>
                    <a:pt x="10973" y="10337"/>
                    <a:pt x="6845" y="10313"/>
                  </a:cubicBezTo>
                  <a:lnTo>
                    <a:pt x="699" y="10287"/>
                  </a:lnTo>
                  <a:lnTo>
                    <a:pt x="0" y="10285"/>
                  </a:lnTo>
                  <a:lnTo>
                    <a:pt x="0" y="18"/>
                  </a:lnTo>
                  <a:lnTo>
                    <a:pt x="3874" y="0"/>
                  </a:lnTo>
                  <a:close/>
                </a:path>
              </a:pathLst>
            </a:custGeom>
            <a:ln w="0" cap="flat">
              <a:miter lim="127000"/>
            </a:ln>
          </p:spPr>
          <p:style>
            <a:lnRef idx="0">
              <a:srgbClr val="000000"/>
            </a:lnRef>
            <a:fillRef idx="1">
              <a:srgbClr val="FFFEFD"/>
            </a:fillRef>
            <a:effectRef idx="0">
              <a:scrgbClr r="0" g="0" b="0"/>
            </a:effectRef>
            <a:fontRef idx="none"/>
          </p:style>
          <p:txBody>
            <a:bodyPr/>
            <a:lstStyle/>
            <a:p>
              <a:endParaRPr lang="uk-UA" dirty="0"/>
            </a:p>
          </p:txBody>
        </p:sp>
      </p:grpSp>
    </p:spTree>
    <p:extLst>
      <p:ext uri="{BB962C8B-B14F-4D97-AF65-F5344CB8AC3E}">
        <p14:creationId xmlns:p14="http://schemas.microsoft.com/office/powerpoint/2010/main" val="3585159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
          <p:cNvSpPr txBox="1">
            <a:spLocks/>
          </p:cNvSpPr>
          <p:nvPr/>
        </p:nvSpPr>
        <p:spPr>
          <a:xfrm>
            <a:off x="675166" y="186609"/>
            <a:ext cx="10919975" cy="9876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2200" b="1" dirty="0" smtClean="0">
                <a:solidFill>
                  <a:srgbClr val="1D3379"/>
                </a:solidFill>
                <a:latin typeface="+mn-lt"/>
              </a:rPr>
              <a:t>Звіт за формою №6-сільрада (річна)</a:t>
            </a:r>
          </a:p>
          <a:p>
            <a:r>
              <a:rPr lang="uk-UA" sz="2200" b="1" dirty="0" smtClean="0">
                <a:solidFill>
                  <a:srgbClr val="1D3379"/>
                </a:solidFill>
                <a:latin typeface="+mn-lt"/>
              </a:rPr>
              <a:t>«</a:t>
            </a:r>
            <a:r>
              <a:rPr lang="ru-RU" sz="2200" b="1" dirty="0">
                <a:solidFill>
                  <a:srgbClr val="1D3379"/>
                </a:solidFill>
                <a:latin typeface="+mn-lt"/>
              </a:rPr>
              <a:t>Звіт про </a:t>
            </a:r>
            <a:r>
              <a:rPr lang="ru-RU" sz="2200" b="1" dirty="0" smtClean="0">
                <a:solidFill>
                  <a:srgbClr val="1D3379"/>
                </a:solidFill>
                <a:latin typeface="+mn-lt"/>
              </a:rPr>
              <a:t>об’єкти погосподарського обліку</a:t>
            </a:r>
            <a:r>
              <a:rPr lang="uk-UA" sz="2200" b="1" dirty="0" smtClean="0">
                <a:solidFill>
                  <a:srgbClr val="1D3379"/>
                </a:solidFill>
                <a:latin typeface="+mn-lt"/>
              </a:rPr>
              <a:t>»</a:t>
            </a:r>
            <a:endParaRPr lang="uk-UA" sz="2200" b="1" dirty="0">
              <a:solidFill>
                <a:srgbClr val="1D3379"/>
              </a:solidFill>
              <a:latin typeface="+mn-lt"/>
            </a:endParaRPr>
          </a:p>
        </p:txBody>
      </p:sp>
      <p:sp>
        <p:nvSpPr>
          <p:cNvPr id="19" name="Стрілка вправо 18"/>
          <p:cNvSpPr/>
          <p:nvPr/>
        </p:nvSpPr>
        <p:spPr>
          <a:xfrm>
            <a:off x="384307" y="3196709"/>
            <a:ext cx="1962007" cy="727083"/>
          </a:xfrm>
          <a:prstGeom prst="rightArrow">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uk-UA" sz="1600" b="1" dirty="0" smtClean="0">
                <a:solidFill>
                  <a:schemeClr val="bg1"/>
                </a:solidFill>
              </a:rPr>
              <a:t>Форма звітності</a:t>
            </a:r>
            <a:endParaRPr lang="uk-UA" sz="1600" b="1" dirty="0">
              <a:solidFill>
                <a:schemeClr val="bg1"/>
              </a:solidFill>
            </a:endParaRPr>
          </a:p>
        </p:txBody>
      </p:sp>
      <p:sp>
        <p:nvSpPr>
          <p:cNvPr id="21" name="TextBox 20"/>
          <p:cNvSpPr txBox="1"/>
          <p:nvPr/>
        </p:nvSpPr>
        <p:spPr>
          <a:xfrm>
            <a:off x="2456185" y="2803421"/>
            <a:ext cx="3678968" cy="1567096"/>
          </a:xfrm>
          <a:prstGeom prst="rect">
            <a:avLst/>
          </a:prstGeom>
          <a:ln w="69850">
            <a:no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rtlCol="0">
            <a:spAutoFit/>
          </a:bodyPr>
          <a:lstStyle/>
          <a:p>
            <a:pPr algn="just">
              <a:lnSpc>
                <a:spcPts val="2300"/>
              </a:lnSpc>
            </a:pPr>
            <a:r>
              <a:rPr lang="uk-UA" sz="1600" kern="1000" dirty="0">
                <a:solidFill>
                  <a:srgbClr val="1D3379"/>
                </a:solidFill>
              </a:rPr>
              <a:t>Форма № </a:t>
            </a:r>
            <a:r>
              <a:rPr lang="uk-UA" sz="1600" kern="1000" dirty="0" smtClean="0">
                <a:solidFill>
                  <a:srgbClr val="1D3379"/>
                </a:solidFill>
              </a:rPr>
              <a:t>6 сільрада </a:t>
            </a:r>
            <a:r>
              <a:rPr lang="uk-UA" sz="1600" kern="1000" dirty="0">
                <a:solidFill>
                  <a:srgbClr val="1D3379"/>
                </a:solidFill>
              </a:rPr>
              <a:t>(річна) </a:t>
            </a:r>
            <a:r>
              <a:rPr lang="uk-UA" sz="1600" kern="1000" dirty="0" smtClean="0">
                <a:solidFill>
                  <a:srgbClr val="1D3379"/>
                </a:solidFill>
              </a:rPr>
              <a:t>«</a:t>
            </a:r>
            <a:r>
              <a:rPr lang="ru-RU" sz="1600" kern="1000" dirty="0">
                <a:solidFill>
                  <a:srgbClr val="1D3379"/>
                </a:solidFill>
              </a:rPr>
              <a:t>Звіт про </a:t>
            </a:r>
            <a:r>
              <a:rPr lang="ru-RU" sz="1600" kern="1000" dirty="0" smtClean="0">
                <a:solidFill>
                  <a:srgbClr val="1D3379"/>
                </a:solidFill>
              </a:rPr>
              <a:t>об’єкти погосподарського обліку, </a:t>
            </a:r>
            <a:r>
              <a:rPr lang="ru-RU" sz="1600" kern="1000" dirty="0">
                <a:solidFill>
                  <a:srgbClr val="1D3379"/>
                </a:solidFill>
              </a:rPr>
              <a:t>затверджена наказом Держстату </a:t>
            </a:r>
            <a:r>
              <a:rPr lang="ru-RU" sz="1600" kern="1000" dirty="0" err="1">
                <a:solidFill>
                  <a:srgbClr val="1D3379"/>
                </a:solidFill>
              </a:rPr>
              <a:t>від</a:t>
            </a:r>
            <a:r>
              <a:rPr lang="ru-RU" sz="1600" kern="1000" dirty="0">
                <a:solidFill>
                  <a:srgbClr val="1D3379"/>
                </a:solidFill>
              </a:rPr>
              <a:t> </a:t>
            </a:r>
            <a:r>
              <a:rPr lang="en-US" sz="1600" kern="1000" dirty="0" smtClean="0">
                <a:solidFill>
                  <a:srgbClr val="1D3379"/>
                </a:solidFill>
              </a:rPr>
              <a:t>10</a:t>
            </a:r>
            <a:r>
              <a:rPr lang="ru-RU" sz="1600" kern="1000" dirty="0" smtClean="0">
                <a:solidFill>
                  <a:srgbClr val="1D3379"/>
                </a:solidFill>
              </a:rPr>
              <a:t>.06.2021 </a:t>
            </a:r>
            <a:r>
              <a:rPr lang="ru-RU" sz="1600" kern="1000" dirty="0">
                <a:solidFill>
                  <a:srgbClr val="1D3379"/>
                </a:solidFill>
              </a:rPr>
              <a:t>№ </a:t>
            </a:r>
            <a:r>
              <a:rPr lang="en-US" sz="1600" kern="1000" dirty="0" smtClean="0">
                <a:solidFill>
                  <a:srgbClr val="1D3379"/>
                </a:solidFill>
              </a:rPr>
              <a:t>177 </a:t>
            </a:r>
            <a:r>
              <a:rPr lang="en-US" sz="1600" kern="1000" spc="-90" dirty="0">
                <a:solidFill>
                  <a:srgbClr val="1D3379"/>
                </a:solidFill>
              </a:rPr>
              <a:t>(</a:t>
            </a:r>
            <a:r>
              <a:rPr lang="uk-UA" sz="1600" kern="1000" spc="-90" dirty="0">
                <a:solidFill>
                  <a:srgbClr val="1D3379"/>
                </a:solidFill>
              </a:rPr>
              <a:t>зі змінами, внесеними наказом </a:t>
            </a:r>
            <a:r>
              <a:rPr lang="uk-UA" sz="1600" kern="1000" spc="-90" dirty="0" err="1">
                <a:solidFill>
                  <a:srgbClr val="1D3379"/>
                </a:solidFill>
              </a:rPr>
              <a:t>Держстату</a:t>
            </a:r>
            <a:r>
              <a:rPr lang="uk-UA" sz="1600" kern="1000" spc="-90" dirty="0">
                <a:solidFill>
                  <a:srgbClr val="1D3379"/>
                </a:solidFill>
              </a:rPr>
              <a:t> від 10.11.2022р. № 279</a:t>
            </a:r>
            <a:r>
              <a:rPr lang="uk-UA" sz="1600" kern="1000" spc="-90" dirty="0" smtClean="0">
                <a:solidFill>
                  <a:srgbClr val="1D3379"/>
                </a:solidFill>
              </a:rPr>
              <a:t>)</a:t>
            </a:r>
            <a:r>
              <a:rPr lang="ru-RU" sz="1600" kern="1000" dirty="0" smtClean="0">
                <a:solidFill>
                  <a:srgbClr val="1D3379"/>
                </a:solidFill>
              </a:rPr>
              <a:t>.</a:t>
            </a:r>
            <a:endParaRPr lang="uk-UA" sz="1600" kern="1000" dirty="0">
              <a:solidFill>
                <a:srgbClr val="1D3379"/>
              </a:solidFill>
            </a:endParaRPr>
          </a:p>
        </p:txBody>
      </p:sp>
      <p:sp>
        <p:nvSpPr>
          <p:cNvPr id="22" name="Стрілка вправо 21"/>
          <p:cNvSpPr/>
          <p:nvPr/>
        </p:nvSpPr>
        <p:spPr>
          <a:xfrm>
            <a:off x="384306" y="4583452"/>
            <a:ext cx="1962007" cy="900246"/>
          </a:xfrm>
          <a:prstGeom prst="rightArrow">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uk-UA" sz="1600" b="1" spc="-100" dirty="0" smtClean="0">
                <a:solidFill>
                  <a:schemeClr val="bg1"/>
                </a:solidFill>
              </a:rPr>
              <a:t>При заповненні керуватись</a:t>
            </a:r>
            <a:endParaRPr lang="uk-UA" sz="1600" b="1" spc="-100" dirty="0">
              <a:solidFill>
                <a:schemeClr val="bg1"/>
              </a:solidFill>
            </a:endParaRPr>
          </a:p>
        </p:txBody>
      </p:sp>
      <p:sp>
        <p:nvSpPr>
          <p:cNvPr id="23" name="TextBox 22"/>
          <p:cNvSpPr txBox="1"/>
          <p:nvPr/>
        </p:nvSpPr>
        <p:spPr>
          <a:xfrm>
            <a:off x="2456853" y="4718104"/>
            <a:ext cx="3678969" cy="630942"/>
          </a:xfrm>
          <a:prstGeom prst="rect">
            <a:avLst/>
          </a:prstGeom>
          <a:ln w="69850">
            <a:no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rtlCol="0">
            <a:spAutoFit/>
          </a:bodyPr>
          <a:lstStyle/>
          <a:p>
            <a:pPr algn="just">
              <a:lnSpc>
                <a:spcPts val="2100"/>
              </a:lnSpc>
            </a:pPr>
            <a:r>
              <a:rPr lang="uk-UA" sz="1600" kern="1000" dirty="0" smtClean="0">
                <a:solidFill>
                  <a:srgbClr val="1D3379"/>
                </a:solidFill>
              </a:rPr>
              <a:t>Інструкцією </a:t>
            </a:r>
            <a:r>
              <a:rPr lang="uk-UA" sz="1600" kern="1000" dirty="0">
                <a:solidFill>
                  <a:srgbClr val="1D3379"/>
                </a:solidFill>
              </a:rPr>
              <a:t>щодо заповнення форми </a:t>
            </a:r>
            <a:r>
              <a:rPr lang="uk-UA" sz="1600" kern="1000" dirty="0" smtClean="0">
                <a:solidFill>
                  <a:srgbClr val="1D3379"/>
                </a:solidFill>
              </a:rPr>
              <a:t>від </a:t>
            </a:r>
            <a:r>
              <a:rPr lang="en-US" sz="1600" kern="1000" dirty="0" smtClean="0">
                <a:solidFill>
                  <a:srgbClr val="1D3379"/>
                </a:solidFill>
              </a:rPr>
              <a:t>0</a:t>
            </a:r>
            <a:r>
              <a:rPr lang="ru-RU" sz="1600" kern="1000" dirty="0" smtClean="0">
                <a:solidFill>
                  <a:srgbClr val="1D3379"/>
                </a:solidFill>
              </a:rPr>
              <a:t>5 жовтня 2017 року № 262</a:t>
            </a:r>
            <a:r>
              <a:rPr lang="en-US" sz="1600" kern="1000" dirty="0" smtClean="0">
                <a:solidFill>
                  <a:srgbClr val="1D3379"/>
                </a:solidFill>
              </a:rPr>
              <a:t>.</a:t>
            </a:r>
            <a:endParaRPr lang="ru-RU" sz="1600" kern="1000" dirty="0">
              <a:solidFill>
                <a:srgbClr val="1D3379"/>
              </a:solidFill>
            </a:endParaRPr>
          </a:p>
        </p:txBody>
      </p:sp>
      <p:sp>
        <p:nvSpPr>
          <p:cNvPr id="24" name="Стрілка вправо 23"/>
          <p:cNvSpPr/>
          <p:nvPr/>
        </p:nvSpPr>
        <p:spPr>
          <a:xfrm>
            <a:off x="384306" y="5753582"/>
            <a:ext cx="1962007" cy="607014"/>
          </a:xfrm>
          <a:prstGeom prst="rightArrow">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uk-UA" sz="1600" b="1" dirty="0" smtClean="0">
                <a:solidFill>
                  <a:schemeClr val="bg1"/>
                </a:solidFill>
              </a:rPr>
              <a:t>Термін подання</a:t>
            </a:r>
            <a:endParaRPr lang="uk-UA" sz="1600" b="1" dirty="0">
              <a:solidFill>
                <a:schemeClr val="bg1"/>
              </a:solidFill>
            </a:endParaRPr>
          </a:p>
        </p:txBody>
      </p:sp>
      <p:sp>
        <p:nvSpPr>
          <p:cNvPr id="25" name="TextBox 24"/>
          <p:cNvSpPr txBox="1"/>
          <p:nvPr/>
        </p:nvSpPr>
        <p:spPr>
          <a:xfrm>
            <a:off x="2456185" y="5863446"/>
            <a:ext cx="3678968" cy="387286"/>
          </a:xfrm>
          <a:prstGeom prst="rect">
            <a:avLst/>
          </a:prstGeom>
          <a:ln w="69850">
            <a:no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ts val="2300"/>
              </a:lnSpc>
              <a:spcBef>
                <a:spcPts val="1200"/>
              </a:spcBef>
              <a:spcAft>
                <a:spcPts val="1200"/>
              </a:spcAft>
            </a:pPr>
            <a:r>
              <a:rPr lang="uk-UA" sz="1600" b="1" kern="1000" spc="-40" dirty="0">
                <a:solidFill>
                  <a:srgbClr val="1D3379"/>
                </a:solidFill>
              </a:rPr>
              <a:t>не пізніше </a:t>
            </a:r>
            <a:r>
              <a:rPr lang="uk-UA" sz="1600" b="1" kern="1000" spc="-40" dirty="0" smtClean="0">
                <a:solidFill>
                  <a:srgbClr val="1D3379"/>
                </a:solidFill>
              </a:rPr>
              <a:t>20 січня</a:t>
            </a:r>
            <a:endParaRPr lang="uk-UA" sz="1600" b="1" kern="1000" spc="-40" dirty="0">
              <a:solidFill>
                <a:srgbClr val="1D3379"/>
              </a:solidFill>
            </a:endParaRPr>
          </a:p>
        </p:txBody>
      </p:sp>
      <p:sp>
        <p:nvSpPr>
          <p:cNvPr id="34" name="Стрілка вправо 33"/>
          <p:cNvSpPr/>
          <p:nvPr/>
        </p:nvSpPr>
        <p:spPr>
          <a:xfrm>
            <a:off x="384307" y="1742194"/>
            <a:ext cx="1962007" cy="627389"/>
          </a:xfrm>
          <a:prstGeom prst="rightArrow">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uk-UA" sz="1600" b="1" dirty="0" smtClean="0">
                <a:solidFill>
                  <a:schemeClr val="bg1"/>
                </a:solidFill>
              </a:rPr>
              <a:t>Звітність подають</a:t>
            </a:r>
            <a:endParaRPr lang="uk-UA" sz="1600" b="1" dirty="0">
              <a:solidFill>
                <a:schemeClr val="bg1"/>
              </a:solidFill>
            </a:endParaRPr>
          </a:p>
        </p:txBody>
      </p:sp>
      <p:pic>
        <p:nvPicPr>
          <p:cNvPr id="2" name="Рисунок 1"/>
          <p:cNvPicPr>
            <a:picLocks noChangeAspect="1"/>
          </p:cNvPicPr>
          <p:nvPr/>
        </p:nvPicPr>
        <p:blipFill rotWithShape="1">
          <a:blip r:embed="rId3"/>
          <a:srcRect t="953"/>
          <a:stretch/>
        </p:blipFill>
        <p:spPr>
          <a:xfrm>
            <a:off x="6245024" y="1246908"/>
            <a:ext cx="5517637" cy="4962715"/>
          </a:xfrm>
          <a:prstGeom prst="rect">
            <a:avLst/>
          </a:prstGeom>
        </p:spPr>
      </p:pic>
      <p:sp>
        <p:nvSpPr>
          <p:cNvPr id="12" name="TextBox 11"/>
          <p:cNvSpPr txBox="1"/>
          <p:nvPr/>
        </p:nvSpPr>
        <p:spPr>
          <a:xfrm>
            <a:off x="2456853" y="1308028"/>
            <a:ext cx="3678968" cy="1169551"/>
          </a:xfrm>
          <a:prstGeom prst="rect">
            <a:avLst/>
          </a:prstGeom>
          <a:ln w="82550">
            <a:no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rtlCol="0">
            <a:spAutoFit/>
          </a:bodyPr>
          <a:lstStyle/>
          <a:p>
            <a:pPr lvl="0" algn="just">
              <a:lnSpc>
                <a:spcPts val="2100"/>
              </a:lnSpc>
            </a:pPr>
            <a:r>
              <a:rPr lang="uk-UA" sz="1600" dirty="0" smtClean="0">
                <a:solidFill>
                  <a:srgbClr val="1D3379"/>
                </a:solidFill>
              </a:rPr>
              <a:t>Сільські</a:t>
            </a:r>
            <a:r>
              <a:rPr lang="uk-UA" sz="1600" dirty="0">
                <a:solidFill>
                  <a:srgbClr val="1D3379"/>
                </a:solidFill>
              </a:rPr>
              <a:t>, селищні, міські ради територіальних </a:t>
            </a:r>
            <a:r>
              <a:rPr lang="uk-UA" sz="1600" dirty="0" smtClean="0">
                <a:solidFill>
                  <a:srgbClr val="1D3379"/>
                </a:solidFill>
              </a:rPr>
              <a:t>громад, </a:t>
            </a:r>
            <a:r>
              <a:rPr lang="uk-UA" sz="1600" dirty="0">
                <a:solidFill>
                  <a:srgbClr val="1D3379"/>
                </a:solidFill>
              </a:rPr>
              <a:t>на території яких розташовані сільські населені </a:t>
            </a:r>
            <a:r>
              <a:rPr lang="uk-UA" sz="1600" dirty="0" smtClean="0">
                <a:solidFill>
                  <a:srgbClr val="1D3379"/>
                </a:solidFill>
              </a:rPr>
              <a:t>пункти.</a:t>
            </a:r>
            <a:endParaRPr lang="uk-UA" sz="1600" kern="900" dirty="0">
              <a:solidFill>
                <a:srgbClr val="1D3379"/>
              </a:solidFill>
            </a:endParaRPr>
          </a:p>
        </p:txBody>
      </p:sp>
      <p:sp>
        <p:nvSpPr>
          <p:cNvPr id="4" name="Овал 3"/>
          <p:cNvSpPr/>
          <p:nvPr/>
        </p:nvSpPr>
        <p:spPr>
          <a:xfrm>
            <a:off x="7723603" y="2255511"/>
            <a:ext cx="2781605" cy="321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273646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417" y="315686"/>
            <a:ext cx="11540183" cy="2164913"/>
          </a:xfrm>
          <a:prstGeom prst="downArrowCallout">
            <a:avLst>
              <a:gd name="adj1" fmla="val 20337"/>
              <a:gd name="adj2" fmla="val 25000"/>
              <a:gd name="adj3" fmla="val 25000"/>
              <a:gd name="adj4" fmla="val 64977"/>
            </a:avLst>
          </a:prstGeom>
          <a:ln w="69850">
            <a:no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wrap="square" rtlCol="0">
            <a:spAutoFit/>
          </a:bodyPr>
          <a:lstStyle/>
          <a:p>
            <a:pPr algn="just">
              <a:lnSpc>
                <a:spcPts val="1400"/>
              </a:lnSpc>
            </a:pPr>
            <a:endParaRPr lang="uk-UA" sz="1600" spc="-60" dirty="0" smtClean="0">
              <a:solidFill>
                <a:srgbClr val="002060"/>
              </a:solidFill>
            </a:endParaRPr>
          </a:p>
          <a:p>
            <a:pPr algn="just">
              <a:lnSpc>
                <a:spcPts val="2500"/>
              </a:lnSpc>
            </a:pPr>
            <a:r>
              <a:rPr lang="uk-UA" sz="1600" spc="-60" dirty="0" smtClean="0">
                <a:solidFill>
                  <a:srgbClr val="002060"/>
                </a:solidFill>
              </a:rPr>
              <a:t>Роз’яснення </a:t>
            </a:r>
            <a:r>
              <a:rPr lang="uk-UA" sz="1600" spc="-60" dirty="0">
                <a:solidFill>
                  <a:srgbClr val="002060"/>
                </a:solidFill>
              </a:rPr>
              <a:t>та формуляр бланку розміщені на вебсайті ГУС у Тернопільській області за адресою </a:t>
            </a:r>
            <a:r>
              <a:rPr lang="uk-UA" sz="1600" u="sng" spc="-60" dirty="0">
                <a:solidFill>
                  <a:srgbClr val="002060"/>
                </a:solidFill>
                <a:hlinkClick r:id="rId2"/>
              </a:rPr>
              <a:t>www.te.ukrstat.gov.ua</a:t>
            </a:r>
            <a:r>
              <a:rPr lang="uk-UA" sz="1600" spc="-60" dirty="0">
                <a:solidFill>
                  <a:srgbClr val="002060"/>
                </a:solidFill>
              </a:rPr>
              <a:t> у розділі «Для респондентів» – </a:t>
            </a:r>
            <a:r>
              <a:rPr lang="uk-UA" sz="1600" b="1" spc="-60" dirty="0" smtClean="0">
                <a:solidFill>
                  <a:srgbClr val="002060"/>
                </a:solidFill>
              </a:rPr>
              <a:t>Альбом </a:t>
            </a:r>
            <a:r>
              <a:rPr lang="uk-UA" sz="1600" b="1" spc="-60" dirty="0">
                <a:solidFill>
                  <a:srgbClr val="002060"/>
                </a:solidFill>
              </a:rPr>
              <a:t>форм державних статистичних спостережень на </a:t>
            </a:r>
            <a:r>
              <a:rPr lang="uk-UA" sz="1600" b="1" spc="-60" dirty="0" smtClean="0">
                <a:solidFill>
                  <a:srgbClr val="002060"/>
                </a:solidFill>
              </a:rPr>
              <a:t>202</a:t>
            </a:r>
            <a:r>
              <a:rPr lang="en-US" sz="1600" b="1" spc="-60" dirty="0" smtClean="0">
                <a:solidFill>
                  <a:srgbClr val="002060"/>
                </a:solidFill>
              </a:rPr>
              <a:t>3</a:t>
            </a:r>
            <a:r>
              <a:rPr lang="uk-UA" sz="1600" b="1" spc="-60" dirty="0" smtClean="0">
                <a:solidFill>
                  <a:srgbClr val="002060"/>
                </a:solidFill>
              </a:rPr>
              <a:t> </a:t>
            </a:r>
            <a:r>
              <a:rPr lang="uk-UA" sz="1600" b="1" spc="-60" dirty="0">
                <a:solidFill>
                  <a:srgbClr val="002060"/>
                </a:solidFill>
              </a:rPr>
              <a:t>рік</a:t>
            </a:r>
            <a:r>
              <a:rPr lang="uk-UA" sz="1600" spc="-60" dirty="0">
                <a:solidFill>
                  <a:srgbClr val="002060"/>
                </a:solidFill>
              </a:rPr>
              <a:t>, підрозділ «Економічна статистика/ Економічна діяльність/ Сільське, лісове та рибне господарство</a:t>
            </a:r>
            <a:r>
              <a:rPr lang="uk-UA" sz="1600" spc="-60" dirty="0" smtClean="0">
                <a:solidFill>
                  <a:srgbClr val="002060"/>
                </a:solidFill>
              </a:rPr>
              <a:t>».</a:t>
            </a:r>
          </a:p>
          <a:p>
            <a:pPr algn="just">
              <a:lnSpc>
                <a:spcPts val="1400"/>
              </a:lnSpc>
            </a:pPr>
            <a:endParaRPr lang="uk-UA" sz="1600" kern="1000" spc="-60" dirty="0">
              <a:solidFill>
                <a:srgbClr val="002060"/>
              </a:solidFill>
            </a:endParaRPr>
          </a:p>
        </p:txBody>
      </p:sp>
      <p:pic>
        <p:nvPicPr>
          <p:cNvPr id="3" name="Рисунок 2"/>
          <p:cNvPicPr>
            <a:picLocks noChangeAspect="1"/>
          </p:cNvPicPr>
          <p:nvPr/>
        </p:nvPicPr>
        <p:blipFill>
          <a:blip r:embed="rId3"/>
          <a:stretch>
            <a:fillRect/>
          </a:stretch>
        </p:blipFill>
        <p:spPr>
          <a:xfrm>
            <a:off x="372417" y="2175950"/>
            <a:ext cx="11211516" cy="4230991"/>
          </a:xfrm>
          <a:prstGeom prst="rect">
            <a:avLst/>
          </a:prstGeom>
        </p:spPr>
      </p:pic>
    </p:spTree>
    <p:extLst>
      <p:ext uri="{BB962C8B-B14F-4D97-AF65-F5344CB8AC3E}">
        <p14:creationId xmlns:p14="http://schemas.microsoft.com/office/powerpoint/2010/main" val="1572523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Прямокутник 85"/>
          <p:cNvSpPr/>
          <p:nvPr/>
        </p:nvSpPr>
        <p:spPr>
          <a:xfrm>
            <a:off x="256419" y="1245194"/>
            <a:ext cx="2545774" cy="2720930"/>
          </a:xfrm>
          <a:prstGeom prst="rect">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uk-UA" sz="1500" dirty="0">
                <a:solidFill>
                  <a:schemeClr val="bg1"/>
                </a:solidFill>
              </a:rPr>
              <a:t>Показники форми вміщують інформацію щодо </a:t>
            </a:r>
            <a:r>
              <a:rPr lang="uk-UA" sz="1500" dirty="0" smtClean="0"/>
              <a:t>кількості</a:t>
            </a:r>
            <a:r>
              <a:rPr lang="ru-RU" sz="1500" dirty="0" smtClean="0"/>
              <a:t> </a:t>
            </a:r>
            <a:r>
              <a:rPr lang="uk-UA" sz="1500" dirty="0" smtClean="0"/>
              <a:t>об'єктів</a:t>
            </a:r>
            <a:r>
              <a:rPr lang="ru-RU" sz="1500" dirty="0" smtClean="0"/>
              <a:t> </a:t>
            </a:r>
            <a:r>
              <a:rPr lang="ru-RU" sz="1500" dirty="0"/>
              <a:t>погосподарського </a:t>
            </a:r>
            <a:r>
              <a:rPr lang="ru-RU" sz="1500" dirty="0" smtClean="0"/>
              <a:t>обліку; </a:t>
            </a:r>
            <a:r>
              <a:rPr lang="uk-UA" sz="1500" dirty="0" smtClean="0"/>
              <a:t>площі</a:t>
            </a:r>
            <a:r>
              <a:rPr lang="ru-RU" sz="1500" dirty="0" smtClean="0"/>
              <a:t> </a:t>
            </a:r>
            <a:r>
              <a:rPr lang="uk-UA" sz="1500" dirty="0" smtClean="0"/>
              <a:t>землі</a:t>
            </a:r>
            <a:r>
              <a:rPr lang="ru-RU" sz="1500" dirty="0" smtClean="0"/>
              <a:t> </a:t>
            </a:r>
            <a:r>
              <a:rPr lang="ru-RU" sz="1500" dirty="0"/>
              <a:t>в </a:t>
            </a:r>
            <a:r>
              <a:rPr lang="uk-UA" sz="1500" dirty="0" smtClean="0"/>
              <a:t>особистому</a:t>
            </a:r>
            <a:r>
              <a:rPr lang="ru-RU" sz="1500" dirty="0" smtClean="0"/>
              <a:t> </a:t>
            </a:r>
            <a:r>
              <a:rPr lang="uk-UA" sz="1500" dirty="0" smtClean="0"/>
              <a:t>користуванні</a:t>
            </a:r>
            <a:r>
              <a:rPr lang="ru-RU" sz="1500" dirty="0" smtClean="0"/>
              <a:t> </a:t>
            </a:r>
            <a:r>
              <a:rPr lang="uk-UA" sz="1500" dirty="0" smtClean="0"/>
              <a:t>об'єктів</a:t>
            </a:r>
            <a:r>
              <a:rPr lang="ru-RU" sz="1500" dirty="0" smtClean="0"/>
              <a:t> </a:t>
            </a:r>
            <a:r>
              <a:rPr lang="ru-RU" sz="1500" dirty="0"/>
              <a:t>погосподарського </a:t>
            </a:r>
            <a:r>
              <a:rPr lang="ru-RU" sz="1500" dirty="0" smtClean="0"/>
              <a:t>обліку</a:t>
            </a:r>
            <a:r>
              <a:rPr lang="uk-UA" sz="1500" dirty="0" smtClean="0"/>
              <a:t>; </a:t>
            </a:r>
            <a:r>
              <a:rPr lang="uk-UA" sz="1500" dirty="0"/>
              <a:t>кількості сільськогосподарських тварин в об'єктах погосподарського обліку на території місцевої ради.</a:t>
            </a:r>
          </a:p>
        </p:txBody>
      </p:sp>
      <p:sp>
        <p:nvSpPr>
          <p:cNvPr id="11" name="Округлений прямокутник 10"/>
          <p:cNvSpPr/>
          <p:nvPr/>
        </p:nvSpPr>
        <p:spPr>
          <a:xfrm>
            <a:off x="7834015" y="1239436"/>
            <a:ext cx="4046374" cy="394082"/>
          </a:xfrm>
          <a:prstGeom prst="round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rgbClr val="002060"/>
                </a:solidFill>
              </a:rPr>
              <a:t>В адресній частині бланку зазначається:</a:t>
            </a:r>
            <a:endParaRPr lang="uk-UA" sz="1600" b="1" dirty="0">
              <a:solidFill>
                <a:srgbClr val="002060"/>
              </a:solidFill>
            </a:endParaRPr>
          </a:p>
        </p:txBody>
      </p:sp>
      <p:sp>
        <p:nvSpPr>
          <p:cNvPr id="2" name="Прямокутник 1"/>
          <p:cNvSpPr/>
          <p:nvPr/>
        </p:nvSpPr>
        <p:spPr>
          <a:xfrm>
            <a:off x="2802193" y="196084"/>
            <a:ext cx="6096000" cy="646331"/>
          </a:xfrm>
          <a:prstGeom prst="rect">
            <a:avLst/>
          </a:prstGeom>
        </p:spPr>
        <p:txBody>
          <a:bodyPr>
            <a:spAutoFit/>
          </a:bodyPr>
          <a:lstStyle/>
          <a:p>
            <a:pPr algn="ctr"/>
            <a:r>
              <a:rPr lang="uk-UA" b="1" dirty="0">
                <a:solidFill>
                  <a:srgbClr val="1D3379"/>
                </a:solidFill>
              </a:rPr>
              <a:t>Звіт за формою №6-сільрада (річна)</a:t>
            </a:r>
          </a:p>
          <a:p>
            <a:pPr algn="ctr"/>
            <a:r>
              <a:rPr lang="uk-UA" b="1" dirty="0">
                <a:solidFill>
                  <a:srgbClr val="1D3379"/>
                </a:solidFill>
              </a:rPr>
              <a:t>«</a:t>
            </a:r>
            <a:r>
              <a:rPr lang="ru-RU" b="1" dirty="0">
                <a:solidFill>
                  <a:srgbClr val="1D3379"/>
                </a:solidFill>
              </a:rPr>
              <a:t>Звіт про об’єкти погосподарського обліку</a:t>
            </a:r>
            <a:r>
              <a:rPr lang="uk-UA" b="1" dirty="0">
                <a:solidFill>
                  <a:srgbClr val="1D3379"/>
                </a:solidFill>
              </a:rPr>
              <a:t>»</a:t>
            </a:r>
          </a:p>
        </p:txBody>
      </p:sp>
      <p:pic>
        <p:nvPicPr>
          <p:cNvPr id="4" name="Рисунок 3"/>
          <p:cNvPicPr>
            <a:picLocks noChangeAspect="1"/>
          </p:cNvPicPr>
          <p:nvPr/>
        </p:nvPicPr>
        <p:blipFill rotWithShape="1">
          <a:blip r:embed="rId3"/>
          <a:srcRect t="1195"/>
          <a:stretch/>
        </p:blipFill>
        <p:spPr>
          <a:xfrm>
            <a:off x="2802193" y="1166699"/>
            <a:ext cx="4764253" cy="5278581"/>
          </a:xfrm>
          <a:prstGeom prst="rect">
            <a:avLst/>
          </a:prstGeom>
        </p:spPr>
      </p:pic>
      <p:sp>
        <p:nvSpPr>
          <p:cNvPr id="12" name="Округлена прямокутна виноска 11"/>
          <p:cNvSpPr/>
          <p:nvPr/>
        </p:nvSpPr>
        <p:spPr>
          <a:xfrm flipH="1">
            <a:off x="6581553" y="5311499"/>
            <a:ext cx="5298836" cy="737617"/>
          </a:xfrm>
          <a:prstGeom prst="wedgeRoundRectCallout">
            <a:avLst>
              <a:gd name="adj1" fmla="val 63965"/>
              <a:gd name="adj2" fmla="val -31103"/>
              <a:gd name="adj3" fmla="val 16667"/>
            </a:avLst>
          </a:prstGeom>
          <a:solidFill>
            <a:srgbClr val="6C98D6"/>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a:solidFill>
                  <a:srgbClr val="1D3379"/>
                </a:solidFill>
              </a:rPr>
              <a:t>У </a:t>
            </a:r>
            <a:r>
              <a:rPr lang="uk-UA" sz="1500" dirty="0">
                <a:solidFill>
                  <a:srgbClr val="1D3379"/>
                </a:solidFill>
              </a:rPr>
              <a:t>випадку</a:t>
            </a:r>
            <a:r>
              <a:rPr lang="ru-RU" sz="1500" dirty="0">
                <a:solidFill>
                  <a:srgbClr val="1D3379"/>
                </a:solidFill>
              </a:rPr>
              <a:t> </a:t>
            </a:r>
            <a:r>
              <a:rPr lang="uk-UA" sz="1500" dirty="0">
                <a:solidFill>
                  <a:srgbClr val="1D3379"/>
                </a:solidFill>
              </a:rPr>
              <a:t>відсутності</a:t>
            </a:r>
            <a:r>
              <a:rPr lang="ru-RU" sz="1500" dirty="0">
                <a:solidFill>
                  <a:srgbClr val="1D3379"/>
                </a:solidFill>
              </a:rPr>
              <a:t> </a:t>
            </a:r>
            <a:r>
              <a:rPr lang="uk-UA" sz="1500" dirty="0">
                <a:solidFill>
                  <a:srgbClr val="1D3379"/>
                </a:solidFill>
              </a:rPr>
              <a:t>даних</a:t>
            </a:r>
            <a:r>
              <a:rPr lang="ru-RU" sz="1500" dirty="0">
                <a:solidFill>
                  <a:srgbClr val="1D3379"/>
                </a:solidFill>
              </a:rPr>
              <a:t> </a:t>
            </a:r>
            <a:r>
              <a:rPr lang="uk-UA" sz="1500" dirty="0">
                <a:solidFill>
                  <a:srgbClr val="1D3379"/>
                </a:solidFill>
              </a:rPr>
              <a:t>необхідно</a:t>
            </a:r>
            <a:r>
              <a:rPr lang="ru-RU" sz="1500" dirty="0">
                <a:solidFill>
                  <a:srgbClr val="1D3379"/>
                </a:solidFill>
              </a:rPr>
              <a:t> </a:t>
            </a:r>
            <a:r>
              <a:rPr lang="uk-UA" sz="1500" dirty="0">
                <a:solidFill>
                  <a:srgbClr val="1D3379"/>
                </a:solidFill>
              </a:rPr>
              <a:t>поставити</a:t>
            </a:r>
            <a:r>
              <a:rPr lang="ru-RU" sz="1500" dirty="0">
                <a:solidFill>
                  <a:srgbClr val="1D3379"/>
                </a:solidFill>
              </a:rPr>
              <a:t> у </a:t>
            </a:r>
            <a:r>
              <a:rPr lang="uk-UA" sz="1500" dirty="0">
                <a:solidFill>
                  <a:srgbClr val="1D3379"/>
                </a:solidFill>
              </a:rPr>
              <a:t>прямокутнику</a:t>
            </a:r>
            <a:r>
              <a:rPr lang="ru-RU" sz="1500" dirty="0">
                <a:solidFill>
                  <a:srgbClr val="1D3379"/>
                </a:solidFill>
              </a:rPr>
              <a:t> </a:t>
            </a:r>
            <a:r>
              <a:rPr lang="uk-UA" sz="1500" dirty="0">
                <a:solidFill>
                  <a:srgbClr val="1D3379"/>
                </a:solidFill>
              </a:rPr>
              <a:t>позначку</a:t>
            </a:r>
            <a:r>
              <a:rPr lang="en-US" sz="1500" dirty="0">
                <a:solidFill>
                  <a:srgbClr val="1D3379"/>
                </a:solidFill>
              </a:rPr>
              <a:t> </a:t>
            </a:r>
            <a:r>
              <a:rPr lang="uk-UA" sz="1500" dirty="0">
                <a:solidFill>
                  <a:srgbClr val="1D3379"/>
                </a:solidFill>
              </a:rPr>
              <a:t>та обрати</a:t>
            </a:r>
            <a:r>
              <a:rPr lang="ru-RU" sz="1500" dirty="0">
                <a:solidFill>
                  <a:srgbClr val="1D3379"/>
                </a:solidFill>
              </a:rPr>
              <a:t> одну з </a:t>
            </a:r>
            <a:r>
              <a:rPr lang="uk-UA" sz="1500" dirty="0">
                <a:solidFill>
                  <a:srgbClr val="1D3379"/>
                </a:solidFill>
              </a:rPr>
              <a:t>наведених</a:t>
            </a:r>
            <a:r>
              <a:rPr lang="ru-RU" sz="1500" dirty="0">
                <a:solidFill>
                  <a:srgbClr val="1D3379"/>
                </a:solidFill>
              </a:rPr>
              <a:t> причин </a:t>
            </a:r>
            <a:r>
              <a:rPr lang="uk-UA" sz="1500" dirty="0">
                <a:solidFill>
                  <a:srgbClr val="1D3379"/>
                </a:solidFill>
              </a:rPr>
              <a:t>відсутності</a:t>
            </a:r>
            <a:r>
              <a:rPr lang="ru-RU" sz="1500" dirty="0">
                <a:solidFill>
                  <a:srgbClr val="1D3379"/>
                </a:solidFill>
              </a:rPr>
              <a:t> </a:t>
            </a:r>
            <a:r>
              <a:rPr lang="uk-UA" sz="1500" dirty="0">
                <a:solidFill>
                  <a:srgbClr val="1D3379"/>
                </a:solidFill>
              </a:rPr>
              <a:t>даних</a:t>
            </a:r>
          </a:p>
        </p:txBody>
      </p:sp>
      <p:sp>
        <p:nvSpPr>
          <p:cNvPr id="77" name="Округлена прямокутна виноска 76"/>
          <p:cNvSpPr/>
          <p:nvPr/>
        </p:nvSpPr>
        <p:spPr>
          <a:xfrm flipH="1">
            <a:off x="7834015" y="3478600"/>
            <a:ext cx="4046374" cy="975047"/>
          </a:xfrm>
          <a:prstGeom prst="wedgeRoundRectCallout">
            <a:avLst>
              <a:gd name="adj1" fmla="val 98753"/>
              <a:gd name="adj2" fmla="val 21500"/>
              <a:gd name="adj3" fmla="val 16667"/>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spc="-70" dirty="0" smtClean="0">
                <a:solidFill>
                  <a:srgbClr val="002060"/>
                </a:solidFill>
              </a:rPr>
              <a:t>Фактична </a:t>
            </a:r>
            <a:r>
              <a:rPr lang="uk-UA" sz="1500" spc="-70" dirty="0">
                <a:solidFill>
                  <a:srgbClr val="002060"/>
                </a:solidFill>
              </a:rPr>
              <a:t>адреса </a:t>
            </a:r>
            <a:r>
              <a:rPr lang="uk-UA" sz="1500" spc="-70" dirty="0" smtClean="0">
                <a:solidFill>
                  <a:srgbClr val="002060"/>
                </a:solidFill>
              </a:rPr>
              <a:t> здійснення  діяльності територіальної  громад</a:t>
            </a:r>
            <a:r>
              <a:rPr lang="uk-UA" sz="1500" spc="-70" dirty="0" smtClean="0">
                <a:solidFill>
                  <a:srgbClr val="1D3379"/>
                </a:solidFill>
              </a:rPr>
              <a:t>и – адреса місцезнаходження сільської, селищної, міської ради територіальних громад</a:t>
            </a:r>
            <a:endParaRPr lang="uk-UA" sz="1500" b="1" spc="-70" dirty="0">
              <a:solidFill>
                <a:srgbClr val="1D3379"/>
              </a:solidFill>
            </a:endParaRPr>
          </a:p>
        </p:txBody>
      </p:sp>
      <p:sp>
        <p:nvSpPr>
          <p:cNvPr id="76" name="Округлена прямокутна виноска 75"/>
          <p:cNvSpPr/>
          <p:nvPr/>
        </p:nvSpPr>
        <p:spPr>
          <a:xfrm>
            <a:off x="7826691" y="2161157"/>
            <a:ext cx="4046374" cy="561281"/>
          </a:xfrm>
          <a:prstGeom prst="wedgeRoundRectCallout">
            <a:avLst>
              <a:gd name="adj1" fmla="val -93032"/>
              <a:gd name="adj2" fmla="val 247065"/>
              <a:gd name="adj3" fmla="val 16667"/>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dirty="0" smtClean="0">
                <a:solidFill>
                  <a:schemeClr val="bg1"/>
                </a:solidFill>
              </a:rPr>
              <a:t>Юридична </a:t>
            </a:r>
            <a:r>
              <a:rPr lang="uk-UA" sz="1500" dirty="0">
                <a:solidFill>
                  <a:schemeClr val="bg1"/>
                </a:solidFill>
              </a:rPr>
              <a:t>адреса </a:t>
            </a:r>
            <a:r>
              <a:rPr lang="uk-UA" sz="1500" dirty="0" smtClean="0">
                <a:solidFill>
                  <a:schemeClr val="bg1"/>
                </a:solidFill>
              </a:rPr>
              <a:t>сільської, селищної, міської ради територіальних громад</a:t>
            </a:r>
            <a:endParaRPr lang="uk-UA" sz="1500" dirty="0">
              <a:solidFill>
                <a:schemeClr val="bg1"/>
              </a:solidFill>
            </a:endParaRPr>
          </a:p>
        </p:txBody>
      </p:sp>
      <p:sp>
        <p:nvSpPr>
          <p:cNvPr id="78" name="Округлена прямокутна виноска 77"/>
          <p:cNvSpPr/>
          <p:nvPr/>
        </p:nvSpPr>
        <p:spPr>
          <a:xfrm>
            <a:off x="368729" y="4368903"/>
            <a:ext cx="2433464" cy="1578731"/>
          </a:xfrm>
          <a:prstGeom prst="wedgeRoundRectCallout">
            <a:avLst>
              <a:gd name="adj1" fmla="val 64099"/>
              <a:gd name="adj2" fmla="val -10903"/>
              <a:gd name="adj3" fmla="val 16667"/>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uk-UA" sz="1500" dirty="0" smtClean="0">
                <a:solidFill>
                  <a:srgbClr val="002060"/>
                </a:solidFill>
              </a:rPr>
              <a:t>Код </a:t>
            </a:r>
            <a:r>
              <a:rPr lang="uk-UA" sz="1500" dirty="0">
                <a:solidFill>
                  <a:srgbClr val="002060"/>
                </a:solidFill>
              </a:rPr>
              <a:t>території </a:t>
            </a:r>
            <a:r>
              <a:rPr lang="uk-UA" sz="1500" b="1" dirty="0" smtClean="0">
                <a:solidFill>
                  <a:srgbClr val="002060"/>
                </a:solidFill>
              </a:rPr>
              <a:t>юридичної </a:t>
            </a:r>
            <a:r>
              <a:rPr lang="uk-UA" sz="1500" dirty="0">
                <a:solidFill>
                  <a:srgbClr val="002060"/>
                </a:solidFill>
              </a:rPr>
              <a:t>адреси відповідно до кодифікатора </a:t>
            </a:r>
            <a:r>
              <a:rPr lang="uk-UA" sz="1500" dirty="0" smtClean="0">
                <a:solidFill>
                  <a:srgbClr val="002060"/>
                </a:solidFill>
              </a:rPr>
              <a:t>адміністративно-територіальних </a:t>
            </a:r>
            <a:r>
              <a:rPr lang="uk-UA" sz="1500" dirty="0">
                <a:solidFill>
                  <a:srgbClr val="002060"/>
                </a:solidFill>
              </a:rPr>
              <a:t>одиниць </a:t>
            </a:r>
            <a:r>
              <a:rPr lang="uk-UA" sz="1500" dirty="0" smtClean="0">
                <a:solidFill>
                  <a:srgbClr val="002060"/>
                </a:solidFill>
              </a:rPr>
              <a:t>та </a:t>
            </a:r>
            <a:r>
              <a:rPr lang="uk-UA" sz="1500" dirty="0">
                <a:solidFill>
                  <a:srgbClr val="002060"/>
                </a:solidFill>
              </a:rPr>
              <a:t>територій територіальних </a:t>
            </a:r>
            <a:r>
              <a:rPr lang="uk-UA" sz="1500" dirty="0" smtClean="0">
                <a:solidFill>
                  <a:srgbClr val="002060"/>
                </a:solidFill>
              </a:rPr>
              <a:t>громад </a:t>
            </a:r>
            <a:endParaRPr lang="uk-UA" sz="1500" dirty="0">
              <a:solidFill>
                <a:srgbClr val="002060"/>
              </a:solidFill>
            </a:endParaRPr>
          </a:p>
        </p:txBody>
      </p:sp>
    </p:spTree>
    <p:extLst>
      <p:ext uri="{BB962C8B-B14F-4D97-AF65-F5344CB8AC3E}">
        <p14:creationId xmlns:p14="http://schemas.microsoft.com/office/powerpoint/2010/main" val="138693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p:nvPr/>
        </p:nvPicPr>
        <p:blipFill rotWithShape="1">
          <a:blip r:embed="rId2"/>
          <a:srcRect l="18760" t="19384" r="15821" b="14766"/>
          <a:stretch/>
        </p:blipFill>
        <p:spPr bwMode="auto">
          <a:xfrm>
            <a:off x="2986803" y="953752"/>
            <a:ext cx="6190629" cy="3836920"/>
          </a:xfrm>
          <a:prstGeom prst="rect">
            <a:avLst/>
          </a:prstGeom>
          <a:ln>
            <a:noFill/>
          </a:ln>
          <a:extLst>
            <a:ext uri="{53640926-AAD7-44D8-BBD7-CCE9431645EC}">
              <a14:shadowObscured xmlns:a14="http://schemas.microsoft.com/office/drawing/2010/main"/>
            </a:ext>
          </a:extLst>
        </p:spPr>
      </p:pic>
      <p:sp>
        <p:nvSpPr>
          <p:cNvPr id="2" name="Округлений прямокутник 1"/>
          <p:cNvSpPr/>
          <p:nvPr/>
        </p:nvSpPr>
        <p:spPr>
          <a:xfrm>
            <a:off x="271064" y="198173"/>
            <a:ext cx="11662365" cy="520884"/>
          </a:xfrm>
          <a:prstGeom prst="roundRect">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bg1"/>
                </a:solidFill>
              </a:rPr>
              <a:t>При складанні звіту за ф.№6-сільрада (річна) зверніть увагу:</a:t>
            </a:r>
            <a:endParaRPr lang="uk-UA" sz="2000" b="1" dirty="0">
              <a:solidFill>
                <a:schemeClr val="bg1"/>
              </a:solidFill>
            </a:endParaRPr>
          </a:p>
        </p:txBody>
      </p:sp>
      <p:sp>
        <p:nvSpPr>
          <p:cNvPr id="5" name="Округлена прямокутна виноска 4"/>
          <p:cNvSpPr/>
          <p:nvPr/>
        </p:nvSpPr>
        <p:spPr>
          <a:xfrm>
            <a:off x="9310255" y="1049707"/>
            <a:ext cx="2623174" cy="1589783"/>
          </a:xfrm>
          <a:prstGeom prst="wedgeRoundRectCallout">
            <a:avLst>
              <a:gd name="adj1" fmla="val 50238"/>
              <a:gd name="adj2" fmla="val -32452"/>
              <a:gd name="adj3" fmla="val 16667"/>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300" spc="-40" dirty="0" smtClean="0">
                <a:solidFill>
                  <a:srgbClr val="002060"/>
                </a:solidFill>
              </a:rPr>
              <a:t>Значення показників форми мають формат представлення: </a:t>
            </a:r>
          </a:p>
          <a:p>
            <a:pPr algn="just"/>
            <a:r>
              <a:rPr lang="uk-UA" sz="1300" spc="-40" dirty="0" smtClean="0">
                <a:solidFill>
                  <a:srgbClr val="002060"/>
                </a:solidFill>
              </a:rPr>
              <a:t>в одиницях (у цілих значеннях), </a:t>
            </a:r>
          </a:p>
          <a:p>
            <a:pPr algn="just"/>
            <a:r>
              <a:rPr lang="uk-UA" sz="1300" spc="-40" dirty="0" smtClean="0">
                <a:solidFill>
                  <a:srgbClr val="002060"/>
                </a:solidFill>
              </a:rPr>
              <a:t>у гектарах (із двома десятковими знаками після коми), </a:t>
            </a:r>
          </a:p>
          <a:p>
            <a:pPr algn="just"/>
            <a:r>
              <a:rPr lang="uk-UA" sz="1300" spc="-40" dirty="0" smtClean="0">
                <a:solidFill>
                  <a:srgbClr val="002060"/>
                </a:solidFill>
              </a:rPr>
              <a:t>у головах (цілих значеннях).</a:t>
            </a:r>
            <a:endParaRPr lang="uk-UA" sz="1600" spc="-40" dirty="0" smtClean="0">
              <a:solidFill>
                <a:srgbClr val="002060"/>
              </a:solidFill>
            </a:endParaRPr>
          </a:p>
        </p:txBody>
      </p:sp>
      <p:sp>
        <p:nvSpPr>
          <p:cNvPr id="13" name="Округлена прямокутна виноска 12"/>
          <p:cNvSpPr/>
          <p:nvPr/>
        </p:nvSpPr>
        <p:spPr>
          <a:xfrm>
            <a:off x="271064" y="973962"/>
            <a:ext cx="2603698" cy="3286311"/>
          </a:xfrm>
          <a:prstGeom prst="wedgeRoundRectCallout">
            <a:avLst>
              <a:gd name="adj1" fmla="val 55228"/>
              <a:gd name="adj2" fmla="val -29933"/>
              <a:gd name="adj3" fmla="val 16667"/>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uk-UA" sz="1500" dirty="0" smtClean="0">
              <a:solidFill>
                <a:srgbClr val="002060"/>
              </a:solidFill>
            </a:endParaRPr>
          </a:p>
          <a:p>
            <a:pPr algn="just"/>
            <a:r>
              <a:rPr lang="uk-UA" sz="1300" spc="-50" dirty="0" smtClean="0">
                <a:solidFill>
                  <a:srgbClr val="002060"/>
                </a:solidFill>
              </a:rPr>
              <a:t>У розділі </a:t>
            </a:r>
            <a:r>
              <a:rPr lang="en-US" sz="1300" spc="-50" dirty="0" smtClean="0">
                <a:solidFill>
                  <a:srgbClr val="002060"/>
                </a:solidFill>
              </a:rPr>
              <a:t>I </a:t>
            </a:r>
            <a:r>
              <a:rPr lang="uk-UA" sz="1300" spc="-50" dirty="0" smtClean="0">
                <a:solidFill>
                  <a:srgbClr val="002060"/>
                </a:solidFill>
              </a:rPr>
              <a:t>по графі 1 проставляються відомості про усі типи об’єктів погосподарського обліку (далі – об’єкти ПГО) з кодами 1, 2, 3, 4 і 5; у графі 2 – про об’єкти ПГО з кодом 1; у графі 3 – про об’єкти ПГО з кодом 1, для яких у обліковій картці зроблено відмітки та записи щодо ведення особистого селянського господарства та наявності земельних ділянок із цільовим призначенням «для ведення особистого селянського господарства».</a:t>
            </a:r>
          </a:p>
          <a:p>
            <a:pPr algn="just"/>
            <a:endParaRPr lang="uk-UA" sz="1500" b="1" dirty="0">
              <a:solidFill>
                <a:srgbClr val="002060"/>
              </a:solidFill>
            </a:endParaRPr>
          </a:p>
        </p:txBody>
      </p:sp>
      <p:sp>
        <p:nvSpPr>
          <p:cNvPr id="15" name="Округлена прямокутна виноска 14"/>
          <p:cNvSpPr/>
          <p:nvPr/>
        </p:nvSpPr>
        <p:spPr>
          <a:xfrm flipH="1">
            <a:off x="250232" y="4825731"/>
            <a:ext cx="2603698" cy="1519666"/>
          </a:xfrm>
          <a:prstGeom prst="wedgeRoundRectCallout">
            <a:avLst>
              <a:gd name="adj1" fmla="val -53844"/>
              <a:gd name="adj2" fmla="val -90386"/>
              <a:gd name="adj3" fmla="val 16667"/>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rgbClr val="002060"/>
                </a:solidFill>
              </a:rPr>
              <a:t>У розділі </a:t>
            </a:r>
            <a:r>
              <a:rPr lang="en-US" sz="1300" dirty="0" smtClean="0">
                <a:solidFill>
                  <a:srgbClr val="002060"/>
                </a:solidFill>
              </a:rPr>
              <a:t>II </a:t>
            </a:r>
            <a:r>
              <a:rPr lang="uk-UA" sz="1300" dirty="0" smtClean="0">
                <a:solidFill>
                  <a:srgbClr val="002060"/>
                </a:solidFill>
              </a:rPr>
              <a:t>по графах  1-3 записуються дані про площу земельних ділянок об’єктів ПГО, кількість яких проставлена в розділі І по ряд. 102 у відповідних  графах 1-3.</a:t>
            </a:r>
            <a:endParaRPr lang="uk-UA" sz="1300" dirty="0">
              <a:solidFill>
                <a:srgbClr val="002060"/>
              </a:solidFill>
            </a:endParaRPr>
          </a:p>
        </p:txBody>
      </p:sp>
      <p:sp>
        <p:nvSpPr>
          <p:cNvPr id="3" name="Овал 2"/>
          <p:cNvSpPr/>
          <p:nvPr/>
        </p:nvSpPr>
        <p:spPr>
          <a:xfrm>
            <a:off x="8848024" y="1137435"/>
            <a:ext cx="285100" cy="15149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uk-UA"/>
          </a:p>
        </p:txBody>
      </p:sp>
      <p:sp>
        <p:nvSpPr>
          <p:cNvPr id="4" name="Овал 3"/>
          <p:cNvSpPr/>
          <p:nvPr/>
        </p:nvSpPr>
        <p:spPr>
          <a:xfrm>
            <a:off x="7785743" y="2639490"/>
            <a:ext cx="1402080" cy="129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l="17387" t="13812" r="15240" b="55624"/>
          <a:stretch>
            <a:fillRect/>
          </a:stretch>
        </p:blipFill>
        <p:spPr bwMode="auto">
          <a:xfrm>
            <a:off x="2942495" y="4759937"/>
            <a:ext cx="6190629" cy="165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Округлена прямокутна виноска 15"/>
          <p:cNvSpPr/>
          <p:nvPr/>
        </p:nvSpPr>
        <p:spPr>
          <a:xfrm flipH="1">
            <a:off x="9310255" y="3065319"/>
            <a:ext cx="2623174" cy="3214284"/>
          </a:xfrm>
          <a:prstGeom prst="wedgeRoundRectCallout">
            <a:avLst>
              <a:gd name="adj1" fmla="val 56537"/>
              <a:gd name="adj2" fmla="val 21353"/>
              <a:gd name="adj3" fmla="val 16667"/>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rgbClr val="002060"/>
                </a:solidFill>
              </a:rPr>
              <a:t>У розділі </a:t>
            </a:r>
            <a:r>
              <a:rPr lang="uk-UA" sz="1300" dirty="0" smtClean="0">
                <a:solidFill>
                  <a:srgbClr val="002060"/>
                </a:solidFill>
              </a:rPr>
              <a:t>ІІІ</a:t>
            </a:r>
            <a:r>
              <a:rPr lang="en-US" sz="1300" dirty="0" smtClean="0">
                <a:solidFill>
                  <a:srgbClr val="002060"/>
                </a:solidFill>
              </a:rPr>
              <a:t> </a:t>
            </a:r>
            <a:r>
              <a:rPr lang="uk-UA" sz="1300" dirty="0" smtClean="0">
                <a:solidFill>
                  <a:srgbClr val="002060"/>
                </a:solidFill>
              </a:rPr>
              <a:t>по графах  4-9 наводяться дані щодо загальної кількості сільськогосподарських тварин, які належать об’єктам ПГО на праві приватної власності усіх типів об’єкта ПГО, кількість яких проставлена в розділі І по ряд. 102 у відповідних  графах 1-3; також вносяться дані щодо кількості сільськогосподарських тварин, яких утримують фізичні особи-підприємці. </a:t>
            </a:r>
            <a:endParaRPr lang="uk-UA" sz="1300" dirty="0">
              <a:solidFill>
                <a:srgbClr val="002060"/>
              </a:solidFill>
            </a:endParaRPr>
          </a:p>
        </p:txBody>
      </p:sp>
      <p:sp>
        <p:nvSpPr>
          <p:cNvPr id="11" name="Овал 10"/>
          <p:cNvSpPr/>
          <p:nvPr/>
        </p:nvSpPr>
        <p:spPr>
          <a:xfrm>
            <a:off x="8507565" y="5019471"/>
            <a:ext cx="279558" cy="1705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3120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 сполучна лінія 12"/>
          <p:cNvCxnSpPr/>
          <p:nvPr/>
        </p:nvCxnSpPr>
        <p:spPr>
          <a:xfrm>
            <a:off x="7716811" y="2786743"/>
            <a:ext cx="168557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41141" y="2031439"/>
            <a:ext cx="1284514" cy="646331"/>
          </a:xfrm>
          <a:prstGeom prst="rect">
            <a:avLst/>
          </a:prstGeom>
          <a:noFill/>
        </p:spPr>
        <p:txBody>
          <a:bodyPr wrap="square" rtlCol="0">
            <a:spAutoFit/>
          </a:bodyPr>
          <a:lstStyle/>
          <a:p>
            <a:pPr algn="ctr"/>
            <a:r>
              <a:rPr lang="uk-UA" b="1" dirty="0">
                <a:solidFill>
                  <a:schemeClr val="bg1"/>
                </a:solidFill>
              </a:rPr>
              <a:t>Плодові та ягідні</a:t>
            </a:r>
          </a:p>
        </p:txBody>
      </p:sp>
      <p:sp>
        <p:nvSpPr>
          <p:cNvPr id="22" name="TextBox 21"/>
          <p:cNvSpPr txBox="1"/>
          <p:nvPr/>
        </p:nvSpPr>
        <p:spPr>
          <a:xfrm>
            <a:off x="10107661" y="2136300"/>
            <a:ext cx="1609928" cy="369332"/>
          </a:xfrm>
          <a:prstGeom prst="rect">
            <a:avLst/>
          </a:prstGeom>
          <a:noFill/>
        </p:spPr>
        <p:txBody>
          <a:bodyPr wrap="square" rtlCol="0">
            <a:spAutoFit/>
          </a:bodyPr>
          <a:lstStyle/>
          <a:p>
            <a:pPr algn="ctr"/>
            <a:r>
              <a:rPr lang="uk-UA" b="1" dirty="0">
                <a:solidFill>
                  <a:schemeClr val="bg1"/>
                </a:solidFill>
              </a:rPr>
              <a:t>Кормові</a:t>
            </a:r>
          </a:p>
        </p:txBody>
      </p:sp>
      <p:sp>
        <p:nvSpPr>
          <p:cNvPr id="15" name="Округлений прямокутник 14"/>
          <p:cNvSpPr/>
          <p:nvPr/>
        </p:nvSpPr>
        <p:spPr>
          <a:xfrm>
            <a:off x="319061" y="380263"/>
            <a:ext cx="2888161" cy="483225"/>
          </a:xfrm>
          <a:prstGeom prst="roundRect">
            <a:avLst/>
          </a:prstGeom>
          <a:solidFill>
            <a:srgbClr val="6C98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bg1"/>
                </a:solidFill>
              </a:rPr>
              <a:t>Важлива інформація!</a:t>
            </a:r>
            <a:endParaRPr lang="uk-UA" sz="2000" b="1" dirty="0">
              <a:solidFill>
                <a:schemeClr val="bg1"/>
              </a:solidFill>
            </a:endParaRPr>
          </a:p>
        </p:txBody>
      </p:sp>
      <p:sp>
        <p:nvSpPr>
          <p:cNvPr id="17" name="Прямокутник 16"/>
          <p:cNvSpPr/>
          <p:nvPr/>
        </p:nvSpPr>
        <p:spPr>
          <a:xfrm>
            <a:off x="344258" y="4399211"/>
            <a:ext cx="11568139" cy="94620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700"/>
              </a:lnSpc>
            </a:pPr>
            <a:r>
              <a:rPr lang="uk-UA" sz="1600" b="1" spc="-60" dirty="0" smtClean="0">
                <a:solidFill>
                  <a:srgbClr val="1D3379"/>
                </a:solidFill>
              </a:rPr>
              <a:t>       У розділі 3 </a:t>
            </a:r>
            <a:r>
              <a:rPr lang="uk-UA" sz="1600" spc="-60" dirty="0" smtClean="0">
                <a:solidFill>
                  <a:srgbClr val="1D3379"/>
                </a:solidFill>
              </a:rPr>
              <a:t>по графі «Б» проставляється код території за </a:t>
            </a:r>
            <a:r>
              <a:rPr lang="uk-UA" sz="1600" dirty="0">
                <a:solidFill>
                  <a:srgbClr val="1D3379"/>
                </a:solidFill>
              </a:rPr>
              <a:t>КАТОТТГ</a:t>
            </a:r>
            <a:r>
              <a:rPr lang="uk-UA" sz="1600" spc="-60" dirty="0" smtClean="0">
                <a:solidFill>
                  <a:srgbClr val="1D3379"/>
                </a:solidFill>
              </a:rPr>
              <a:t>. </a:t>
            </a:r>
            <a:r>
              <a:rPr lang="uk-UA" sz="1600" dirty="0">
                <a:solidFill>
                  <a:srgbClr val="1D3379"/>
                </a:solidFill>
              </a:rPr>
              <a:t>Для цього потрібно скористатися «Класифікатором адміністративно-територіальних одиниць та територіальних громад» (КАТОТТГ), який розміщений на нашому вебсайті в розділі «Методологія та класифікатори/ Класифікатори».</a:t>
            </a:r>
            <a:r>
              <a:rPr lang="uk-UA" sz="1600" strike="sngStrike" dirty="0">
                <a:solidFill>
                  <a:srgbClr val="1D3379"/>
                </a:solidFill>
              </a:rPr>
              <a:t> </a:t>
            </a:r>
            <a:endParaRPr lang="uk-UA" sz="1600" dirty="0" smtClean="0">
              <a:solidFill>
                <a:srgbClr val="1D3379"/>
              </a:solidFill>
            </a:endParaRPr>
          </a:p>
        </p:txBody>
      </p:sp>
      <p:sp>
        <p:nvSpPr>
          <p:cNvPr id="24" name="Прямокутник 23"/>
          <p:cNvSpPr/>
          <p:nvPr/>
        </p:nvSpPr>
        <p:spPr>
          <a:xfrm>
            <a:off x="344258" y="971887"/>
            <a:ext cx="11568139" cy="1533171"/>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700"/>
              </a:lnSpc>
            </a:pPr>
            <a:r>
              <a:rPr lang="ru-RU" sz="1600" spc="-60" dirty="0" smtClean="0">
                <a:solidFill>
                  <a:srgbClr val="1D3379"/>
                </a:solidFill>
              </a:rPr>
              <a:t>         </a:t>
            </a:r>
            <a:r>
              <a:rPr lang="uk-UA" sz="1600" b="1" dirty="0">
                <a:solidFill>
                  <a:srgbClr val="1D3379"/>
                </a:solidFill>
              </a:rPr>
              <a:t>У розділі 2</a:t>
            </a:r>
            <a:r>
              <a:rPr lang="uk-UA" sz="1600" dirty="0">
                <a:solidFill>
                  <a:srgbClr val="1D3379"/>
                </a:solidFill>
              </a:rPr>
              <a:t> по рядку 201 відображається загальна площа землі, яка розподіляється на окремі складові (рядки 202–205) за цільовим призначенням земельних ділянок. Дані відповідних граф підсумкового рядка 201 можуть бути більшими, ніж сума даних по рядках 202–205 за рахунок землі, виділеної для городництва і садівництва. Однак, потрібно пам’ятати, що різниця даних між підсумковим рядком 201 та сумою його складових по графі 3 повинна бути меншою, або рівною відповідної різниці даних по графі 2, яка в свою чергу менша або рівна різниці даних по графі 1. </a:t>
            </a:r>
          </a:p>
        </p:txBody>
      </p:sp>
      <p:sp>
        <p:nvSpPr>
          <p:cNvPr id="25" name="Прямокутник 24"/>
          <p:cNvSpPr/>
          <p:nvPr/>
        </p:nvSpPr>
        <p:spPr>
          <a:xfrm flipH="1">
            <a:off x="344259" y="2716083"/>
            <a:ext cx="11568138" cy="1351250"/>
          </a:xfrm>
          <a:prstGeom prst="rect">
            <a:avLst/>
          </a:prstGeom>
          <a:solidFill>
            <a:schemeClr val="bg1"/>
          </a:solid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b="1" dirty="0" smtClean="0">
                <a:solidFill>
                  <a:srgbClr val="1D3379"/>
                </a:solidFill>
              </a:rPr>
              <a:t>      У </a:t>
            </a:r>
            <a:r>
              <a:rPr lang="uk-UA" sz="1600" b="1" dirty="0">
                <a:solidFill>
                  <a:srgbClr val="1D3379"/>
                </a:solidFill>
              </a:rPr>
              <a:t>розділі 3</a:t>
            </a:r>
            <a:r>
              <a:rPr lang="uk-UA" sz="1600" dirty="0">
                <a:solidFill>
                  <a:srgbClr val="1D3379"/>
                </a:solidFill>
              </a:rPr>
              <a:t> міститься інформація в розрізі сільських населених пунктів. Показники цього розділу заповнюються за окремими населеними пунктами і в підсумку мають дорівнювати відповідним показникам 1 та 2 розділів, отже обов’язково повинен виконуватися наступний арифметичний контроль: сума гр.1 розділу 3 = ряд.101 гр.1 розділу 1; сума гр.2 розділу 3 = ряд. 102 гр.2 розділу 1; сума гр.3 розділу 3 = ряд.201 гр.2 розділу 2</a:t>
            </a:r>
            <a:r>
              <a:rPr lang="uk-UA" sz="1600" dirty="0" smtClean="0">
                <a:solidFill>
                  <a:srgbClr val="1D3379"/>
                </a:solidFill>
              </a:rPr>
              <a:t>.</a:t>
            </a:r>
            <a:endParaRPr lang="uk-UA" sz="1600" dirty="0">
              <a:solidFill>
                <a:srgbClr val="002060"/>
              </a:solidFill>
            </a:endParaRPr>
          </a:p>
        </p:txBody>
      </p:sp>
      <p:sp>
        <p:nvSpPr>
          <p:cNvPr id="12" name="Прямокутник 11"/>
          <p:cNvSpPr/>
          <p:nvPr/>
        </p:nvSpPr>
        <p:spPr>
          <a:xfrm>
            <a:off x="344258" y="5679800"/>
            <a:ext cx="11568139" cy="70629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700"/>
              </a:lnSpc>
            </a:pPr>
            <a:r>
              <a:rPr lang="uk-UA" sz="1600" spc="-60" dirty="0" smtClean="0">
                <a:solidFill>
                  <a:srgbClr val="1D3379"/>
                </a:solidFill>
              </a:rPr>
              <a:t>      У звітності не враховуються зміни, що відбулися на території сільської ради після 1 січня.</a:t>
            </a:r>
            <a:endParaRPr lang="uk-UA" sz="1600" dirty="0" smtClean="0">
              <a:solidFill>
                <a:srgbClr val="1D3379"/>
              </a:solidFill>
            </a:endParaRPr>
          </a:p>
        </p:txBody>
      </p:sp>
    </p:spTree>
    <p:extLst>
      <p:ext uri="{BB962C8B-B14F-4D97-AF65-F5344CB8AC3E}">
        <p14:creationId xmlns:p14="http://schemas.microsoft.com/office/powerpoint/2010/main" val="4268520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6200000">
            <a:off x="-3027015" y="2990714"/>
            <a:ext cx="6858000" cy="908115"/>
          </a:xfrm>
          <a:solidFill>
            <a:srgbClr val="6C98D6"/>
          </a:solidFill>
        </p:spPr>
        <p:txBody>
          <a:bodyPr>
            <a:normAutofit fontScale="90000"/>
          </a:bodyPr>
          <a:lstStyle/>
          <a:p>
            <a:r>
              <a:rPr lang="uk-UA" dirty="0" smtClean="0">
                <a:solidFill>
                  <a:srgbClr val="66C76A"/>
                </a:solidFill>
              </a:rPr>
              <a:t>   </a:t>
            </a:r>
            <a:endParaRPr lang="uk-UA" dirty="0">
              <a:solidFill>
                <a:srgbClr val="66C76A"/>
              </a:solidFill>
            </a:endParaRPr>
          </a:p>
        </p:txBody>
      </p:sp>
      <p:sp>
        <p:nvSpPr>
          <p:cNvPr id="3" name="Підзаголовок 2"/>
          <p:cNvSpPr>
            <a:spLocks noGrp="1"/>
          </p:cNvSpPr>
          <p:nvPr>
            <p:ph type="subTitle" idx="1"/>
          </p:nvPr>
        </p:nvSpPr>
        <p:spPr>
          <a:xfrm rot="16200000">
            <a:off x="-2422924" y="3275015"/>
            <a:ext cx="6858000" cy="307969"/>
          </a:xfrm>
          <a:solidFill>
            <a:schemeClr val="accent1">
              <a:lumMod val="20000"/>
              <a:lumOff val="80000"/>
            </a:schemeClr>
          </a:solidFill>
        </p:spPr>
        <p:txBody>
          <a:bodyPr>
            <a:normAutofit fontScale="85000" lnSpcReduction="20000"/>
          </a:bodyPr>
          <a:lstStyle/>
          <a:p>
            <a:r>
              <a:rPr lang="uk-UA" dirty="0" smtClean="0">
                <a:solidFill>
                  <a:srgbClr val="98D9A1"/>
                </a:solidFill>
              </a:rPr>
              <a:t>   </a:t>
            </a:r>
            <a:endParaRPr lang="uk-UA" dirty="0">
              <a:solidFill>
                <a:srgbClr val="98D9A1"/>
              </a:solidFill>
            </a:endParaRPr>
          </a:p>
        </p:txBody>
      </p:sp>
      <p:sp>
        <p:nvSpPr>
          <p:cNvPr id="4" name="Shape 3550"/>
          <p:cNvSpPr/>
          <p:nvPr/>
        </p:nvSpPr>
        <p:spPr>
          <a:xfrm>
            <a:off x="-45888" y="45794"/>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5" name="Shape 3553"/>
          <p:cNvSpPr/>
          <p:nvPr/>
        </p:nvSpPr>
        <p:spPr>
          <a:xfrm>
            <a:off x="403101" y="61838"/>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6" name="Shape 3551"/>
          <p:cNvSpPr/>
          <p:nvPr/>
        </p:nvSpPr>
        <p:spPr>
          <a:xfrm>
            <a:off x="0" y="507954"/>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7" name="Shape 3552"/>
          <p:cNvSpPr/>
          <p:nvPr/>
        </p:nvSpPr>
        <p:spPr>
          <a:xfrm>
            <a:off x="398633" y="507954"/>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8" name="Rectangle 5"/>
          <p:cNvSpPr>
            <a:spLocks noChangeArrowheads="1"/>
          </p:cNvSpPr>
          <p:nvPr/>
        </p:nvSpPr>
        <p:spPr bwMode="auto">
          <a:xfrm>
            <a:off x="-48121"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dirty="0"/>
          </a:p>
        </p:txBody>
      </p:sp>
      <p:sp>
        <p:nvSpPr>
          <p:cNvPr id="10" name="Shape 3550"/>
          <p:cNvSpPr/>
          <p:nvPr/>
        </p:nvSpPr>
        <p:spPr>
          <a:xfrm>
            <a:off x="-32260" y="918708"/>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1" name="Shape 3551"/>
          <p:cNvSpPr/>
          <p:nvPr/>
        </p:nvSpPr>
        <p:spPr>
          <a:xfrm>
            <a:off x="-32260" y="1329462"/>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13" name="Shape 3550"/>
          <p:cNvSpPr/>
          <p:nvPr/>
        </p:nvSpPr>
        <p:spPr>
          <a:xfrm>
            <a:off x="-48121" y="1753454"/>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4" name="Shape 3551"/>
          <p:cNvSpPr/>
          <p:nvPr/>
        </p:nvSpPr>
        <p:spPr>
          <a:xfrm>
            <a:off x="-48121" y="2205817"/>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15" name="Shape 3550"/>
          <p:cNvSpPr/>
          <p:nvPr/>
        </p:nvSpPr>
        <p:spPr>
          <a:xfrm>
            <a:off x="-49068" y="2619458"/>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6" name="Shape 3551"/>
          <p:cNvSpPr/>
          <p:nvPr/>
        </p:nvSpPr>
        <p:spPr>
          <a:xfrm>
            <a:off x="-50015" y="3069000"/>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17" name="Shape 3550"/>
          <p:cNvSpPr/>
          <p:nvPr/>
        </p:nvSpPr>
        <p:spPr>
          <a:xfrm>
            <a:off x="-50015" y="3461129"/>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18" name="Shape 3551"/>
          <p:cNvSpPr/>
          <p:nvPr/>
        </p:nvSpPr>
        <p:spPr>
          <a:xfrm>
            <a:off x="-45239" y="3890508"/>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0" name="Shape 3550"/>
          <p:cNvSpPr/>
          <p:nvPr/>
        </p:nvSpPr>
        <p:spPr>
          <a:xfrm>
            <a:off x="-50015" y="4313246"/>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21" name="Shape 3551"/>
          <p:cNvSpPr/>
          <p:nvPr/>
        </p:nvSpPr>
        <p:spPr>
          <a:xfrm>
            <a:off x="-50015" y="4751945"/>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2" name="Shape 3550"/>
          <p:cNvSpPr/>
          <p:nvPr/>
        </p:nvSpPr>
        <p:spPr>
          <a:xfrm>
            <a:off x="-32260" y="5203120"/>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23" name="Shape 3551"/>
          <p:cNvSpPr/>
          <p:nvPr/>
        </p:nvSpPr>
        <p:spPr>
          <a:xfrm>
            <a:off x="-48424" y="5641819"/>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4" name="Shape 3550"/>
          <p:cNvSpPr/>
          <p:nvPr/>
        </p:nvSpPr>
        <p:spPr>
          <a:xfrm>
            <a:off x="-33207" y="6040800"/>
            <a:ext cx="360000" cy="360000"/>
          </a:xfrm>
          <a:custGeom>
            <a:avLst/>
            <a:gdLst/>
            <a:ahLst/>
            <a:cxnLst/>
            <a:rect l="0" t="0" r="0" b="0"/>
            <a:pathLst>
              <a:path w="309385" h="233858">
                <a:moveTo>
                  <a:pt x="0" y="116599"/>
                </a:moveTo>
                <a:cubicBezTo>
                  <a:pt x="20562" y="115075"/>
                  <a:pt x="108077" y="108509"/>
                  <a:pt x="176213" y="103416"/>
                </a:cubicBezTo>
                <a:lnTo>
                  <a:pt x="219494" y="27787"/>
                </a:lnTo>
                <a:lnTo>
                  <a:pt x="88849" y="29134"/>
                </a:lnTo>
                <a:lnTo>
                  <a:pt x="70955" y="60642"/>
                </a:lnTo>
                <a:lnTo>
                  <a:pt x="48501" y="47104"/>
                </a:lnTo>
                <a:lnTo>
                  <a:pt x="73825" y="3378"/>
                </a:lnTo>
                <a:lnTo>
                  <a:pt x="74435" y="3366"/>
                </a:lnTo>
                <a:lnTo>
                  <a:pt x="266624" y="0"/>
                </a:lnTo>
                <a:lnTo>
                  <a:pt x="208217" y="101016"/>
                </a:lnTo>
                <a:cubicBezTo>
                  <a:pt x="239370" y="98679"/>
                  <a:pt x="255003" y="97041"/>
                  <a:pt x="255003" y="97041"/>
                </a:cubicBezTo>
                <a:lnTo>
                  <a:pt x="309385" y="116929"/>
                </a:lnTo>
                <a:lnTo>
                  <a:pt x="255003" y="136817"/>
                </a:lnTo>
                <a:cubicBezTo>
                  <a:pt x="255003" y="136817"/>
                  <a:pt x="239535" y="135204"/>
                  <a:pt x="208572" y="132893"/>
                </a:cubicBezTo>
                <a:lnTo>
                  <a:pt x="266624" y="233858"/>
                </a:lnTo>
                <a:lnTo>
                  <a:pt x="73825" y="230480"/>
                </a:lnTo>
                <a:lnTo>
                  <a:pt x="48501" y="186753"/>
                </a:lnTo>
                <a:lnTo>
                  <a:pt x="70955" y="173203"/>
                </a:lnTo>
                <a:lnTo>
                  <a:pt x="88849" y="204724"/>
                </a:lnTo>
                <a:lnTo>
                  <a:pt x="220269" y="205308"/>
                </a:lnTo>
                <a:lnTo>
                  <a:pt x="176264" y="130480"/>
                </a:lnTo>
                <a:cubicBezTo>
                  <a:pt x="108115" y="125400"/>
                  <a:pt x="20536" y="118859"/>
                  <a:pt x="0" y="117284"/>
                </a:cubicBezTo>
                <a:lnTo>
                  <a:pt x="0" y="116599"/>
                </a:lnTo>
                <a:close/>
              </a:path>
            </a:pathLst>
          </a:custGeom>
          <a:noFill/>
          <a:ln w="3048" cap="flat" cmpd="sng" algn="ctr">
            <a:solidFill>
              <a:schemeClr val="bg1"/>
            </a:solidFill>
            <a:prstDash val="solid"/>
            <a:round/>
          </a:ln>
          <a:effectLst/>
        </p:spPr>
        <p:txBody>
          <a:bodyPr/>
          <a:lstStyle/>
          <a:p>
            <a:endParaRPr lang="uk-UA" dirty="0"/>
          </a:p>
        </p:txBody>
      </p:sp>
      <p:sp>
        <p:nvSpPr>
          <p:cNvPr id="25" name="Shape 3551"/>
          <p:cNvSpPr/>
          <p:nvPr/>
        </p:nvSpPr>
        <p:spPr>
          <a:xfrm>
            <a:off x="-33207" y="6438316"/>
            <a:ext cx="360000" cy="360000"/>
          </a:xfrm>
          <a:custGeom>
            <a:avLst/>
            <a:gdLst/>
            <a:ahLst/>
            <a:cxnLst/>
            <a:rect l="0" t="0" r="0" b="0"/>
            <a:pathLst>
              <a:path w="233858" h="309385">
                <a:moveTo>
                  <a:pt x="117259" y="0"/>
                </a:moveTo>
                <a:cubicBezTo>
                  <a:pt x="118783" y="20561"/>
                  <a:pt x="125349" y="108077"/>
                  <a:pt x="130442" y="176213"/>
                </a:cubicBezTo>
                <a:lnTo>
                  <a:pt x="206070" y="219494"/>
                </a:lnTo>
                <a:lnTo>
                  <a:pt x="204724" y="88849"/>
                </a:lnTo>
                <a:lnTo>
                  <a:pt x="173215" y="70955"/>
                </a:lnTo>
                <a:lnTo>
                  <a:pt x="186753" y="48501"/>
                </a:lnTo>
                <a:lnTo>
                  <a:pt x="230479" y="73838"/>
                </a:lnTo>
                <a:lnTo>
                  <a:pt x="230492" y="74435"/>
                </a:lnTo>
                <a:lnTo>
                  <a:pt x="233858" y="266624"/>
                </a:lnTo>
                <a:lnTo>
                  <a:pt x="132842" y="208216"/>
                </a:lnTo>
                <a:cubicBezTo>
                  <a:pt x="135179" y="239370"/>
                  <a:pt x="136816" y="255003"/>
                  <a:pt x="136816" y="255003"/>
                </a:cubicBezTo>
                <a:lnTo>
                  <a:pt x="116929" y="309385"/>
                </a:lnTo>
                <a:lnTo>
                  <a:pt x="97041" y="255003"/>
                </a:lnTo>
                <a:cubicBezTo>
                  <a:pt x="97041" y="255003"/>
                  <a:pt x="98653" y="239535"/>
                  <a:pt x="100964" y="208572"/>
                </a:cubicBezTo>
                <a:lnTo>
                  <a:pt x="0" y="266624"/>
                </a:lnTo>
                <a:lnTo>
                  <a:pt x="3378" y="73838"/>
                </a:lnTo>
                <a:lnTo>
                  <a:pt x="47104" y="48501"/>
                </a:lnTo>
                <a:lnTo>
                  <a:pt x="60642" y="70955"/>
                </a:lnTo>
                <a:lnTo>
                  <a:pt x="29133" y="88849"/>
                </a:lnTo>
                <a:lnTo>
                  <a:pt x="28562" y="220269"/>
                </a:lnTo>
                <a:lnTo>
                  <a:pt x="103377" y="176263"/>
                </a:lnTo>
                <a:cubicBezTo>
                  <a:pt x="108458" y="108115"/>
                  <a:pt x="114998" y="20536"/>
                  <a:pt x="116573" y="0"/>
                </a:cubicBezTo>
                <a:lnTo>
                  <a:pt x="117259" y="0"/>
                </a:lnTo>
                <a:close/>
              </a:path>
            </a:pathLst>
          </a:custGeom>
          <a:noFill/>
          <a:ln w="3048" cap="flat" cmpd="sng" algn="ctr">
            <a:solidFill>
              <a:schemeClr val="bg1"/>
            </a:solidFill>
            <a:prstDash val="solid"/>
            <a:round/>
          </a:ln>
          <a:effectLst/>
        </p:spPr>
        <p:txBody>
          <a:bodyPr/>
          <a:lstStyle/>
          <a:p>
            <a:endParaRPr lang="uk-UA" dirty="0">
              <a:ln>
                <a:solidFill>
                  <a:schemeClr val="bg1"/>
                </a:solidFill>
              </a:ln>
            </a:endParaRPr>
          </a:p>
        </p:txBody>
      </p:sp>
      <p:sp>
        <p:nvSpPr>
          <p:cNvPr id="26" name="Shape 3553"/>
          <p:cNvSpPr/>
          <p:nvPr/>
        </p:nvSpPr>
        <p:spPr>
          <a:xfrm>
            <a:off x="413846" y="925327"/>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27" name="Shape 3552"/>
          <p:cNvSpPr/>
          <p:nvPr/>
        </p:nvSpPr>
        <p:spPr>
          <a:xfrm>
            <a:off x="398633" y="1328988"/>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28" name="Shape 3553"/>
          <p:cNvSpPr/>
          <p:nvPr/>
        </p:nvSpPr>
        <p:spPr>
          <a:xfrm>
            <a:off x="390123" y="1805888"/>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29" name="Shape 3552"/>
          <p:cNvSpPr/>
          <p:nvPr/>
        </p:nvSpPr>
        <p:spPr>
          <a:xfrm>
            <a:off x="381916" y="2223261"/>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0" name="Shape 3553"/>
          <p:cNvSpPr/>
          <p:nvPr/>
        </p:nvSpPr>
        <p:spPr>
          <a:xfrm>
            <a:off x="407891" y="2640676"/>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1" name="Shape 3552"/>
          <p:cNvSpPr/>
          <p:nvPr/>
        </p:nvSpPr>
        <p:spPr>
          <a:xfrm>
            <a:off x="413846" y="3084771"/>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2" name="Shape 3553"/>
          <p:cNvSpPr/>
          <p:nvPr/>
        </p:nvSpPr>
        <p:spPr>
          <a:xfrm>
            <a:off x="367991" y="3493116"/>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4" name="Shape 3552"/>
          <p:cNvSpPr/>
          <p:nvPr/>
        </p:nvSpPr>
        <p:spPr>
          <a:xfrm>
            <a:off x="386082" y="3910531"/>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5" name="Shape 3553"/>
          <p:cNvSpPr/>
          <p:nvPr/>
        </p:nvSpPr>
        <p:spPr>
          <a:xfrm>
            <a:off x="390123" y="4354626"/>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6" name="Shape 3552"/>
          <p:cNvSpPr/>
          <p:nvPr/>
        </p:nvSpPr>
        <p:spPr>
          <a:xfrm>
            <a:off x="394592" y="4782203"/>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7" name="Shape 3553"/>
          <p:cNvSpPr/>
          <p:nvPr/>
        </p:nvSpPr>
        <p:spPr>
          <a:xfrm>
            <a:off x="385417" y="5179753"/>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38" name="Shape 3552"/>
          <p:cNvSpPr/>
          <p:nvPr/>
        </p:nvSpPr>
        <p:spPr>
          <a:xfrm>
            <a:off x="390123" y="5618125"/>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39" name="Shape 3553"/>
          <p:cNvSpPr/>
          <p:nvPr/>
        </p:nvSpPr>
        <p:spPr>
          <a:xfrm>
            <a:off x="393948" y="6062220"/>
            <a:ext cx="360000" cy="360000"/>
          </a:xfrm>
          <a:custGeom>
            <a:avLst/>
            <a:gdLst/>
            <a:ahLst/>
            <a:cxnLst/>
            <a:rect l="0" t="0" r="0" b="0"/>
            <a:pathLst>
              <a:path w="233858" h="309385">
                <a:moveTo>
                  <a:pt x="116599" y="309385"/>
                </a:moveTo>
                <a:cubicBezTo>
                  <a:pt x="115075" y="288823"/>
                  <a:pt x="108509" y="201307"/>
                  <a:pt x="103404" y="133172"/>
                </a:cubicBezTo>
                <a:lnTo>
                  <a:pt x="27775" y="89891"/>
                </a:lnTo>
                <a:lnTo>
                  <a:pt x="29134" y="220535"/>
                </a:lnTo>
                <a:lnTo>
                  <a:pt x="60643" y="238430"/>
                </a:lnTo>
                <a:lnTo>
                  <a:pt x="47105" y="260883"/>
                </a:lnTo>
                <a:lnTo>
                  <a:pt x="3379" y="235560"/>
                </a:lnTo>
                <a:lnTo>
                  <a:pt x="3366" y="234950"/>
                </a:lnTo>
                <a:lnTo>
                  <a:pt x="0" y="42761"/>
                </a:lnTo>
                <a:lnTo>
                  <a:pt x="101016" y="101168"/>
                </a:lnTo>
                <a:cubicBezTo>
                  <a:pt x="98679" y="70015"/>
                  <a:pt x="97041" y="54381"/>
                  <a:pt x="97041" y="54381"/>
                </a:cubicBezTo>
                <a:lnTo>
                  <a:pt x="116929" y="0"/>
                </a:lnTo>
                <a:lnTo>
                  <a:pt x="136817" y="54381"/>
                </a:lnTo>
                <a:cubicBezTo>
                  <a:pt x="136817" y="54381"/>
                  <a:pt x="135205" y="69850"/>
                  <a:pt x="132893" y="100812"/>
                </a:cubicBezTo>
                <a:lnTo>
                  <a:pt x="233858" y="42761"/>
                </a:lnTo>
                <a:lnTo>
                  <a:pt x="230480" y="235560"/>
                </a:lnTo>
                <a:lnTo>
                  <a:pt x="186754" y="260883"/>
                </a:lnTo>
                <a:lnTo>
                  <a:pt x="173203" y="238430"/>
                </a:lnTo>
                <a:lnTo>
                  <a:pt x="204725" y="220535"/>
                </a:lnTo>
                <a:lnTo>
                  <a:pt x="205296" y="89116"/>
                </a:lnTo>
                <a:lnTo>
                  <a:pt x="130480" y="133121"/>
                </a:lnTo>
                <a:cubicBezTo>
                  <a:pt x="125400" y="201282"/>
                  <a:pt x="118859" y="288849"/>
                  <a:pt x="117285" y="309385"/>
                </a:cubicBezTo>
                <a:lnTo>
                  <a:pt x="116599" y="309385"/>
                </a:lnTo>
                <a:close/>
              </a:path>
            </a:pathLst>
          </a:custGeom>
          <a:noFill/>
          <a:ln w="3048" cap="flat" cmpd="sng" algn="ctr">
            <a:solidFill>
              <a:schemeClr val="bg1"/>
            </a:solidFill>
            <a:prstDash val="solid"/>
            <a:round/>
          </a:ln>
          <a:effectLst/>
        </p:spPr>
        <p:txBody>
          <a:bodyPr/>
          <a:lstStyle/>
          <a:p>
            <a:endParaRPr lang="uk-UA" dirty="0"/>
          </a:p>
        </p:txBody>
      </p:sp>
      <p:sp>
        <p:nvSpPr>
          <p:cNvPr id="40" name="Shape 3552"/>
          <p:cNvSpPr/>
          <p:nvPr/>
        </p:nvSpPr>
        <p:spPr>
          <a:xfrm>
            <a:off x="408862" y="6438316"/>
            <a:ext cx="360000" cy="360000"/>
          </a:xfrm>
          <a:custGeom>
            <a:avLst/>
            <a:gdLst/>
            <a:ahLst/>
            <a:cxnLst/>
            <a:rect l="0" t="0" r="0" b="0"/>
            <a:pathLst>
              <a:path w="309385" h="233858">
                <a:moveTo>
                  <a:pt x="309385" y="117259"/>
                </a:moveTo>
                <a:cubicBezTo>
                  <a:pt x="288823" y="118783"/>
                  <a:pt x="201308" y="125349"/>
                  <a:pt x="133172" y="130442"/>
                </a:cubicBezTo>
                <a:lnTo>
                  <a:pt x="89891" y="206070"/>
                </a:lnTo>
                <a:lnTo>
                  <a:pt x="220536" y="204724"/>
                </a:lnTo>
                <a:lnTo>
                  <a:pt x="238430" y="173215"/>
                </a:lnTo>
                <a:lnTo>
                  <a:pt x="260884" y="186753"/>
                </a:lnTo>
                <a:lnTo>
                  <a:pt x="235560" y="230480"/>
                </a:lnTo>
                <a:lnTo>
                  <a:pt x="234950" y="230493"/>
                </a:lnTo>
                <a:lnTo>
                  <a:pt x="42761" y="233858"/>
                </a:lnTo>
                <a:lnTo>
                  <a:pt x="101168" y="132842"/>
                </a:lnTo>
                <a:cubicBezTo>
                  <a:pt x="70015" y="135179"/>
                  <a:pt x="54382" y="136817"/>
                  <a:pt x="54382" y="136817"/>
                </a:cubicBezTo>
                <a:lnTo>
                  <a:pt x="0" y="116929"/>
                </a:lnTo>
                <a:lnTo>
                  <a:pt x="54382" y="97041"/>
                </a:lnTo>
                <a:cubicBezTo>
                  <a:pt x="54382" y="97041"/>
                  <a:pt x="69850" y="98654"/>
                  <a:pt x="100813" y="100965"/>
                </a:cubicBezTo>
                <a:lnTo>
                  <a:pt x="42761" y="0"/>
                </a:lnTo>
                <a:lnTo>
                  <a:pt x="235560" y="3378"/>
                </a:lnTo>
                <a:lnTo>
                  <a:pt x="260884" y="47104"/>
                </a:lnTo>
                <a:lnTo>
                  <a:pt x="238430" y="60655"/>
                </a:lnTo>
                <a:lnTo>
                  <a:pt x="220536" y="29134"/>
                </a:lnTo>
                <a:lnTo>
                  <a:pt x="89116" y="28562"/>
                </a:lnTo>
                <a:lnTo>
                  <a:pt x="133121" y="103378"/>
                </a:lnTo>
                <a:cubicBezTo>
                  <a:pt x="201270" y="108458"/>
                  <a:pt x="288849" y="114998"/>
                  <a:pt x="309385" y="116574"/>
                </a:cubicBezTo>
                <a:lnTo>
                  <a:pt x="309385" y="117259"/>
                </a:lnTo>
                <a:close/>
              </a:path>
            </a:pathLst>
          </a:custGeom>
          <a:noFill/>
          <a:ln w="3048" cap="flat" cmpd="sng" algn="ctr">
            <a:solidFill>
              <a:schemeClr val="bg1"/>
            </a:solidFill>
            <a:prstDash val="solid"/>
            <a:round/>
          </a:ln>
          <a:effectLst/>
        </p:spPr>
        <p:txBody>
          <a:bodyPr/>
          <a:lstStyle/>
          <a:p>
            <a:endParaRPr lang="uk-UA" dirty="0"/>
          </a:p>
        </p:txBody>
      </p:sp>
      <p:sp>
        <p:nvSpPr>
          <p:cNvPr id="45" name="TextBox 44"/>
          <p:cNvSpPr txBox="1"/>
          <p:nvPr/>
        </p:nvSpPr>
        <p:spPr>
          <a:xfrm>
            <a:off x="5953604" y="6428984"/>
            <a:ext cx="6107146" cy="369332"/>
          </a:xfrm>
          <a:prstGeom prst="rect">
            <a:avLst/>
          </a:prstGeom>
          <a:noFill/>
        </p:spPr>
        <p:txBody>
          <a:bodyPr wrap="square" rtlCol="0">
            <a:spAutoFit/>
          </a:bodyPr>
          <a:lstStyle/>
          <a:p>
            <a:pPr algn="ctr"/>
            <a:r>
              <a:rPr lang="uk-UA" spc="-40" dirty="0">
                <a:solidFill>
                  <a:srgbClr val="6C98D6"/>
                </a:solidFill>
              </a:rPr>
              <a:t>© Головне управління статистики у Тернопільській області, </a:t>
            </a:r>
            <a:r>
              <a:rPr lang="uk-UA" spc="-40" dirty="0" smtClean="0">
                <a:solidFill>
                  <a:srgbClr val="6C98D6"/>
                </a:solidFill>
              </a:rPr>
              <a:t>202</a:t>
            </a:r>
            <a:r>
              <a:rPr lang="en-US" spc="-40" dirty="0" smtClean="0">
                <a:solidFill>
                  <a:srgbClr val="6C98D6"/>
                </a:solidFill>
              </a:rPr>
              <a:t>3</a:t>
            </a:r>
            <a:endParaRPr lang="uk-UA" spc="-40" dirty="0">
              <a:solidFill>
                <a:srgbClr val="6C98D6"/>
              </a:solidFill>
            </a:endParaRPr>
          </a:p>
        </p:txBody>
      </p:sp>
      <p:grpSp>
        <p:nvGrpSpPr>
          <p:cNvPr id="149" name="Group 15147"/>
          <p:cNvGrpSpPr/>
          <p:nvPr/>
        </p:nvGrpSpPr>
        <p:grpSpPr>
          <a:xfrm>
            <a:off x="10446723" y="5123734"/>
            <a:ext cx="1439999" cy="1043128"/>
            <a:chOff x="0" y="0"/>
            <a:chExt cx="4167467" cy="3150096"/>
          </a:xfrm>
        </p:grpSpPr>
        <p:sp>
          <p:nvSpPr>
            <p:cNvPr id="153" name="Shape 10"/>
            <p:cNvSpPr/>
            <p:nvPr/>
          </p:nvSpPr>
          <p:spPr>
            <a:xfrm>
              <a:off x="575959" y="0"/>
              <a:ext cx="2938132" cy="1392453"/>
            </a:xfrm>
            <a:custGeom>
              <a:avLst/>
              <a:gdLst/>
              <a:ahLst/>
              <a:cxnLst/>
              <a:rect l="0" t="0" r="0" b="0"/>
              <a:pathLst>
                <a:path w="2938132" h="1392453">
                  <a:moveTo>
                    <a:pt x="0" y="0"/>
                  </a:moveTo>
                  <a:lnTo>
                    <a:pt x="2596973" y="45504"/>
                  </a:lnTo>
                  <a:lnTo>
                    <a:pt x="2938132" y="634492"/>
                  </a:lnTo>
                  <a:lnTo>
                    <a:pt x="2635796" y="816927"/>
                  </a:lnTo>
                  <a:lnTo>
                    <a:pt x="2394623" y="392443"/>
                  </a:lnTo>
                  <a:lnTo>
                    <a:pt x="624383" y="384658"/>
                  </a:lnTo>
                  <a:lnTo>
                    <a:pt x="1217231" y="1392453"/>
                  </a:lnTo>
                  <a:cubicBezTo>
                    <a:pt x="1062901" y="1380934"/>
                    <a:pt x="916000" y="1369975"/>
                    <a:pt x="782003" y="1359979"/>
                  </a:cubicBezTo>
                  <a:lnTo>
                    <a:pt x="0" y="0"/>
                  </a:lnTo>
                  <a:close/>
                </a:path>
              </a:pathLst>
            </a:custGeom>
            <a:ln w="0" cap="flat">
              <a:miter lim="127000"/>
            </a:ln>
          </p:spPr>
          <p:style>
            <a:lnRef idx="0">
              <a:srgbClr val="000000"/>
            </a:lnRef>
            <a:fillRef idx="1">
              <a:srgbClr val="7993C2"/>
            </a:fillRef>
            <a:effectRef idx="0">
              <a:scrgbClr r="0" g="0" b="0"/>
            </a:effectRef>
            <a:fontRef idx="none"/>
          </p:style>
          <p:txBody>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sp>
          <p:nvSpPr>
            <p:cNvPr id="154" name="Shape 11"/>
            <p:cNvSpPr/>
            <p:nvPr/>
          </p:nvSpPr>
          <p:spPr>
            <a:xfrm>
              <a:off x="575955" y="1757172"/>
              <a:ext cx="2938132" cy="1392924"/>
            </a:xfrm>
            <a:custGeom>
              <a:avLst/>
              <a:gdLst/>
              <a:ahLst/>
              <a:cxnLst/>
              <a:rect l="0" t="0" r="0" b="0"/>
              <a:pathLst>
                <a:path w="2938132" h="1392924">
                  <a:moveTo>
                    <a:pt x="1217892" y="0"/>
                  </a:moveTo>
                  <a:lnTo>
                    <a:pt x="634823" y="1018718"/>
                  </a:lnTo>
                  <a:lnTo>
                    <a:pt x="2394623" y="1000468"/>
                  </a:lnTo>
                  <a:lnTo>
                    <a:pt x="2635797" y="576009"/>
                  </a:lnTo>
                  <a:lnTo>
                    <a:pt x="2938132" y="758444"/>
                  </a:lnTo>
                  <a:lnTo>
                    <a:pt x="2596985" y="1347407"/>
                  </a:lnTo>
                  <a:lnTo>
                    <a:pt x="2588806" y="1347559"/>
                  </a:lnTo>
                  <a:lnTo>
                    <a:pt x="0" y="1392924"/>
                  </a:lnTo>
                  <a:lnTo>
                    <a:pt x="786740" y="32309"/>
                  </a:lnTo>
                  <a:cubicBezTo>
                    <a:pt x="919658" y="22352"/>
                    <a:pt x="1065149" y="11443"/>
                    <a:pt x="1217892" y="0"/>
                  </a:cubicBezTo>
                  <a:close/>
                </a:path>
              </a:pathLst>
            </a:custGeom>
            <a:ln w="0" cap="flat">
              <a:miter lim="127000"/>
            </a:ln>
          </p:spPr>
          <p:style>
            <a:lnRef idx="0">
              <a:srgbClr val="000000"/>
            </a:lnRef>
            <a:fillRef idx="1">
              <a:srgbClr val="313166"/>
            </a:fillRef>
            <a:effectRef idx="0">
              <a:scrgbClr r="0" g="0" b="0"/>
            </a:effectRef>
            <a:fontRef idx="none"/>
          </p:style>
          <p:txBody>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sp>
          <p:nvSpPr>
            <p:cNvPr id="155" name="Shape 12"/>
            <p:cNvSpPr/>
            <p:nvPr/>
          </p:nvSpPr>
          <p:spPr>
            <a:xfrm>
              <a:off x="0" y="1307125"/>
              <a:ext cx="4167467" cy="535851"/>
            </a:xfrm>
            <a:custGeom>
              <a:avLst/>
              <a:gdLst/>
              <a:ahLst/>
              <a:cxnLst/>
              <a:rect l="0" t="0" r="0" b="0"/>
              <a:pathLst>
                <a:path w="4167467" h="535851">
                  <a:moveTo>
                    <a:pt x="732485" y="0"/>
                  </a:moveTo>
                  <a:cubicBezTo>
                    <a:pt x="732485" y="0"/>
                    <a:pt x="940917" y="21755"/>
                    <a:pt x="1357960" y="52857"/>
                  </a:cubicBezTo>
                  <a:cubicBezTo>
                    <a:pt x="1491971" y="62852"/>
                    <a:pt x="1638859" y="73813"/>
                    <a:pt x="1793189" y="85331"/>
                  </a:cubicBezTo>
                  <a:cubicBezTo>
                    <a:pt x="2711209" y="153835"/>
                    <a:pt x="3890772" y="241960"/>
                    <a:pt x="4167467" y="263144"/>
                  </a:cubicBezTo>
                  <a:lnTo>
                    <a:pt x="4167467" y="272390"/>
                  </a:lnTo>
                  <a:cubicBezTo>
                    <a:pt x="3890492" y="292964"/>
                    <a:pt x="2711628" y="381267"/>
                    <a:pt x="1793837" y="450037"/>
                  </a:cubicBezTo>
                  <a:cubicBezTo>
                    <a:pt x="1641106" y="461493"/>
                    <a:pt x="1495615" y="472389"/>
                    <a:pt x="1362697" y="482359"/>
                  </a:cubicBezTo>
                  <a:cubicBezTo>
                    <a:pt x="943127" y="513804"/>
                    <a:pt x="732485" y="535851"/>
                    <a:pt x="732485" y="535851"/>
                  </a:cubicBezTo>
                  <a:lnTo>
                    <a:pt x="0" y="267932"/>
                  </a:lnTo>
                  <a:lnTo>
                    <a:pt x="732485" y="0"/>
                  </a:lnTo>
                  <a:close/>
                </a:path>
              </a:pathLst>
            </a:custGeom>
            <a:ln w="0" cap="flat">
              <a:miter lim="127000"/>
            </a:ln>
          </p:spPr>
          <p:style>
            <a:lnRef idx="0">
              <a:srgbClr val="000000"/>
            </a:lnRef>
            <a:fillRef idx="1">
              <a:srgbClr val="F9B129"/>
            </a:fillRef>
            <a:effectRef idx="0">
              <a:scrgbClr r="0" g="0" b="0"/>
            </a:effectRef>
            <a:fontRef idx="none"/>
          </p:style>
          <p:txBody>
            <a:bodyPr/>
            <a:ls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uk-UA" dirty="0"/>
            </a:p>
          </p:txBody>
        </p:sp>
      </p:grpSp>
      <p:sp>
        <p:nvSpPr>
          <p:cNvPr id="53" name="Прямокутник 52"/>
          <p:cNvSpPr/>
          <p:nvPr/>
        </p:nvSpPr>
        <p:spPr>
          <a:xfrm>
            <a:off x="1579599" y="399764"/>
            <a:ext cx="8167181" cy="128922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600"/>
              </a:lnSpc>
            </a:pPr>
            <a:r>
              <a:rPr lang="uk-UA" sz="1600" dirty="0">
                <a:solidFill>
                  <a:srgbClr val="002060"/>
                </a:solidFill>
              </a:rPr>
              <a:t>Держстатом запроваджено роботу сервісу для електронного звітування – безкоштовне ПЗ </a:t>
            </a:r>
            <a:r>
              <a:rPr lang="uk-UA" sz="1600" b="1" u="sng" dirty="0">
                <a:solidFill>
                  <a:srgbClr val="002060"/>
                </a:solidFill>
              </a:rPr>
              <a:t>«Кабінет респондента»</a:t>
            </a:r>
            <a:r>
              <a:rPr lang="uk-UA" sz="1600" dirty="0">
                <a:solidFill>
                  <a:srgbClr val="002060"/>
                </a:solidFill>
              </a:rPr>
              <a:t> (https://statzvit.ukrstat.gov.ua/). На цей сервіс також можна перейти за посиланням з офіційної вебсторінки Держстату (www.ukrstat.gov.ua) та ГУС у Тернопільській області (</a:t>
            </a:r>
            <a:r>
              <a:rPr lang="uk-UA" sz="1600" dirty="0">
                <a:solidFill>
                  <a:srgbClr val="002060"/>
                </a:solidFill>
                <a:hlinkClick r:id="rId2"/>
              </a:rPr>
              <a:t>www.te.ukrstat.gov.ua</a:t>
            </a:r>
            <a:r>
              <a:rPr lang="uk-UA" sz="1600" dirty="0">
                <a:solidFill>
                  <a:srgbClr val="002060"/>
                </a:solidFill>
              </a:rPr>
              <a:t> - у розділі «Для респондентів» – «Кабінет респондента»).</a:t>
            </a:r>
          </a:p>
        </p:txBody>
      </p:sp>
      <p:sp>
        <p:nvSpPr>
          <p:cNvPr id="56" name="Прямокутник 55"/>
          <p:cNvSpPr/>
          <p:nvPr/>
        </p:nvSpPr>
        <p:spPr>
          <a:xfrm>
            <a:off x="1617955" y="2106983"/>
            <a:ext cx="8128825" cy="114136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600"/>
              </a:lnSpc>
            </a:pPr>
            <a:r>
              <a:rPr lang="uk-UA" sz="1600" dirty="0">
                <a:solidFill>
                  <a:srgbClr val="002060"/>
                </a:solidFill>
              </a:rPr>
              <a:t>Держстат </a:t>
            </a:r>
            <a:r>
              <a:rPr lang="uk-UA" sz="1600" dirty="0" smtClean="0">
                <a:solidFill>
                  <a:srgbClr val="002060"/>
                </a:solidFill>
              </a:rPr>
              <a:t>розробив для  смартфонів, планшетів  та  ПК чат-бот </a:t>
            </a:r>
            <a:r>
              <a:rPr lang="uk-UA" sz="1600" dirty="0">
                <a:solidFill>
                  <a:srgbClr val="002060"/>
                </a:solidFill>
              </a:rPr>
              <a:t>«</a:t>
            </a:r>
            <a:r>
              <a:rPr lang="uk-UA" sz="1600" dirty="0" smtClean="0">
                <a:solidFill>
                  <a:srgbClr val="002060"/>
                </a:solidFill>
              </a:rPr>
              <a:t>Пошук за ЄДРПОУ</a:t>
            </a:r>
            <a:r>
              <a:rPr lang="uk-UA" sz="1600" dirty="0">
                <a:solidFill>
                  <a:srgbClr val="002060"/>
                </a:solidFill>
              </a:rPr>
              <a:t>», </a:t>
            </a:r>
            <a:r>
              <a:rPr lang="uk-UA" sz="1600" dirty="0" smtClean="0">
                <a:solidFill>
                  <a:srgbClr val="002060"/>
                </a:solidFill>
              </a:rPr>
              <a:t>який працює </a:t>
            </a:r>
            <a:r>
              <a:rPr lang="uk-UA" sz="1600" dirty="0">
                <a:solidFill>
                  <a:srgbClr val="002060"/>
                </a:solidFill>
              </a:rPr>
              <a:t>в безкоштовному месенджері «</a:t>
            </a:r>
            <a:r>
              <a:rPr lang="en-US" sz="1600" dirty="0" smtClean="0">
                <a:solidFill>
                  <a:srgbClr val="002060"/>
                </a:solidFill>
              </a:rPr>
              <a:t>Telegram»</a:t>
            </a:r>
            <a:r>
              <a:rPr lang="uk-UA" sz="1600" dirty="0" smtClean="0">
                <a:solidFill>
                  <a:srgbClr val="002060"/>
                </a:solidFill>
              </a:rPr>
              <a:t> та </a:t>
            </a:r>
            <a:r>
              <a:rPr lang="uk-UA" sz="1600" dirty="0">
                <a:solidFill>
                  <a:srgbClr val="002060"/>
                </a:solidFill>
              </a:rPr>
              <a:t>дозволяє отримати інформацію щодо форм статистичної звітності, за якими респондент залучений </a:t>
            </a:r>
            <a:r>
              <a:rPr lang="uk-UA" sz="1600" spc="-30" dirty="0">
                <a:solidFill>
                  <a:srgbClr val="002060"/>
                </a:solidFill>
              </a:rPr>
              <a:t>до звітування (</a:t>
            </a:r>
            <a:r>
              <a:rPr lang="uk-UA" sz="1600" b="1" spc="-30" dirty="0">
                <a:solidFill>
                  <a:srgbClr val="002060"/>
                </a:solidFill>
              </a:rPr>
              <a:t>@</a:t>
            </a:r>
            <a:r>
              <a:rPr lang="en-US" sz="1600" b="1" spc="-30" dirty="0" err="1" smtClean="0">
                <a:solidFill>
                  <a:srgbClr val="002060"/>
                </a:solidFill>
              </a:rPr>
              <a:t>derzhstat_bot</a:t>
            </a:r>
            <a:r>
              <a:rPr lang="uk-UA" sz="1600" b="1" spc="-30" dirty="0" smtClean="0">
                <a:solidFill>
                  <a:srgbClr val="002060"/>
                </a:solidFill>
              </a:rPr>
              <a:t>,</a:t>
            </a:r>
            <a:r>
              <a:rPr lang="en-US" sz="1600" b="1" spc="-30" dirty="0" smtClean="0">
                <a:solidFill>
                  <a:srgbClr val="002060"/>
                </a:solidFill>
              </a:rPr>
              <a:t> </a:t>
            </a:r>
            <a:r>
              <a:rPr lang="uk-UA" sz="1600" dirty="0">
                <a:solidFill>
                  <a:srgbClr val="002060"/>
                </a:solidFill>
              </a:rPr>
              <a:t>або </a:t>
            </a:r>
            <a:r>
              <a:rPr lang="uk-UA" sz="1600" b="1" dirty="0">
                <a:solidFill>
                  <a:srgbClr val="002060"/>
                </a:solidFill>
              </a:rPr>
              <a:t>«Пошук за ЄДРПОУ</a:t>
            </a:r>
            <a:r>
              <a:rPr lang="uk-UA" sz="1600" b="1" dirty="0" smtClean="0">
                <a:solidFill>
                  <a:srgbClr val="002060"/>
                </a:solidFill>
              </a:rPr>
              <a:t>»).</a:t>
            </a:r>
          </a:p>
        </p:txBody>
      </p:sp>
      <p:sp>
        <p:nvSpPr>
          <p:cNvPr id="57" name="Прямокутник 56"/>
          <p:cNvSpPr/>
          <p:nvPr/>
        </p:nvSpPr>
        <p:spPr>
          <a:xfrm>
            <a:off x="1646295" y="3781331"/>
            <a:ext cx="8100485" cy="862629"/>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600"/>
              </a:lnSpc>
            </a:pPr>
            <a:r>
              <a:rPr lang="ru-RU" sz="1600" dirty="0">
                <a:solidFill>
                  <a:srgbClr val="002060"/>
                </a:solidFill>
              </a:rPr>
              <a:t>ГУС у Тернопільській області створено Вайбер-спільноту </a:t>
            </a:r>
            <a:r>
              <a:rPr lang="ru-RU" sz="1600" b="1" dirty="0">
                <a:solidFill>
                  <a:srgbClr val="002060"/>
                </a:solidFill>
              </a:rPr>
              <a:t>«Тернопільстат респондентам», </a:t>
            </a:r>
            <a:r>
              <a:rPr lang="ru-RU" sz="1600" dirty="0">
                <a:solidFill>
                  <a:srgbClr val="002060"/>
                </a:solidFill>
              </a:rPr>
              <a:t>де </a:t>
            </a:r>
            <a:r>
              <a:rPr lang="uk-UA" sz="1600" dirty="0" smtClean="0">
                <a:solidFill>
                  <a:srgbClr val="002060"/>
                </a:solidFill>
              </a:rPr>
              <a:t>можна </a:t>
            </a:r>
            <a:r>
              <a:rPr lang="ru-RU" sz="1600" dirty="0" smtClean="0">
                <a:solidFill>
                  <a:srgbClr val="002060"/>
                </a:solidFill>
              </a:rPr>
              <a:t>отримувати </a:t>
            </a:r>
            <a:r>
              <a:rPr lang="ru-RU" sz="1600" dirty="0">
                <a:solidFill>
                  <a:srgbClr val="002060"/>
                </a:solidFill>
              </a:rPr>
              <a:t>консультації та роз’яснення </a:t>
            </a:r>
            <a:r>
              <a:rPr lang="ru-RU" sz="1600" dirty="0" smtClean="0">
                <a:solidFill>
                  <a:srgbClr val="002060"/>
                </a:solidFill>
              </a:rPr>
              <a:t> фахівців</a:t>
            </a:r>
            <a:r>
              <a:rPr lang="ru-RU" sz="1600" dirty="0">
                <a:solidFill>
                  <a:srgbClr val="002060"/>
                </a:solidFill>
              </a:rPr>
              <a:t>. Приєднуйтесь:</a:t>
            </a:r>
          </a:p>
        </p:txBody>
      </p:sp>
      <p:sp>
        <p:nvSpPr>
          <p:cNvPr id="58" name="Прямокутник 57"/>
          <p:cNvSpPr/>
          <p:nvPr/>
        </p:nvSpPr>
        <p:spPr>
          <a:xfrm>
            <a:off x="1565657" y="5260294"/>
            <a:ext cx="8181123" cy="80192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600"/>
              </a:lnSpc>
            </a:pPr>
            <a:r>
              <a:rPr lang="uk-UA" sz="1600" dirty="0">
                <a:solidFill>
                  <a:srgbClr val="002060"/>
                </a:solidFill>
              </a:rPr>
              <a:t>Консультації щодо складання та подання звітності  можна отримати за тел.:</a:t>
            </a:r>
            <a:r>
              <a:rPr lang="en-US" sz="1600" dirty="0">
                <a:solidFill>
                  <a:srgbClr val="002060"/>
                </a:solidFill>
              </a:rPr>
              <a:t> </a:t>
            </a:r>
            <a:r>
              <a:rPr lang="uk-UA" sz="1600" b="1" dirty="0">
                <a:solidFill>
                  <a:srgbClr val="002060"/>
                </a:solidFill>
              </a:rPr>
              <a:t>(0352) </a:t>
            </a:r>
            <a:r>
              <a:rPr lang="uk-UA" sz="1600" b="1" dirty="0" smtClean="0">
                <a:solidFill>
                  <a:srgbClr val="002060"/>
                </a:solidFill>
              </a:rPr>
              <a:t>22-06-32; </a:t>
            </a:r>
            <a:r>
              <a:rPr lang="uk-UA" sz="1600" b="1" dirty="0">
                <a:solidFill>
                  <a:srgbClr val="002060"/>
                </a:solidFill>
              </a:rPr>
              <a:t>(0352) 25-46-04; (0352) </a:t>
            </a:r>
            <a:r>
              <a:rPr lang="uk-UA" sz="1600" b="1" dirty="0" smtClean="0">
                <a:solidFill>
                  <a:srgbClr val="002060"/>
                </a:solidFill>
              </a:rPr>
              <a:t>52-23-92; моб. +38 067 3516920; </a:t>
            </a:r>
            <a:r>
              <a:rPr lang="uk-UA" sz="1600" b="1" dirty="0">
                <a:solidFill>
                  <a:srgbClr val="002060"/>
                </a:solidFill>
              </a:rPr>
              <a:t>моб. +38 068 663 </a:t>
            </a:r>
            <a:r>
              <a:rPr lang="uk-UA" sz="1600" b="1" dirty="0" smtClean="0">
                <a:solidFill>
                  <a:srgbClr val="002060"/>
                </a:solidFill>
              </a:rPr>
              <a:t>6478.</a:t>
            </a:r>
            <a:endParaRPr lang="uk-UA" sz="1600" b="1" dirty="0">
              <a:solidFill>
                <a:srgbClr val="002060"/>
              </a:solidFill>
            </a:endParaRPr>
          </a:p>
          <a:p>
            <a:pPr algn="just">
              <a:lnSpc>
                <a:spcPts val="1600"/>
              </a:lnSpc>
            </a:pPr>
            <a:r>
              <a:rPr lang="uk-UA" sz="1600" spc="-40" dirty="0" smtClean="0">
                <a:solidFill>
                  <a:srgbClr val="002060"/>
                </a:solidFill>
              </a:rPr>
              <a:t>E-</a:t>
            </a:r>
            <a:r>
              <a:rPr lang="uk-UA" sz="1600" spc="-40" dirty="0" err="1" smtClean="0">
                <a:solidFill>
                  <a:srgbClr val="002060"/>
                </a:solidFill>
              </a:rPr>
              <a:t>mail</a:t>
            </a:r>
            <a:r>
              <a:rPr lang="uk-UA" sz="1600" spc="-40" dirty="0" smtClean="0">
                <a:solidFill>
                  <a:srgbClr val="002060"/>
                </a:solidFill>
              </a:rPr>
              <a:t>: </a:t>
            </a:r>
            <a:r>
              <a:rPr lang="uk-UA" sz="1600" spc="-40" dirty="0" smtClean="0">
                <a:solidFill>
                  <a:srgbClr val="002060"/>
                </a:solidFill>
                <a:hlinkClick r:id="rId3"/>
              </a:rPr>
              <a:t>gus@te.ukrstat.gov.ua</a:t>
            </a:r>
            <a:endParaRPr lang="uk-UA" sz="1600" spc="-40" dirty="0" smtClean="0">
              <a:solidFill>
                <a:srgbClr val="002060"/>
              </a:solidFill>
            </a:endParaRPr>
          </a:p>
        </p:txBody>
      </p:sp>
      <p:pic>
        <p:nvPicPr>
          <p:cNvPr id="59" name="Рисунок 58"/>
          <p:cNvPicPr/>
          <p:nvPr/>
        </p:nvPicPr>
        <p:blipFill rotWithShape="1">
          <a:blip r:embed="rId4"/>
          <a:srcRect l="15233" t="11117" r="15981" b="5074"/>
          <a:stretch/>
        </p:blipFill>
        <p:spPr bwMode="auto">
          <a:xfrm>
            <a:off x="10050799" y="399764"/>
            <a:ext cx="1835923" cy="1295210"/>
          </a:xfrm>
          <a:prstGeom prst="rect">
            <a:avLst/>
          </a:prstGeom>
          <a:ln w="82550">
            <a:solidFill>
              <a:schemeClr val="bg1"/>
            </a:solidFill>
          </a:ln>
          <a:extLst>
            <a:ext uri="{53640926-AAD7-44D8-BBD7-CCE9431645EC}">
              <a14:shadowObscured xmlns:a14="http://schemas.microsoft.com/office/drawing/2010/main"/>
            </a:ext>
          </a:extLst>
        </p:spPr>
      </p:pic>
      <p:sp>
        <p:nvSpPr>
          <p:cNvPr id="60" name="Округлений прямокутник 59"/>
          <p:cNvSpPr/>
          <p:nvPr/>
        </p:nvSpPr>
        <p:spPr>
          <a:xfrm>
            <a:off x="10499023" y="2118559"/>
            <a:ext cx="1161935" cy="1186161"/>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48" name="Прямокутник 47"/>
          <p:cNvSpPr/>
          <p:nvPr/>
        </p:nvSpPr>
        <p:spPr>
          <a:xfrm>
            <a:off x="10594801" y="3652202"/>
            <a:ext cx="1117090" cy="110908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971947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3347</TotalTime>
  <Words>913</Words>
  <Application>Microsoft Office PowerPoint</Application>
  <PresentationFormat>Широкий екран</PresentationFormat>
  <Paragraphs>55</Paragraphs>
  <Slides>7</Slides>
  <Notes>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7</vt:i4>
      </vt:variant>
    </vt:vector>
  </HeadingPairs>
  <TitlesOfParts>
    <vt:vector size="11" baseType="lpstr">
      <vt:lpstr>Arial</vt:lpstr>
      <vt:lpstr>Calibri</vt:lpstr>
      <vt:lpstr>Calibri Light</vt:lpstr>
      <vt:lpstr>Тема Office</vt:lpstr>
      <vt:lpstr>   </vt:lpstr>
      <vt:lpstr>Презентація PowerPoint</vt:lpstr>
      <vt:lpstr>Презентація PowerPoint</vt:lpstr>
      <vt:lpstr>Презентація PowerPoint</vt:lpstr>
      <vt:lpstr>Презентація PowerPoint</vt:lpstr>
      <vt:lpstr>Презентація PowerPoint</vt:lpstr>
      <vt:lpstr>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Христина Ципліцька</dc:creator>
  <cp:lastModifiedBy>Olga Fil</cp:lastModifiedBy>
  <cp:revision>275</cp:revision>
  <dcterms:created xsi:type="dcterms:W3CDTF">2021-05-26T12:34:46Z</dcterms:created>
  <dcterms:modified xsi:type="dcterms:W3CDTF">2023-01-12T09:21:22Z</dcterms:modified>
</cp:coreProperties>
</file>