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6" r:id="rId3"/>
    <p:sldId id="269" r:id="rId4"/>
    <p:sldId id="265" r:id="rId5"/>
    <p:sldId id="270" r:id="rId6"/>
    <p:sldId id="267" r:id="rId7"/>
    <p:sldId id="262" r:id="rId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8D6"/>
    <a:srgbClr val="1D3379"/>
    <a:srgbClr val="66C76A"/>
    <a:srgbClr val="EB5818"/>
    <a:srgbClr val="908E8F"/>
    <a:srgbClr val="F25B19"/>
    <a:srgbClr val="F9B10A"/>
    <a:srgbClr val="B4B0DF"/>
    <a:srgbClr val="7AB9E1"/>
    <a:srgbClr val="FDDF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07" autoAdjust="0"/>
    <p:restoredTop sz="94049" autoAdjust="0"/>
  </p:normalViewPr>
  <p:slideViewPr>
    <p:cSldViewPr snapToGrid="0">
      <p:cViewPr>
        <p:scale>
          <a:sx n="100" d="100"/>
          <a:sy n="100" d="100"/>
        </p:scale>
        <p:origin x="-42"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8153D-4C5D-4916-A760-D15E6065FD18}" type="datetimeFigureOut">
              <a:rPr lang="uk-UA" smtClean="0"/>
              <a:t>16.01.2023</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E906A-25DD-47FF-8A71-B1C12CB73496}" type="slidenum">
              <a:rPr lang="uk-UA" smtClean="0"/>
              <a:t>‹№›</a:t>
            </a:fld>
            <a:endParaRPr lang="uk-UA" dirty="0"/>
          </a:p>
        </p:txBody>
      </p:sp>
    </p:spTree>
    <p:extLst>
      <p:ext uri="{BB962C8B-B14F-4D97-AF65-F5344CB8AC3E}">
        <p14:creationId xmlns:p14="http://schemas.microsoft.com/office/powerpoint/2010/main" val="232754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2FAE906A-25DD-47FF-8A71-B1C12CB73496}" type="slidenum">
              <a:rPr lang="uk-UA" smtClean="0"/>
              <a:t>2</a:t>
            </a:fld>
            <a:endParaRPr lang="uk-UA" dirty="0"/>
          </a:p>
        </p:txBody>
      </p:sp>
    </p:spTree>
    <p:extLst>
      <p:ext uri="{BB962C8B-B14F-4D97-AF65-F5344CB8AC3E}">
        <p14:creationId xmlns:p14="http://schemas.microsoft.com/office/powerpoint/2010/main" val="50832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2FAE906A-25DD-47FF-8A71-B1C12CB73496}" type="slidenum">
              <a:rPr lang="uk-UA" smtClean="0"/>
              <a:t>4</a:t>
            </a:fld>
            <a:endParaRPr lang="uk-UA" dirty="0"/>
          </a:p>
        </p:txBody>
      </p:sp>
    </p:spTree>
    <p:extLst>
      <p:ext uri="{BB962C8B-B14F-4D97-AF65-F5344CB8AC3E}">
        <p14:creationId xmlns:p14="http://schemas.microsoft.com/office/powerpoint/2010/main" val="193359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smtClean="0"/>
              <a:t>Зразок заголовка</a:t>
            </a:r>
            <a:endParaRPr lang="uk-UA"/>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E7414D64-84FF-4299-93F9-0B446F650719}" type="datetimeFigureOut">
              <a:rPr lang="uk-UA" smtClean="0"/>
              <a:t>16.01.2023</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161932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E7414D64-84FF-4299-93F9-0B446F650719}" type="datetimeFigureOut">
              <a:rPr lang="uk-UA" smtClean="0"/>
              <a:t>16.01.2023</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10383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E7414D64-84FF-4299-93F9-0B446F650719}" type="datetimeFigureOut">
              <a:rPr lang="uk-UA" smtClean="0"/>
              <a:t>16.01.2023</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47192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E7414D64-84FF-4299-93F9-0B446F650719}" type="datetimeFigureOut">
              <a:rPr lang="uk-UA" smtClean="0"/>
              <a:t>16.01.2023</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92765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smtClean="0"/>
              <a:t>Зразок заголовка</a:t>
            </a:r>
            <a:endParaRPr lang="uk-UA"/>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E7414D64-84FF-4299-93F9-0B446F650719}" type="datetimeFigureOut">
              <a:rPr lang="uk-UA" smtClean="0"/>
              <a:t>16.01.2023</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24438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838200" y="1825625"/>
            <a:ext cx="5181600" cy="435133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6172200" y="1825625"/>
            <a:ext cx="5181600" cy="435133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E7414D64-84FF-4299-93F9-0B446F650719}" type="datetimeFigureOut">
              <a:rPr lang="uk-UA" smtClean="0"/>
              <a:t>16.01.2023</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305738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smtClean="0"/>
              <a:t>Зразок заголовка</a:t>
            </a:r>
            <a:endParaRPr lang="uk-UA"/>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E7414D64-84FF-4299-93F9-0B446F650719}" type="datetimeFigureOut">
              <a:rPr lang="uk-UA" smtClean="0"/>
              <a:t>16.01.2023</a:t>
            </a:fld>
            <a:endParaRPr lang="uk-UA" dirty="0"/>
          </a:p>
        </p:txBody>
      </p:sp>
      <p:sp>
        <p:nvSpPr>
          <p:cNvPr id="8" name="Місце для нижнього колонтитула 7"/>
          <p:cNvSpPr>
            <a:spLocks noGrp="1"/>
          </p:cNvSpPr>
          <p:nvPr>
            <p:ph type="ftr" sz="quarter" idx="11"/>
          </p:nvPr>
        </p:nvSpPr>
        <p:spPr/>
        <p:txBody>
          <a:bodyPr/>
          <a:lstStyle/>
          <a:p>
            <a:endParaRPr lang="uk-UA" dirty="0"/>
          </a:p>
        </p:txBody>
      </p:sp>
      <p:sp>
        <p:nvSpPr>
          <p:cNvPr id="9" name="Місце для номера слайда 8"/>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181605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E7414D64-84FF-4299-93F9-0B446F650719}" type="datetimeFigureOut">
              <a:rPr lang="uk-UA" smtClean="0"/>
              <a:t>16.01.2023</a:t>
            </a:fld>
            <a:endParaRPr lang="uk-UA" dirty="0"/>
          </a:p>
        </p:txBody>
      </p:sp>
      <p:sp>
        <p:nvSpPr>
          <p:cNvPr id="4" name="Місце для нижнього колонтитула 3"/>
          <p:cNvSpPr>
            <a:spLocks noGrp="1"/>
          </p:cNvSpPr>
          <p:nvPr>
            <p:ph type="ftr" sz="quarter" idx="11"/>
          </p:nvPr>
        </p:nvSpPr>
        <p:spPr/>
        <p:txBody>
          <a:bodyPr/>
          <a:lstStyle/>
          <a:p>
            <a:endParaRPr lang="uk-UA" dirty="0"/>
          </a:p>
        </p:txBody>
      </p:sp>
      <p:sp>
        <p:nvSpPr>
          <p:cNvPr id="5" name="Місце для номера слайда 4"/>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301445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E7414D64-84FF-4299-93F9-0B446F650719}" type="datetimeFigureOut">
              <a:rPr lang="uk-UA" smtClean="0"/>
              <a:t>16.01.2023</a:t>
            </a:fld>
            <a:endParaRPr lang="uk-UA" dirty="0"/>
          </a:p>
        </p:txBody>
      </p:sp>
      <p:sp>
        <p:nvSpPr>
          <p:cNvPr id="3" name="Місце для нижнього колонтитула 2"/>
          <p:cNvSpPr>
            <a:spLocks noGrp="1"/>
          </p:cNvSpPr>
          <p:nvPr>
            <p:ph type="ftr" sz="quarter" idx="11"/>
          </p:nvPr>
        </p:nvSpPr>
        <p:spPr/>
        <p:txBody>
          <a:bodyPr/>
          <a:lstStyle/>
          <a:p>
            <a:endParaRPr lang="uk-UA" dirty="0"/>
          </a:p>
        </p:txBody>
      </p:sp>
      <p:sp>
        <p:nvSpPr>
          <p:cNvPr id="4" name="Місце для номера слайда 3"/>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146264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E7414D64-84FF-4299-93F9-0B446F650719}" type="datetimeFigureOut">
              <a:rPr lang="uk-UA" smtClean="0"/>
              <a:t>16.01.2023</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361793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dirty="0"/>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E7414D64-84FF-4299-93F9-0B446F650719}" type="datetimeFigureOut">
              <a:rPr lang="uk-UA" smtClean="0"/>
              <a:t>16.01.2023</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388001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14D64-84FF-4299-93F9-0B446F650719}" type="datetimeFigureOut">
              <a:rPr lang="uk-UA" smtClean="0"/>
              <a:t>16.01.2023</a:t>
            </a:fld>
            <a:endParaRPr lang="uk-UA" dirty="0"/>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dirty="0"/>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17ACD-6257-46EF-A7A6-9CC933AAF094}" type="slidenum">
              <a:rPr lang="uk-UA" smtClean="0"/>
              <a:t>‹№›</a:t>
            </a:fld>
            <a:endParaRPr lang="uk-UA" dirty="0"/>
          </a:p>
        </p:txBody>
      </p:sp>
    </p:spTree>
    <p:extLst>
      <p:ext uri="{BB962C8B-B14F-4D97-AF65-F5344CB8AC3E}">
        <p14:creationId xmlns:p14="http://schemas.microsoft.com/office/powerpoint/2010/main" val="1588579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te.ukrstat.gov.ua/"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gus@te.ukrstat.gov.ua" TargetMode="External"/><Relationship Id="rId2" Type="http://schemas.openxmlformats.org/officeDocument/2006/relationships/hyperlink" Target="http://www.te.ukrstat.gov.ua/" TargetMode="Externa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6200000">
            <a:off x="-2974646" y="2974942"/>
            <a:ext cx="6858000" cy="908115"/>
          </a:xfrm>
          <a:solidFill>
            <a:srgbClr val="6C98D6"/>
          </a:solidFill>
        </p:spPr>
        <p:txBody>
          <a:bodyPr>
            <a:normAutofit fontScale="90000"/>
          </a:bodyPr>
          <a:lstStyle/>
          <a:p>
            <a:r>
              <a:rPr lang="uk-UA" dirty="0" smtClean="0">
                <a:solidFill>
                  <a:srgbClr val="66C76A"/>
                </a:solidFill>
              </a:rPr>
              <a:t>  </a:t>
            </a:r>
            <a:br>
              <a:rPr lang="uk-UA" dirty="0" smtClean="0">
                <a:solidFill>
                  <a:srgbClr val="66C76A"/>
                </a:solidFill>
              </a:rPr>
            </a:br>
            <a:endParaRPr lang="uk-UA" dirty="0">
              <a:solidFill>
                <a:srgbClr val="66C76A"/>
              </a:solidFill>
            </a:endParaRPr>
          </a:p>
        </p:txBody>
      </p:sp>
      <p:sp>
        <p:nvSpPr>
          <p:cNvPr id="3" name="Підзаголовок 2"/>
          <p:cNvSpPr>
            <a:spLocks noGrp="1"/>
          </p:cNvSpPr>
          <p:nvPr>
            <p:ph type="subTitle" idx="1"/>
          </p:nvPr>
        </p:nvSpPr>
        <p:spPr>
          <a:xfrm rot="16200000">
            <a:off x="-2354324" y="3206415"/>
            <a:ext cx="6858000" cy="445170"/>
          </a:xfrm>
          <a:solidFill>
            <a:schemeClr val="accent1">
              <a:lumMod val="40000"/>
              <a:lumOff val="60000"/>
            </a:schemeClr>
          </a:solidFill>
        </p:spPr>
        <p:txBody>
          <a:bodyPr/>
          <a:lstStyle/>
          <a:p>
            <a:r>
              <a:rPr lang="uk-UA" dirty="0" smtClean="0">
                <a:solidFill>
                  <a:srgbClr val="98D9A1"/>
                </a:solidFill>
              </a:rPr>
              <a:t>  </a:t>
            </a:r>
            <a:endParaRPr lang="uk-UA" dirty="0">
              <a:solidFill>
                <a:srgbClr val="98D9A1"/>
              </a:solidFill>
            </a:endParaRPr>
          </a:p>
        </p:txBody>
      </p:sp>
      <p:sp>
        <p:nvSpPr>
          <p:cNvPr id="4" name="Shape 3550"/>
          <p:cNvSpPr/>
          <p:nvPr/>
        </p:nvSpPr>
        <p:spPr>
          <a:xfrm>
            <a:off x="-45888" y="45794"/>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5" name="Shape 3553"/>
          <p:cNvSpPr/>
          <p:nvPr/>
        </p:nvSpPr>
        <p:spPr>
          <a:xfrm>
            <a:off x="403101" y="61838"/>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6" name="Shape 3551"/>
          <p:cNvSpPr/>
          <p:nvPr/>
        </p:nvSpPr>
        <p:spPr>
          <a:xfrm>
            <a:off x="0" y="507954"/>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7" name="Shape 3552"/>
          <p:cNvSpPr/>
          <p:nvPr/>
        </p:nvSpPr>
        <p:spPr>
          <a:xfrm>
            <a:off x="398633" y="507954"/>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8" name="Rectangle 5"/>
          <p:cNvSpPr>
            <a:spLocks noChangeArrowheads="1"/>
          </p:cNvSpPr>
          <p:nvPr/>
        </p:nvSpPr>
        <p:spPr bwMode="auto">
          <a:xfrm>
            <a:off x="-48121"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dirty="0"/>
          </a:p>
        </p:txBody>
      </p:sp>
      <p:sp>
        <p:nvSpPr>
          <p:cNvPr id="10" name="Shape 3550"/>
          <p:cNvSpPr/>
          <p:nvPr/>
        </p:nvSpPr>
        <p:spPr>
          <a:xfrm>
            <a:off x="-32260" y="918708"/>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11" name="Shape 3551"/>
          <p:cNvSpPr/>
          <p:nvPr/>
        </p:nvSpPr>
        <p:spPr>
          <a:xfrm>
            <a:off x="-32260" y="1329462"/>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13" name="Shape 3550"/>
          <p:cNvSpPr/>
          <p:nvPr/>
        </p:nvSpPr>
        <p:spPr>
          <a:xfrm>
            <a:off x="-48121" y="1753454"/>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14" name="Shape 3551"/>
          <p:cNvSpPr/>
          <p:nvPr/>
        </p:nvSpPr>
        <p:spPr>
          <a:xfrm>
            <a:off x="-48121" y="2205817"/>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15" name="Shape 3550"/>
          <p:cNvSpPr/>
          <p:nvPr/>
        </p:nvSpPr>
        <p:spPr>
          <a:xfrm>
            <a:off x="-49068" y="2619458"/>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16" name="Shape 3551"/>
          <p:cNvSpPr/>
          <p:nvPr/>
        </p:nvSpPr>
        <p:spPr>
          <a:xfrm>
            <a:off x="-50015" y="3069000"/>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17" name="Shape 3550"/>
          <p:cNvSpPr/>
          <p:nvPr/>
        </p:nvSpPr>
        <p:spPr>
          <a:xfrm>
            <a:off x="-50015" y="3461129"/>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18" name="Shape 3551"/>
          <p:cNvSpPr/>
          <p:nvPr/>
        </p:nvSpPr>
        <p:spPr>
          <a:xfrm>
            <a:off x="-45239" y="3890508"/>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20" name="Shape 3550"/>
          <p:cNvSpPr/>
          <p:nvPr/>
        </p:nvSpPr>
        <p:spPr>
          <a:xfrm>
            <a:off x="-50015" y="4313246"/>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21" name="Shape 3551"/>
          <p:cNvSpPr/>
          <p:nvPr/>
        </p:nvSpPr>
        <p:spPr>
          <a:xfrm>
            <a:off x="-50015" y="4751945"/>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22" name="Shape 3550"/>
          <p:cNvSpPr/>
          <p:nvPr/>
        </p:nvSpPr>
        <p:spPr>
          <a:xfrm>
            <a:off x="-32260" y="5203120"/>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23" name="Shape 3551"/>
          <p:cNvSpPr/>
          <p:nvPr/>
        </p:nvSpPr>
        <p:spPr>
          <a:xfrm>
            <a:off x="-48424" y="5641819"/>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24" name="Shape 3550"/>
          <p:cNvSpPr/>
          <p:nvPr/>
        </p:nvSpPr>
        <p:spPr>
          <a:xfrm>
            <a:off x="-33207" y="6040800"/>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25" name="Shape 3551"/>
          <p:cNvSpPr/>
          <p:nvPr/>
        </p:nvSpPr>
        <p:spPr>
          <a:xfrm>
            <a:off x="-33207" y="6438316"/>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26" name="Shape 3553"/>
          <p:cNvSpPr/>
          <p:nvPr/>
        </p:nvSpPr>
        <p:spPr>
          <a:xfrm>
            <a:off x="413846" y="925327"/>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27" name="Shape 3552"/>
          <p:cNvSpPr/>
          <p:nvPr/>
        </p:nvSpPr>
        <p:spPr>
          <a:xfrm>
            <a:off x="398633" y="1328988"/>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28" name="Shape 3553"/>
          <p:cNvSpPr/>
          <p:nvPr/>
        </p:nvSpPr>
        <p:spPr>
          <a:xfrm>
            <a:off x="390123" y="1805888"/>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29" name="Shape 3552"/>
          <p:cNvSpPr/>
          <p:nvPr/>
        </p:nvSpPr>
        <p:spPr>
          <a:xfrm>
            <a:off x="381916" y="2223261"/>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30" name="Shape 3553"/>
          <p:cNvSpPr/>
          <p:nvPr/>
        </p:nvSpPr>
        <p:spPr>
          <a:xfrm>
            <a:off x="407891" y="2640676"/>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31" name="Shape 3552"/>
          <p:cNvSpPr/>
          <p:nvPr/>
        </p:nvSpPr>
        <p:spPr>
          <a:xfrm>
            <a:off x="413846" y="3084771"/>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32" name="Shape 3553"/>
          <p:cNvSpPr/>
          <p:nvPr/>
        </p:nvSpPr>
        <p:spPr>
          <a:xfrm>
            <a:off x="367991" y="3493116"/>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34" name="Shape 3552"/>
          <p:cNvSpPr/>
          <p:nvPr/>
        </p:nvSpPr>
        <p:spPr>
          <a:xfrm>
            <a:off x="386082" y="3910531"/>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35" name="Shape 3553"/>
          <p:cNvSpPr/>
          <p:nvPr/>
        </p:nvSpPr>
        <p:spPr>
          <a:xfrm>
            <a:off x="390123" y="4354626"/>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36" name="Shape 3552"/>
          <p:cNvSpPr/>
          <p:nvPr/>
        </p:nvSpPr>
        <p:spPr>
          <a:xfrm>
            <a:off x="394592" y="4782203"/>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37" name="Shape 3553"/>
          <p:cNvSpPr/>
          <p:nvPr/>
        </p:nvSpPr>
        <p:spPr>
          <a:xfrm>
            <a:off x="385417" y="5179753"/>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38" name="Shape 3552"/>
          <p:cNvSpPr/>
          <p:nvPr/>
        </p:nvSpPr>
        <p:spPr>
          <a:xfrm>
            <a:off x="390123" y="5618125"/>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39" name="Shape 3553"/>
          <p:cNvSpPr/>
          <p:nvPr/>
        </p:nvSpPr>
        <p:spPr>
          <a:xfrm>
            <a:off x="393948" y="6062220"/>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40" name="Shape 3552"/>
          <p:cNvSpPr/>
          <p:nvPr/>
        </p:nvSpPr>
        <p:spPr>
          <a:xfrm>
            <a:off x="408862" y="6438316"/>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41" name="TextBox 40"/>
          <p:cNvSpPr txBox="1"/>
          <p:nvPr/>
        </p:nvSpPr>
        <p:spPr>
          <a:xfrm>
            <a:off x="4102768" y="307340"/>
            <a:ext cx="4836695" cy="400110"/>
          </a:xfrm>
          <a:prstGeom prst="rect">
            <a:avLst/>
          </a:prstGeom>
          <a:noFill/>
        </p:spPr>
        <p:txBody>
          <a:bodyPr wrap="square" rtlCol="0">
            <a:spAutoFit/>
          </a:bodyPr>
          <a:lstStyle/>
          <a:p>
            <a:pPr algn="ctr"/>
            <a:r>
              <a:rPr lang="uk-UA" sz="2000" dirty="0">
                <a:solidFill>
                  <a:srgbClr val="6C98D6"/>
                </a:solidFill>
              </a:rPr>
              <a:t>Державна</a:t>
            </a:r>
            <a:r>
              <a:rPr lang="uk-UA" sz="2000" dirty="0">
                <a:solidFill>
                  <a:srgbClr val="1D3379"/>
                </a:solidFill>
              </a:rPr>
              <a:t> </a:t>
            </a:r>
            <a:r>
              <a:rPr lang="uk-UA" sz="2000" dirty="0">
                <a:solidFill>
                  <a:srgbClr val="6C98D6"/>
                </a:solidFill>
              </a:rPr>
              <a:t>служба</a:t>
            </a:r>
            <a:r>
              <a:rPr lang="uk-UA" sz="2000" dirty="0">
                <a:solidFill>
                  <a:srgbClr val="1D3379"/>
                </a:solidFill>
              </a:rPr>
              <a:t> </a:t>
            </a:r>
            <a:r>
              <a:rPr lang="uk-UA" sz="2000" dirty="0">
                <a:solidFill>
                  <a:srgbClr val="6C98D6"/>
                </a:solidFill>
              </a:rPr>
              <a:t>статистики України</a:t>
            </a:r>
          </a:p>
        </p:txBody>
      </p:sp>
      <p:sp>
        <p:nvSpPr>
          <p:cNvPr id="42" name="TextBox 41"/>
          <p:cNvSpPr txBox="1"/>
          <p:nvPr/>
        </p:nvSpPr>
        <p:spPr>
          <a:xfrm>
            <a:off x="3550249" y="687954"/>
            <a:ext cx="6340641" cy="400110"/>
          </a:xfrm>
          <a:prstGeom prst="rect">
            <a:avLst/>
          </a:prstGeom>
          <a:noFill/>
        </p:spPr>
        <p:txBody>
          <a:bodyPr wrap="square" rtlCol="0">
            <a:spAutoFit/>
          </a:bodyPr>
          <a:lstStyle/>
          <a:p>
            <a:pPr algn="ctr"/>
            <a:r>
              <a:rPr lang="ru-RU" sz="2000" dirty="0" smtClean="0">
                <a:solidFill>
                  <a:srgbClr val="6C98D6"/>
                </a:solidFill>
              </a:rPr>
              <a:t>Головне </a:t>
            </a:r>
            <a:r>
              <a:rPr lang="uk-UA" sz="2000" dirty="0" smtClean="0">
                <a:solidFill>
                  <a:srgbClr val="6C98D6"/>
                </a:solidFill>
              </a:rPr>
              <a:t>управління</a:t>
            </a:r>
            <a:r>
              <a:rPr lang="ru-RU" sz="2000" dirty="0" smtClean="0">
                <a:solidFill>
                  <a:srgbClr val="6C98D6"/>
                </a:solidFill>
              </a:rPr>
              <a:t> </a:t>
            </a:r>
            <a:r>
              <a:rPr lang="ru-RU" sz="2000" dirty="0">
                <a:solidFill>
                  <a:srgbClr val="6C98D6"/>
                </a:solidFill>
              </a:rPr>
              <a:t>статистики </a:t>
            </a:r>
            <a:r>
              <a:rPr lang="ru-RU" sz="2000" dirty="0" smtClean="0">
                <a:solidFill>
                  <a:srgbClr val="6C98D6"/>
                </a:solidFill>
              </a:rPr>
              <a:t>у</a:t>
            </a:r>
            <a:r>
              <a:rPr lang="en-US" sz="2000" dirty="0" smtClean="0">
                <a:solidFill>
                  <a:srgbClr val="6C98D6"/>
                </a:solidFill>
              </a:rPr>
              <a:t> </a:t>
            </a:r>
            <a:r>
              <a:rPr lang="uk-UA" sz="2000" dirty="0" smtClean="0">
                <a:solidFill>
                  <a:srgbClr val="6C98D6"/>
                </a:solidFill>
              </a:rPr>
              <a:t>Тернопільській області</a:t>
            </a:r>
            <a:endParaRPr lang="uk-UA" sz="2000" dirty="0">
              <a:solidFill>
                <a:srgbClr val="6C98D6"/>
              </a:solidFill>
            </a:endParaRPr>
          </a:p>
        </p:txBody>
      </p:sp>
      <p:sp>
        <p:nvSpPr>
          <p:cNvPr id="45" name="TextBox 44"/>
          <p:cNvSpPr txBox="1"/>
          <p:nvPr/>
        </p:nvSpPr>
        <p:spPr>
          <a:xfrm>
            <a:off x="5743280" y="6075325"/>
            <a:ext cx="2286000" cy="369332"/>
          </a:xfrm>
          <a:prstGeom prst="rect">
            <a:avLst/>
          </a:prstGeom>
          <a:noFill/>
        </p:spPr>
        <p:txBody>
          <a:bodyPr wrap="square" rtlCol="0">
            <a:spAutoFit/>
          </a:bodyPr>
          <a:lstStyle/>
          <a:p>
            <a:pPr algn="ctr"/>
            <a:r>
              <a:rPr lang="uk-UA" dirty="0" smtClean="0">
                <a:solidFill>
                  <a:srgbClr val="6C98D6"/>
                </a:solidFill>
              </a:rPr>
              <a:t>Тернопіль</a:t>
            </a:r>
            <a:r>
              <a:rPr lang="uk-UA" dirty="0" smtClean="0"/>
              <a:t> </a:t>
            </a:r>
            <a:r>
              <a:rPr lang="uk-UA" dirty="0" smtClean="0">
                <a:solidFill>
                  <a:srgbClr val="6C98D6"/>
                </a:solidFill>
              </a:rPr>
              <a:t>202</a:t>
            </a:r>
            <a:r>
              <a:rPr lang="en-US" dirty="0" smtClean="0">
                <a:solidFill>
                  <a:srgbClr val="6C98D6"/>
                </a:solidFill>
              </a:rPr>
              <a:t>3</a:t>
            </a:r>
            <a:endParaRPr lang="uk-UA" dirty="0">
              <a:solidFill>
                <a:srgbClr val="6C98D6"/>
              </a:solidFill>
            </a:endParaRPr>
          </a:p>
        </p:txBody>
      </p:sp>
      <p:pic>
        <p:nvPicPr>
          <p:cNvPr id="148" name="Рисунок 1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612" y="97127"/>
            <a:ext cx="1440000" cy="1487168"/>
          </a:xfrm>
          <a:prstGeom prst="rect">
            <a:avLst/>
          </a:prstGeom>
        </p:spPr>
      </p:pic>
      <p:sp>
        <p:nvSpPr>
          <p:cNvPr id="61" name="Прямокутник 60"/>
          <p:cNvSpPr/>
          <p:nvPr/>
        </p:nvSpPr>
        <p:spPr>
          <a:xfrm>
            <a:off x="5012947" y="1031649"/>
            <a:ext cx="3016333" cy="721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800" dirty="0">
              <a:solidFill>
                <a:srgbClr val="6C98D6"/>
              </a:solidFill>
            </a:endParaRPr>
          </a:p>
        </p:txBody>
      </p:sp>
      <p:sp>
        <p:nvSpPr>
          <p:cNvPr id="62" name="Заголовок 1"/>
          <p:cNvSpPr txBox="1">
            <a:spLocks/>
          </p:cNvSpPr>
          <p:nvPr/>
        </p:nvSpPr>
        <p:spPr>
          <a:xfrm>
            <a:off x="1375506" y="1687698"/>
            <a:ext cx="10919975" cy="2354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b="1" dirty="0" smtClean="0">
                <a:solidFill>
                  <a:srgbClr val="1D3379"/>
                </a:solidFill>
                <a:latin typeface="+mn-lt"/>
              </a:rPr>
              <a:t>Про порядок складання та подання</a:t>
            </a:r>
          </a:p>
          <a:p>
            <a:r>
              <a:rPr lang="uk-UA" sz="2800" b="1" dirty="0" smtClean="0">
                <a:solidFill>
                  <a:srgbClr val="1D3379"/>
                </a:solidFill>
                <a:latin typeface="+mn-lt"/>
              </a:rPr>
              <a:t> державного статистичного спостереження </a:t>
            </a:r>
          </a:p>
          <a:p>
            <a:r>
              <a:rPr lang="uk-UA" sz="2800" b="1" dirty="0" smtClean="0">
                <a:solidFill>
                  <a:srgbClr val="1D3379"/>
                </a:solidFill>
                <a:latin typeface="+mn-lt"/>
              </a:rPr>
              <a:t>за формою № 29-сг (річна)</a:t>
            </a:r>
          </a:p>
          <a:p>
            <a:r>
              <a:rPr lang="uk-UA" sz="2800" b="1" dirty="0" smtClean="0">
                <a:solidFill>
                  <a:srgbClr val="1D3379"/>
                </a:solidFill>
                <a:latin typeface="+mn-lt"/>
              </a:rPr>
              <a:t>«ЗВІТ ПРО ПЛОЩІ ТА ВАЛОВІ ЗБОРИ СІЛЬСЬКОГОСПОДАРСЬКИХ КУЛЬТУР, ПЛОДІВ, ЯГІД І ВИНОГРАДУ»</a:t>
            </a:r>
            <a:endParaRPr lang="uk-UA" sz="2800" b="1" dirty="0">
              <a:solidFill>
                <a:srgbClr val="1D3379"/>
              </a:solidFill>
              <a:latin typeface="+mn-lt"/>
            </a:endParaRPr>
          </a:p>
        </p:txBody>
      </p:sp>
      <p:sp>
        <p:nvSpPr>
          <p:cNvPr id="64" name="Заголовок 1"/>
          <p:cNvSpPr txBox="1">
            <a:spLocks/>
          </p:cNvSpPr>
          <p:nvPr/>
        </p:nvSpPr>
        <p:spPr>
          <a:xfrm>
            <a:off x="2149056" y="5890675"/>
            <a:ext cx="9813123" cy="11871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uk-UA" sz="2800" b="1" dirty="0">
              <a:solidFill>
                <a:srgbClr val="66C76A"/>
              </a:solidFill>
              <a:latin typeface="+mn-lt"/>
            </a:endParaRPr>
          </a:p>
        </p:txBody>
      </p:sp>
      <p:grpSp>
        <p:nvGrpSpPr>
          <p:cNvPr id="46" name="Group 15539"/>
          <p:cNvGrpSpPr/>
          <p:nvPr/>
        </p:nvGrpSpPr>
        <p:grpSpPr>
          <a:xfrm>
            <a:off x="10251168" y="4821132"/>
            <a:ext cx="1654381" cy="1530921"/>
            <a:chOff x="0" y="0"/>
            <a:chExt cx="572478" cy="511969"/>
          </a:xfrm>
        </p:grpSpPr>
        <p:sp>
          <p:nvSpPr>
            <p:cNvPr id="65" name="Shape 1336"/>
            <p:cNvSpPr/>
            <p:nvPr/>
          </p:nvSpPr>
          <p:spPr>
            <a:xfrm>
              <a:off x="0" y="0"/>
              <a:ext cx="572478" cy="511969"/>
            </a:xfrm>
            <a:custGeom>
              <a:avLst/>
              <a:gdLst/>
              <a:ahLst/>
              <a:cxnLst/>
              <a:rect l="0" t="0" r="0" b="0"/>
              <a:pathLst>
                <a:path w="572478" h="511969">
                  <a:moveTo>
                    <a:pt x="303058" y="2199"/>
                  </a:moveTo>
                  <a:cubicBezTo>
                    <a:pt x="401929" y="8798"/>
                    <a:pt x="492023" y="73225"/>
                    <a:pt x="526504" y="172742"/>
                  </a:cubicBezTo>
                  <a:cubicBezTo>
                    <a:pt x="572478" y="305432"/>
                    <a:pt x="502183" y="450276"/>
                    <a:pt x="369481" y="496250"/>
                  </a:cubicBezTo>
                  <a:cubicBezTo>
                    <a:pt x="336309" y="507743"/>
                    <a:pt x="302377" y="511969"/>
                    <a:pt x="269420" y="509769"/>
                  </a:cubicBezTo>
                  <a:cubicBezTo>
                    <a:pt x="170549" y="503171"/>
                    <a:pt x="80454" y="438744"/>
                    <a:pt x="45974" y="339227"/>
                  </a:cubicBezTo>
                  <a:cubicBezTo>
                    <a:pt x="0" y="206537"/>
                    <a:pt x="70307" y="61693"/>
                    <a:pt x="202997" y="15719"/>
                  </a:cubicBezTo>
                  <a:cubicBezTo>
                    <a:pt x="236169" y="4226"/>
                    <a:pt x="270101" y="0"/>
                    <a:pt x="303058" y="2199"/>
                  </a:cubicBezTo>
                  <a:close/>
                </a:path>
              </a:pathLst>
            </a:custGeom>
            <a:ln w="0" cap="flat">
              <a:miter lim="127000"/>
            </a:ln>
          </p:spPr>
          <p:style>
            <a:lnRef idx="0">
              <a:srgbClr val="000000"/>
            </a:lnRef>
            <a:fillRef idx="1">
              <a:srgbClr val="72B770"/>
            </a:fillRef>
            <a:effectRef idx="0">
              <a:scrgbClr r="0" g="0" b="0"/>
            </a:effectRef>
            <a:fontRef idx="none"/>
          </p:style>
          <p:txBody>
            <a:bodyPr/>
            <a:lstStyle/>
            <a:p>
              <a:endParaRPr lang="uk-UA" dirty="0"/>
            </a:p>
          </p:txBody>
        </p:sp>
        <p:sp>
          <p:nvSpPr>
            <p:cNvPr id="66" name="Shape 1337"/>
            <p:cNvSpPr/>
            <p:nvPr/>
          </p:nvSpPr>
          <p:spPr>
            <a:xfrm>
              <a:off x="163750" y="253379"/>
              <a:ext cx="29830" cy="118989"/>
            </a:xfrm>
            <a:custGeom>
              <a:avLst/>
              <a:gdLst/>
              <a:ahLst/>
              <a:cxnLst/>
              <a:rect l="0" t="0" r="0" b="0"/>
              <a:pathLst>
                <a:path w="29830" h="118989">
                  <a:moveTo>
                    <a:pt x="29830" y="0"/>
                  </a:moveTo>
                  <a:lnTo>
                    <a:pt x="29830" y="12961"/>
                  </a:lnTo>
                  <a:lnTo>
                    <a:pt x="21152" y="28119"/>
                  </a:lnTo>
                  <a:cubicBezTo>
                    <a:pt x="19028" y="34007"/>
                    <a:pt x="17920" y="40280"/>
                    <a:pt x="17920" y="46726"/>
                  </a:cubicBezTo>
                  <a:cubicBezTo>
                    <a:pt x="17920" y="52993"/>
                    <a:pt x="18974" y="59096"/>
                    <a:pt x="20990" y="64838"/>
                  </a:cubicBezTo>
                  <a:lnTo>
                    <a:pt x="29830" y="80783"/>
                  </a:lnTo>
                  <a:lnTo>
                    <a:pt x="29830" y="96372"/>
                  </a:lnTo>
                  <a:lnTo>
                    <a:pt x="8611" y="117592"/>
                  </a:lnTo>
                  <a:cubicBezTo>
                    <a:pt x="7671" y="118519"/>
                    <a:pt x="6452" y="118989"/>
                    <a:pt x="5232" y="118989"/>
                  </a:cubicBezTo>
                  <a:cubicBezTo>
                    <a:pt x="4013" y="118989"/>
                    <a:pt x="2794" y="118519"/>
                    <a:pt x="1867" y="117592"/>
                  </a:cubicBezTo>
                  <a:cubicBezTo>
                    <a:pt x="0" y="115725"/>
                    <a:pt x="0" y="112716"/>
                    <a:pt x="1867" y="110848"/>
                  </a:cubicBezTo>
                  <a:lnTo>
                    <a:pt x="24028" y="88687"/>
                  </a:lnTo>
                  <a:cubicBezTo>
                    <a:pt x="13944" y="77015"/>
                    <a:pt x="8395" y="62322"/>
                    <a:pt x="8395" y="46739"/>
                  </a:cubicBezTo>
                  <a:cubicBezTo>
                    <a:pt x="8395" y="29543"/>
                    <a:pt x="15087" y="13388"/>
                    <a:pt x="27229" y="1247"/>
                  </a:cubicBezTo>
                  <a:cubicBezTo>
                    <a:pt x="27280" y="1197"/>
                    <a:pt x="27331" y="1184"/>
                    <a:pt x="27381" y="1146"/>
                  </a:cubicBezTo>
                  <a:cubicBezTo>
                    <a:pt x="27381" y="1146"/>
                    <a:pt x="27394" y="1120"/>
                    <a:pt x="27394" y="1120"/>
                  </a:cubicBezTo>
                  <a:cubicBezTo>
                    <a:pt x="27483" y="1044"/>
                    <a:pt x="27584" y="1019"/>
                    <a:pt x="27661" y="956"/>
                  </a:cubicBezTo>
                  <a:cubicBezTo>
                    <a:pt x="28067" y="626"/>
                    <a:pt x="28486" y="333"/>
                    <a:pt x="28956" y="168"/>
                  </a:cubicBezTo>
                  <a:cubicBezTo>
                    <a:pt x="29159" y="91"/>
                    <a:pt x="29363" y="91"/>
                    <a:pt x="29566" y="41"/>
                  </a:cubicBezTo>
                  <a:lnTo>
                    <a:pt x="29830" y="0"/>
                  </a:ln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sp>
          <p:nvSpPr>
            <p:cNvPr id="67" name="Shape 1338"/>
            <p:cNvSpPr/>
            <p:nvPr/>
          </p:nvSpPr>
          <p:spPr>
            <a:xfrm>
              <a:off x="193580" y="253242"/>
              <a:ext cx="43315" cy="111202"/>
            </a:xfrm>
            <a:custGeom>
              <a:avLst/>
              <a:gdLst/>
              <a:ahLst/>
              <a:cxnLst/>
              <a:rect l="0" t="0" r="0" b="0"/>
              <a:pathLst>
                <a:path w="43315" h="111202">
                  <a:moveTo>
                    <a:pt x="891" y="0"/>
                  </a:moveTo>
                  <a:cubicBezTo>
                    <a:pt x="1221" y="13"/>
                    <a:pt x="1526" y="115"/>
                    <a:pt x="1856" y="191"/>
                  </a:cubicBezTo>
                  <a:cubicBezTo>
                    <a:pt x="2110" y="254"/>
                    <a:pt x="2377" y="267"/>
                    <a:pt x="2631" y="369"/>
                  </a:cubicBezTo>
                  <a:cubicBezTo>
                    <a:pt x="3050" y="546"/>
                    <a:pt x="3418" y="839"/>
                    <a:pt x="3787" y="1143"/>
                  </a:cubicBezTo>
                  <a:cubicBezTo>
                    <a:pt x="3901" y="1232"/>
                    <a:pt x="4040" y="1270"/>
                    <a:pt x="4142" y="1372"/>
                  </a:cubicBezTo>
                  <a:cubicBezTo>
                    <a:pt x="4155" y="1384"/>
                    <a:pt x="4155" y="1398"/>
                    <a:pt x="4168" y="1410"/>
                  </a:cubicBezTo>
                  <a:cubicBezTo>
                    <a:pt x="4206" y="1448"/>
                    <a:pt x="4256" y="1461"/>
                    <a:pt x="4295" y="1512"/>
                  </a:cubicBezTo>
                  <a:cubicBezTo>
                    <a:pt x="19992" y="18403"/>
                    <a:pt x="24881" y="42583"/>
                    <a:pt x="18988" y="64034"/>
                  </a:cubicBezTo>
                  <a:lnTo>
                    <a:pt x="19077" y="64110"/>
                  </a:lnTo>
                  <a:cubicBezTo>
                    <a:pt x="19153" y="64034"/>
                    <a:pt x="19116" y="63907"/>
                    <a:pt x="19191" y="63830"/>
                  </a:cubicBezTo>
                  <a:lnTo>
                    <a:pt x="43315" y="39719"/>
                  </a:lnTo>
                  <a:lnTo>
                    <a:pt x="43315" y="53190"/>
                  </a:lnTo>
                  <a:lnTo>
                    <a:pt x="25935" y="70562"/>
                  </a:lnTo>
                  <a:cubicBezTo>
                    <a:pt x="25859" y="70651"/>
                    <a:pt x="25732" y="70613"/>
                    <a:pt x="25656" y="70689"/>
                  </a:cubicBezTo>
                  <a:lnTo>
                    <a:pt x="25732" y="70765"/>
                  </a:lnTo>
                  <a:lnTo>
                    <a:pt x="43315" y="70368"/>
                  </a:lnTo>
                  <a:lnTo>
                    <a:pt x="43315" y="77873"/>
                  </a:lnTo>
                  <a:lnTo>
                    <a:pt x="43220" y="77858"/>
                  </a:lnTo>
                  <a:cubicBezTo>
                    <a:pt x="30958" y="77969"/>
                    <a:pt x="18728" y="81941"/>
                    <a:pt x="8841" y="89764"/>
                  </a:cubicBezTo>
                  <a:cubicBezTo>
                    <a:pt x="18493" y="97460"/>
                    <a:pt x="30368" y="101664"/>
                    <a:pt x="42902" y="101664"/>
                  </a:cubicBezTo>
                  <a:lnTo>
                    <a:pt x="43315" y="101592"/>
                  </a:lnTo>
                  <a:lnTo>
                    <a:pt x="43315" y="111120"/>
                  </a:lnTo>
                  <a:lnTo>
                    <a:pt x="42902" y="111202"/>
                  </a:lnTo>
                  <a:cubicBezTo>
                    <a:pt x="27320" y="111202"/>
                    <a:pt x="12613" y="105652"/>
                    <a:pt x="942" y="95568"/>
                  </a:cubicBezTo>
                  <a:lnTo>
                    <a:pt x="0" y="96510"/>
                  </a:lnTo>
                  <a:lnTo>
                    <a:pt x="0" y="80921"/>
                  </a:lnTo>
                  <a:lnTo>
                    <a:pt x="2" y="80925"/>
                  </a:lnTo>
                  <a:cubicBezTo>
                    <a:pt x="15648" y="61151"/>
                    <a:pt x="15890" y="31992"/>
                    <a:pt x="650" y="11964"/>
                  </a:cubicBezTo>
                  <a:lnTo>
                    <a:pt x="0" y="13098"/>
                  </a:lnTo>
                  <a:lnTo>
                    <a:pt x="0" y="137"/>
                  </a:lnTo>
                  <a:lnTo>
                    <a:pt x="891" y="0"/>
                  </a:ln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sp>
          <p:nvSpPr>
            <p:cNvPr id="70" name="Shape 1340"/>
            <p:cNvSpPr/>
            <p:nvPr/>
          </p:nvSpPr>
          <p:spPr>
            <a:xfrm>
              <a:off x="236896" y="323262"/>
              <a:ext cx="46450" cy="41100"/>
            </a:xfrm>
            <a:custGeom>
              <a:avLst/>
              <a:gdLst/>
              <a:ahLst/>
              <a:cxnLst/>
              <a:rect l="0" t="0" r="0" b="0"/>
              <a:pathLst>
                <a:path w="46450" h="41100">
                  <a:moveTo>
                    <a:pt x="15389" y="0"/>
                  </a:moveTo>
                  <a:cubicBezTo>
                    <a:pt x="26229" y="2449"/>
                    <a:pt x="36500" y="7596"/>
                    <a:pt x="44952" y="15438"/>
                  </a:cubicBezTo>
                  <a:cubicBezTo>
                    <a:pt x="44990" y="15477"/>
                    <a:pt x="45003" y="15527"/>
                    <a:pt x="45053" y="15578"/>
                  </a:cubicBezTo>
                  <a:cubicBezTo>
                    <a:pt x="45053" y="15578"/>
                    <a:pt x="45066" y="15578"/>
                    <a:pt x="45079" y="15591"/>
                  </a:cubicBezTo>
                  <a:cubicBezTo>
                    <a:pt x="45168" y="15692"/>
                    <a:pt x="45206" y="15819"/>
                    <a:pt x="45295" y="15921"/>
                  </a:cubicBezTo>
                  <a:cubicBezTo>
                    <a:pt x="45600" y="16301"/>
                    <a:pt x="45904" y="16670"/>
                    <a:pt x="46082" y="17114"/>
                  </a:cubicBezTo>
                  <a:cubicBezTo>
                    <a:pt x="46171" y="17343"/>
                    <a:pt x="46184" y="17572"/>
                    <a:pt x="46247" y="17813"/>
                  </a:cubicBezTo>
                  <a:cubicBezTo>
                    <a:pt x="46336" y="18156"/>
                    <a:pt x="46437" y="18499"/>
                    <a:pt x="46450" y="18867"/>
                  </a:cubicBezTo>
                  <a:cubicBezTo>
                    <a:pt x="46450" y="19210"/>
                    <a:pt x="46362" y="19527"/>
                    <a:pt x="46298" y="19870"/>
                  </a:cubicBezTo>
                  <a:cubicBezTo>
                    <a:pt x="46247" y="20124"/>
                    <a:pt x="46234" y="20379"/>
                    <a:pt x="46146" y="20633"/>
                  </a:cubicBezTo>
                  <a:cubicBezTo>
                    <a:pt x="45993" y="21051"/>
                    <a:pt x="45714" y="21407"/>
                    <a:pt x="45447" y="21775"/>
                  </a:cubicBezTo>
                  <a:cubicBezTo>
                    <a:pt x="45345" y="21903"/>
                    <a:pt x="45307" y="22054"/>
                    <a:pt x="45193" y="22182"/>
                  </a:cubicBezTo>
                  <a:cubicBezTo>
                    <a:pt x="45180" y="22195"/>
                    <a:pt x="45168" y="22207"/>
                    <a:pt x="45142" y="22220"/>
                  </a:cubicBezTo>
                  <a:cubicBezTo>
                    <a:pt x="45117" y="22258"/>
                    <a:pt x="45104" y="22309"/>
                    <a:pt x="45079" y="22334"/>
                  </a:cubicBezTo>
                  <a:cubicBezTo>
                    <a:pt x="39002" y="28411"/>
                    <a:pt x="31925" y="33123"/>
                    <a:pt x="24219" y="36316"/>
                  </a:cubicBezTo>
                  <a:lnTo>
                    <a:pt x="0" y="41100"/>
                  </a:lnTo>
                  <a:lnTo>
                    <a:pt x="0" y="31572"/>
                  </a:lnTo>
                  <a:lnTo>
                    <a:pt x="18193" y="28412"/>
                  </a:lnTo>
                  <a:cubicBezTo>
                    <a:pt x="24080" y="26290"/>
                    <a:pt x="29578" y="23154"/>
                    <a:pt x="34474" y="19096"/>
                  </a:cubicBezTo>
                  <a:cubicBezTo>
                    <a:pt x="29467" y="15286"/>
                    <a:pt x="23890" y="12443"/>
                    <a:pt x="18033" y="10567"/>
                  </a:cubicBezTo>
                  <a:lnTo>
                    <a:pt x="0" y="7852"/>
                  </a:lnTo>
                  <a:lnTo>
                    <a:pt x="0" y="347"/>
                  </a:lnTo>
                  <a:lnTo>
                    <a:pt x="15389" y="0"/>
                  </a:ln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sp>
          <p:nvSpPr>
            <p:cNvPr id="71" name="Shape 1341"/>
            <p:cNvSpPr/>
            <p:nvPr/>
          </p:nvSpPr>
          <p:spPr>
            <a:xfrm>
              <a:off x="236896" y="201261"/>
              <a:ext cx="51981" cy="111201"/>
            </a:xfrm>
            <a:custGeom>
              <a:avLst/>
              <a:gdLst/>
              <a:ahLst/>
              <a:cxnLst/>
              <a:rect l="0" t="0" r="0" b="0"/>
              <a:pathLst>
                <a:path w="51981" h="111201">
                  <a:moveTo>
                    <a:pt x="9557" y="0"/>
                  </a:moveTo>
                  <a:cubicBezTo>
                    <a:pt x="9887" y="12"/>
                    <a:pt x="10192" y="114"/>
                    <a:pt x="10522" y="190"/>
                  </a:cubicBezTo>
                  <a:cubicBezTo>
                    <a:pt x="10776" y="253"/>
                    <a:pt x="11043" y="267"/>
                    <a:pt x="11297" y="368"/>
                  </a:cubicBezTo>
                  <a:cubicBezTo>
                    <a:pt x="11716" y="546"/>
                    <a:pt x="12084" y="838"/>
                    <a:pt x="12452" y="1143"/>
                  </a:cubicBezTo>
                  <a:cubicBezTo>
                    <a:pt x="12554" y="1232"/>
                    <a:pt x="12707" y="1270"/>
                    <a:pt x="12808" y="1371"/>
                  </a:cubicBezTo>
                  <a:cubicBezTo>
                    <a:pt x="12821" y="1384"/>
                    <a:pt x="12821" y="1397"/>
                    <a:pt x="12833" y="1409"/>
                  </a:cubicBezTo>
                  <a:cubicBezTo>
                    <a:pt x="12872" y="1447"/>
                    <a:pt x="12922" y="1460"/>
                    <a:pt x="12960" y="1511"/>
                  </a:cubicBezTo>
                  <a:cubicBezTo>
                    <a:pt x="28645" y="18402"/>
                    <a:pt x="33547" y="42583"/>
                    <a:pt x="27655" y="64033"/>
                  </a:cubicBezTo>
                  <a:lnTo>
                    <a:pt x="28010" y="64389"/>
                  </a:lnTo>
                  <a:cubicBezTo>
                    <a:pt x="28226" y="63982"/>
                    <a:pt x="28188" y="63500"/>
                    <a:pt x="28518" y="63170"/>
                  </a:cubicBezTo>
                  <a:lnTo>
                    <a:pt x="51981" y="39707"/>
                  </a:lnTo>
                  <a:lnTo>
                    <a:pt x="51981" y="53194"/>
                  </a:lnTo>
                  <a:lnTo>
                    <a:pt x="35262" y="69914"/>
                  </a:lnTo>
                  <a:cubicBezTo>
                    <a:pt x="34932" y="70244"/>
                    <a:pt x="34449" y="70206"/>
                    <a:pt x="34042" y="70421"/>
                  </a:cubicBezTo>
                  <a:lnTo>
                    <a:pt x="34398" y="70764"/>
                  </a:lnTo>
                  <a:lnTo>
                    <a:pt x="51981" y="70367"/>
                  </a:lnTo>
                  <a:lnTo>
                    <a:pt x="51981" y="77871"/>
                  </a:lnTo>
                  <a:lnTo>
                    <a:pt x="51886" y="77857"/>
                  </a:lnTo>
                  <a:cubicBezTo>
                    <a:pt x="39624" y="77968"/>
                    <a:pt x="27394" y="81940"/>
                    <a:pt x="17507" y="89764"/>
                  </a:cubicBezTo>
                  <a:cubicBezTo>
                    <a:pt x="27159" y="97460"/>
                    <a:pt x="39034" y="101676"/>
                    <a:pt x="51556" y="101676"/>
                  </a:cubicBezTo>
                  <a:lnTo>
                    <a:pt x="51981" y="101602"/>
                  </a:lnTo>
                  <a:lnTo>
                    <a:pt x="51981" y="111117"/>
                  </a:lnTo>
                  <a:lnTo>
                    <a:pt x="51556" y="111201"/>
                  </a:lnTo>
                  <a:cubicBezTo>
                    <a:pt x="35985" y="111201"/>
                    <a:pt x="21279" y="105651"/>
                    <a:pt x="9608" y="95567"/>
                  </a:cubicBezTo>
                  <a:lnTo>
                    <a:pt x="0" y="105170"/>
                  </a:lnTo>
                  <a:lnTo>
                    <a:pt x="0" y="91699"/>
                  </a:lnTo>
                  <a:lnTo>
                    <a:pt x="2864" y="88836"/>
                  </a:lnTo>
                  <a:lnTo>
                    <a:pt x="0" y="84018"/>
                  </a:lnTo>
                  <a:lnTo>
                    <a:pt x="0" y="65298"/>
                  </a:lnTo>
                  <a:lnTo>
                    <a:pt x="8668" y="80925"/>
                  </a:lnTo>
                  <a:cubicBezTo>
                    <a:pt x="24314" y="61151"/>
                    <a:pt x="24555" y="31991"/>
                    <a:pt x="9315" y="11963"/>
                  </a:cubicBezTo>
                  <a:lnTo>
                    <a:pt x="0" y="28239"/>
                  </a:lnTo>
                  <a:lnTo>
                    <a:pt x="0" y="10437"/>
                  </a:lnTo>
                  <a:lnTo>
                    <a:pt x="6064" y="1384"/>
                  </a:lnTo>
                  <a:cubicBezTo>
                    <a:pt x="6115" y="1333"/>
                    <a:pt x="6166" y="1321"/>
                    <a:pt x="6204" y="1283"/>
                  </a:cubicBezTo>
                  <a:cubicBezTo>
                    <a:pt x="6217" y="1283"/>
                    <a:pt x="6229" y="1257"/>
                    <a:pt x="6229" y="1257"/>
                  </a:cubicBezTo>
                  <a:cubicBezTo>
                    <a:pt x="6305" y="1181"/>
                    <a:pt x="6420" y="1156"/>
                    <a:pt x="6496" y="1092"/>
                  </a:cubicBezTo>
                  <a:cubicBezTo>
                    <a:pt x="6903" y="774"/>
                    <a:pt x="7322" y="482"/>
                    <a:pt x="7791" y="305"/>
                  </a:cubicBezTo>
                  <a:cubicBezTo>
                    <a:pt x="7982" y="229"/>
                    <a:pt x="8198" y="229"/>
                    <a:pt x="8401" y="190"/>
                  </a:cubicBezTo>
                  <a:cubicBezTo>
                    <a:pt x="8782" y="102"/>
                    <a:pt x="9163" y="0"/>
                    <a:pt x="9557" y="0"/>
                  </a:cubicBez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sp>
          <p:nvSpPr>
            <p:cNvPr id="74" name="Shape 1343"/>
            <p:cNvSpPr/>
            <p:nvPr/>
          </p:nvSpPr>
          <p:spPr>
            <a:xfrm>
              <a:off x="288877" y="271281"/>
              <a:ext cx="46451" cy="41097"/>
            </a:xfrm>
            <a:custGeom>
              <a:avLst/>
              <a:gdLst/>
              <a:ahLst/>
              <a:cxnLst/>
              <a:rect l="0" t="0" r="0" b="0"/>
              <a:pathLst>
                <a:path w="46451" h="41097">
                  <a:moveTo>
                    <a:pt x="15388" y="0"/>
                  </a:moveTo>
                  <a:cubicBezTo>
                    <a:pt x="26226" y="2449"/>
                    <a:pt x="36494" y="7596"/>
                    <a:pt x="44939" y="15439"/>
                  </a:cubicBezTo>
                  <a:cubicBezTo>
                    <a:pt x="44990" y="15477"/>
                    <a:pt x="45003" y="15540"/>
                    <a:pt x="45041" y="15578"/>
                  </a:cubicBezTo>
                  <a:cubicBezTo>
                    <a:pt x="45041" y="15578"/>
                    <a:pt x="45066" y="15591"/>
                    <a:pt x="45066" y="15591"/>
                  </a:cubicBezTo>
                  <a:cubicBezTo>
                    <a:pt x="45168" y="15692"/>
                    <a:pt x="45206" y="15819"/>
                    <a:pt x="45295" y="15921"/>
                  </a:cubicBezTo>
                  <a:cubicBezTo>
                    <a:pt x="45600" y="16302"/>
                    <a:pt x="45892" y="16683"/>
                    <a:pt x="46082" y="17114"/>
                  </a:cubicBezTo>
                  <a:cubicBezTo>
                    <a:pt x="46171" y="17343"/>
                    <a:pt x="46184" y="17585"/>
                    <a:pt x="46247" y="17813"/>
                  </a:cubicBezTo>
                  <a:cubicBezTo>
                    <a:pt x="46324" y="18169"/>
                    <a:pt x="46438" y="18512"/>
                    <a:pt x="46451" y="18867"/>
                  </a:cubicBezTo>
                  <a:cubicBezTo>
                    <a:pt x="46451" y="19210"/>
                    <a:pt x="46362" y="19527"/>
                    <a:pt x="46286" y="19871"/>
                  </a:cubicBezTo>
                  <a:cubicBezTo>
                    <a:pt x="46247" y="20124"/>
                    <a:pt x="46235" y="20391"/>
                    <a:pt x="46146" y="20633"/>
                  </a:cubicBezTo>
                  <a:cubicBezTo>
                    <a:pt x="45993" y="21051"/>
                    <a:pt x="45714" y="21420"/>
                    <a:pt x="45447" y="21775"/>
                  </a:cubicBezTo>
                  <a:cubicBezTo>
                    <a:pt x="45346" y="21903"/>
                    <a:pt x="45307" y="22068"/>
                    <a:pt x="45193" y="22182"/>
                  </a:cubicBezTo>
                  <a:cubicBezTo>
                    <a:pt x="45181" y="22207"/>
                    <a:pt x="45155" y="22207"/>
                    <a:pt x="45142" y="22233"/>
                  </a:cubicBezTo>
                  <a:cubicBezTo>
                    <a:pt x="45117" y="22258"/>
                    <a:pt x="45104" y="22309"/>
                    <a:pt x="45066" y="22334"/>
                  </a:cubicBezTo>
                  <a:cubicBezTo>
                    <a:pt x="38996" y="28411"/>
                    <a:pt x="31922" y="33124"/>
                    <a:pt x="24216" y="36316"/>
                  </a:cubicBezTo>
                  <a:lnTo>
                    <a:pt x="0" y="41097"/>
                  </a:lnTo>
                  <a:lnTo>
                    <a:pt x="0" y="31583"/>
                  </a:lnTo>
                  <a:lnTo>
                    <a:pt x="18186" y="28419"/>
                  </a:lnTo>
                  <a:cubicBezTo>
                    <a:pt x="24073" y="26294"/>
                    <a:pt x="29572" y="23154"/>
                    <a:pt x="34474" y="19096"/>
                  </a:cubicBezTo>
                  <a:cubicBezTo>
                    <a:pt x="29467" y="15286"/>
                    <a:pt x="23890" y="12443"/>
                    <a:pt x="18033" y="10567"/>
                  </a:cubicBezTo>
                  <a:lnTo>
                    <a:pt x="0" y="7851"/>
                  </a:lnTo>
                  <a:lnTo>
                    <a:pt x="0" y="347"/>
                  </a:lnTo>
                  <a:lnTo>
                    <a:pt x="15388" y="0"/>
                  </a:ln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sp>
          <p:nvSpPr>
            <p:cNvPr id="75" name="Shape 1344"/>
            <p:cNvSpPr/>
            <p:nvPr/>
          </p:nvSpPr>
          <p:spPr>
            <a:xfrm>
              <a:off x="288877" y="150195"/>
              <a:ext cx="51060" cy="111213"/>
            </a:xfrm>
            <a:custGeom>
              <a:avLst/>
              <a:gdLst/>
              <a:ahLst/>
              <a:cxnLst/>
              <a:rect l="0" t="0" r="0" b="0"/>
              <a:pathLst>
                <a:path w="51060" h="111213">
                  <a:moveTo>
                    <a:pt x="8630" y="12"/>
                  </a:moveTo>
                  <a:cubicBezTo>
                    <a:pt x="8960" y="12"/>
                    <a:pt x="9278" y="126"/>
                    <a:pt x="9595" y="203"/>
                  </a:cubicBezTo>
                  <a:cubicBezTo>
                    <a:pt x="9862" y="253"/>
                    <a:pt x="10128" y="267"/>
                    <a:pt x="10370" y="381"/>
                  </a:cubicBezTo>
                  <a:cubicBezTo>
                    <a:pt x="10802" y="559"/>
                    <a:pt x="11157" y="850"/>
                    <a:pt x="11526" y="1143"/>
                  </a:cubicBezTo>
                  <a:cubicBezTo>
                    <a:pt x="11640" y="1232"/>
                    <a:pt x="11780" y="1270"/>
                    <a:pt x="11894" y="1384"/>
                  </a:cubicBezTo>
                  <a:cubicBezTo>
                    <a:pt x="11894" y="1397"/>
                    <a:pt x="11907" y="1409"/>
                    <a:pt x="11919" y="1422"/>
                  </a:cubicBezTo>
                  <a:cubicBezTo>
                    <a:pt x="11945" y="1460"/>
                    <a:pt x="11995" y="1473"/>
                    <a:pt x="12046" y="1511"/>
                  </a:cubicBezTo>
                  <a:cubicBezTo>
                    <a:pt x="27337" y="17983"/>
                    <a:pt x="32303" y="41377"/>
                    <a:pt x="27083" y="62408"/>
                  </a:cubicBezTo>
                  <a:lnTo>
                    <a:pt x="51060" y="38430"/>
                  </a:lnTo>
                  <a:lnTo>
                    <a:pt x="51060" y="54508"/>
                  </a:lnTo>
                  <a:lnTo>
                    <a:pt x="35147" y="70421"/>
                  </a:lnTo>
                  <a:lnTo>
                    <a:pt x="51060" y="70344"/>
                  </a:lnTo>
                  <a:lnTo>
                    <a:pt x="51060" y="77882"/>
                  </a:lnTo>
                  <a:lnTo>
                    <a:pt x="50965" y="77868"/>
                  </a:lnTo>
                  <a:cubicBezTo>
                    <a:pt x="38700" y="77981"/>
                    <a:pt x="26467" y="81952"/>
                    <a:pt x="16580" y="89776"/>
                  </a:cubicBezTo>
                  <a:cubicBezTo>
                    <a:pt x="26232" y="97472"/>
                    <a:pt x="38107" y="101676"/>
                    <a:pt x="50641" y="101676"/>
                  </a:cubicBezTo>
                  <a:lnTo>
                    <a:pt x="51060" y="101603"/>
                  </a:lnTo>
                  <a:lnTo>
                    <a:pt x="51060" y="111130"/>
                  </a:lnTo>
                  <a:lnTo>
                    <a:pt x="50641" y="111213"/>
                  </a:lnTo>
                  <a:cubicBezTo>
                    <a:pt x="35059" y="111213"/>
                    <a:pt x="20352" y="105664"/>
                    <a:pt x="8681" y="95580"/>
                  </a:cubicBezTo>
                  <a:lnTo>
                    <a:pt x="0" y="104261"/>
                  </a:lnTo>
                  <a:lnTo>
                    <a:pt x="0" y="90774"/>
                  </a:lnTo>
                  <a:lnTo>
                    <a:pt x="1937" y="88836"/>
                  </a:lnTo>
                  <a:lnTo>
                    <a:pt x="0" y="85578"/>
                  </a:lnTo>
                  <a:lnTo>
                    <a:pt x="0" y="66960"/>
                  </a:lnTo>
                  <a:lnTo>
                    <a:pt x="7741" y="80937"/>
                  </a:lnTo>
                  <a:cubicBezTo>
                    <a:pt x="23387" y="61163"/>
                    <a:pt x="23628" y="32003"/>
                    <a:pt x="8389" y="11976"/>
                  </a:cubicBezTo>
                  <a:lnTo>
                    <a:pt x="0" y="26637"/>
                  </a:lnTo>
                  <a:lnTo>
                    <a:pt x="0" y="9068"/>
                  </a:lnTo>
                  <a:lnTo>
                    <a:pt x="5150" y="1384"/>
                  </a:lnTo>
                  <a:cubicBezTo>
                    <a:pt x="5188" y="1346"/>
                    <a:pt x="5252" y="1333"/>
                    <a:pt x="5290" y="1295"/>
                  </a:cubicBezTo>
                  <a:lnTo>
                    <a:pt x="5302" y="1270"/>
                  </a:lnTo>
                  <a:cubicBezTo>
                    <a:pt x="5392" y="1194"/>
                    <a:pt x="5493" y="1168"/>
                    <a:pt x="5582" y="1105"/>
                  </a:cubicBezTo>
                  <a:cubicBezTo>
                    <a:pt x="5988" y="774"/>
                    <a:pt x="6395" y="482"/>
                    <a:pt x="6865" y="305"/>
                  </a:cubicBezTo>
                  <a:cubicBezTo>
                    <a:pt x="7068" y="241"/>
                    <a:pt x="7271" y="241"/>
                    <a:pt x="7474" y="190"/>
                  </a:cubicBezTo>
                  <a:cubicBezTo>
                    <a:pt x="7855" y="102"/>
                    <a:pt x="8236" y="0"/>
                    <a:pt x="8630" y="12"/>
                  </a:cubicBez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sp>
          <p:nvSpPr>
            <p:cNvPr id="76" name="Shape 1345"/>
            <p:cNvSpPr/>
            <p:nvPr/>
          </p:nvSpPr>
          <p:spPr>
            <a:xfrm>
              <a:off x="339937" y="220459"/>
              <a:ext cx="46457" cy="40866"/>
            </a:xfrm>
            <a:custGeom>
              <a:avLst/>
              <a:gdLst/>
              <a:ahLst/>
              <a:cxnLst/>
              <a:rect l="0" t="0" r="0" b="0"/>
              <a:pathLst>
                <a:path w="46457" h="40866">
                  <a:moveTo>
                    <a:pt x="16226" y="0"/>
                  </a:moveTo>
                  <a:cubicBezTo>
                    <a:pt x="26753" y="2501"/>
                    <a:pt x="36709" y="7562"/>
                    <a:pt x="44945" y="15207"/>
                  </a:cubicBezTo>
                  <a:cubicBezTo>
                    <a:pt x="44984" y="15245"/>
                    <a:pt x="44996" y="15296"/>
                    <a:pt x="45047" y="15346"/>
                  </a:cubicBezTo>
                  <a:cubicBezTo>
                    <a:pt x="45047" y="15346"/>
                    <a:pt x="45060" y="15346"/>
                    <a:pt x="45072" y="15360"/>
                  </a:cubicBezTo>
                  <a:cubicBezTo>
                    <a:pt x="45161" y="15461"/>
                    <a:pt x="45200" y="15587"/>
                    <a:pt x="45288" y="15690"/>
                  </a:cubicBezTo>
                  <a:cubicBezTo>
                    <a:pt x="45606" y="16058"/>
                    <a:pt x="45898" y="16439"/>
                    <a:pt x="46076" y="16870"/>
                  </a:cubicBezTo>
                  <a:cubicBezTo>
                    <a:pt x="46177" y="17099"/>
                    <a:pt x="46190" y="17341"/>
                    <a:pt x="46241" y="17569"/>
                  </a:cubicBezTo>
                  <a:cubicBezTo>
                    <a:pt x="46330" y="17924"/>
                    <a:pt x="46444" y="18268"/>
                    <a:pt x="46444" y="18636"/>
                  </a:cubicBezTo>
                  <a:cubicBezTo>
                    <a:pt x="46457" y="18966"/>
                    <a:pt x="46355" y="19296"/>
                    <a:pt x="46292" y="19627"/>
                  </a:cubicBezTo>
                  <a:cubicBezTo>
                    <a:pt x="46241" y="19893"/>
                    <a:pt x="46241" y="20147"/>
                    <a:pt x="46139" y="20401"/>
                  </a:cubicBezTo>
                  <a:cubicBezTo>
                    <a:pt x="45987" y="20807"/>
                    <a:pt x="45720" y="21176"/>
                    <a:pt x="45441" y="21544"/>
                  </a:cubicBezTo>
                  <a:cubicBezTo>
                    <a:pt x="45339" y="21671"/>
                    <a:pt x="45301" y="21823"/>
                    <a:pt x="45200" y="21951"/>
                  </a:cubicBezTo>
                  <a:cubicBezTo>
                    <a:pt x="45174" y="21963"/>
                    <a:pt x="45161" y="21976"/>
                    <a:pt x="45149" y="21989"/>
                  </a:cubicBezTo>
                  <a:cubicBezTo>
                    <a:pt x="45110" y="22027"/>
                    <a:pt x="45098" y="22065"/>
                    <a:pt x="45072" y="22103"/>
                  </a:cubicBezTo>
                  <a:cubicBezTo>
                    <a:pt x="38995" y="28180"/>
                    <a:pt x="31918" y="32892"/>
                    <a:pt x="24212" y="36084"/>
                  </a:cubicBezTo>
                  <a:lnTo>
                    <a:pt x="0" y="40866"/>
                  </a:lnTo>
                  <a:lnTo>
                    <a:pt x="0" y="31339"/>
                  </a:lnTo>
                  <a:lnTo>
                    <a:pt x="18188" y="28180"/>
                  </a:lnTo>
                  <a:cubicBezTo>
                    <a:pt x="24076" y="26056"/>
                    <a:pt x="29578" y="22916"/>
                    <a:pt x="34480" y="18852"/>
                  </a:cubicBezTo>
                  <a:cubicBezTo>
                    <a:pt x="29473" y="15045"/>
                    <a:pt x="23896" y="12205"/>
                    <a:pt x="18037" y="10330"/>
                  </a:cubicBezTo>
                  <a:lnTo>
                    <a:pt x="0" y="7618"/>
                  </a:lnTo>
                  <a:lnTo>
                    <a:pt x="0" y="80"/>
                  </a:lnTo>
                  <a:lnTo>
                    <a:pt x="16226" y="0"/>
                  </a:ln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sp>
          <p:nvSpPr>
            <p:cNvPr id="77" name="Shape 1346"/>
            <p:cNvSpPr/>
            <p:nvPr/>
          </p:nvSpPr>
          <p:spPr>
            <a:xfrm>
              <a:off x="339937" y="135145"/>
              <a:ext cx="61519" cy="69558"/>
            </a:xfrm>
            <a:custGeom>
              <a:avLst/>
              <a:gdLst/>
              <a:ahLst/>
              <a:cxnLst/>
              <a:rect l="0" t="0" r="0" b="0"/>
              <a:pathLst>
                <a:path w="61519" h="69558">
                  <a:moveTo>
                    <a:pt x="51257" y="2223"/>
                  </a:moveTo>
                  <a:cubicBezTo>
                    <a:pt x="53480" y="0"/>
                    <a:pt x="57086" y="0"/>
                    <a:pt x="59296" y="2223"/>
                  </a:cubicBezTo>
                  <a:cubicBezTo>
                    <a:pt x="61519" y="4432"/>
                    <a:pt x="61519" y="8039"/>
                    <a:pt x="59296" y="10262"/>
                  </a:cubicBezTo>
                  <a:lnTo>
                    <a:pt x="0" y="69558"/>
                  </a:lnTo>
                  <a:lnTo>
                    <a:pt x="0" y="53480"/>
                  </a:lnTo>
                  <a:lnTo>
                    <a:pt x="51257" y="2223"/>
                  </a:ln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sp>
          <p:nvSpPr>
            <p:cNvPr id="78" name="Shape 1347"/>
            <p:cNvSpPr/>
            <p:nvPr/>
          </p:nvSpPr>
          <p:spPr>
            <a:xfrm>
              <a:off x="373484" y="169725"/>
              <a:ext cx="43523" cy="43523"/>
            </a:xfrm>
            <a:custGeom>
              <a:avLst/>
              <a:gdLst/>
              <a:ahLst/>
              <a:cxnLst/>
              <a:rect l="0" t="0" r="0" b="0"/>
              <a:pathLst>
                <a:path w="43523" h="43523">
                  <a:moveTo>
                    <a:pt x="33071" y="2260"/>
                  </a:moveTo>
                  <a:cubicBezTo>
                    <a:pt x="35332" y="0"/>
                    <a:pt x="38989" y="0"/>
                    <a:pt x="41263" y="2260"/>
                  </a:cubicBezTo>
                  <a:cubicBezTo>
                    <a:pt x="43523" y="4534"/>
                    <a:pt x="43523" y="8192"/>
                    <a:pt x="41263" y="10452"/>
                  </a:cubicBezTo>
                  <a:lnTo>
                    <a:pt x="10452" y="41263"/>
                  </a:lnTo>
                  <a:cubicBezTo>
                    <a:pt x="8192" y="43523"/>
                    <a:pt x="4521" y="43523"/>
                    <a:pt x="2261" y="41263"/>
                  </a:cubicBezTo>
                  <a:cubicBezTo>
                    <a:pt x="0" y="39001"/>
                    <a:pt x="0" y="35331"/>
                    <a:pt x="2261" y="33071"/>
                  </a:cubicBezTo>
                  <a:lnTo>
                    <a:pt x="33071" y="2260"/>
                  </a:ln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sp>
          <p:nvSpPr>
            <p:cNvPr id="79" name="Shape 1348"/>
            <p:cNvSpPr/>
            <p:nvPr/>
          </p:nvSpPr>
          <p:spPr>
            <a:xfrm>
              <a:off x="323642" y="119697"/>
              <a:ext cx="43523" cy="43523"/>
            </a:xfrm>
            <a:custGeom>
              <a:avLst/>
              <a:gdLst/>
              <a:ahLst/>
              <a:cxnLst/>
              <a:rect l="0" t="0" r="0" b="0"/>
              <a:pathLst>
                <a:path w="43523" h="43523">
                  <a:moveTo>
                    <a:pt x="33071" y="2261"/>
                  </a:moveTo>
                  <a:cubicBezTo>
                    <a:pt x="35332" y="0"/>
                    <a:pt x="38989" y="0"/>
                    <a:pt x="41263" y="2261"/>
                  </a:cubicBezTo>
                  <a:cubicBezTo>
                    <a:pt x="43523" y="4534"/>
                    <a:pt x="43523" y="8191"/>
                    <a:pt x="41263" y="10452"/>
                  </a:cubicBezTo>
                  <a:lnTo>
                    <a:pt x="10452" y="41262"/>
                  </a:lnTo>
                  <a:cubicBezTo>
                    <a:pt x="8192" y="43523"/>
                    <a:pt x="4521" y="43523"/>
                    <a:pt x="2261" y="41262"/>
                  </a:cubicBezTo>
                  <a:cubicBezTo>
                    <a:pt x="0" y="39002"/>
                    <a:pt x="0" y="35332"/>
                    <a:pt x="2261" y="33070"/>
                  </a:cubicBezTo>
                  <a:lnTo>
                    <a:pt x="33071" y="2261"/>
                  </a:ln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grpSp>
      <p:sp>
        <p:nvSpPr>
          <p:cNvPr id="80" name="Shape 1337"/>
          <p:cNvSpPr/>
          <p:nvPr/>
        </p:nvSpPr>
        <p:spPr>
          <a:xfrm>
            <a:off x="10873132" y="5438663"/>
            <a:ext cx="86205" cy="355808"/>
          </a:xfrm>
          <a:custGeom>
            <a:avLst/>
            <a:gdLst/>
            <a:ahLst/>
            <a:cxnLst/>
            <a:rect l="0" t="0" r="0" b="0"/>
            <a:pathLst>
              <a:path w="29830" h="118989">
                <a:moveTo>
                  <a:pt x="29830" y="0"/>
                </a:moveTo>
                <a:lnTo>
                  <a:pt x="29830" y="12961"/>
                </a:lnTo>
                <a:lnTo>
                  <a:pt x="21152" y="28119"/>
                </a:lnTo>
                <a:cubicBezTo>
                  <a:pt x="19028" y="34007"/>
                  <a:pt x="17920" y="40280"/>
                  <a:pt x="17920" y="46726"/>
                </a:cubicBezTo>
                <a:cubicBezTo>
                  <a:pt x="17920" y="52993"/>
                  <a:pt x="18974" y="59096"/>
                  <a:pt x="20990" y="64838"/>
                </a:cubicBezTo>
                <a:lnTo>
                  <a:pt x="29830" y="80783"/>
                </a:lnTo>
                <a:lnTo>
                  <a:pt x="29830" y="96372"/>
                </a:lnTo>
                <a:lnTo>
                  <a:pt x="8611" y="117592"/>
                </a:lnTo>
                <a:cubicBezTo>
                  <a:pt x="7671" y="118519"/>
                  <a:pt x="6452" y="118989"/>
                  <a:pt x="5232" y="118989"/>
                </a:cubicBezTo>
                <a:cubicBezTo>
                  <a:pt x="4013" y="118989"/>
                  <a:pt x="2794" y="118519"/>
                  <a:pt x="1867" y="117592"/>
                </a:cubicBezTo>
                <a:cubicBezTo>
                  <a:pt x="0" y="115725"/>
                  <a:pt x="0" y="112716"/>
                  <a:pt x="1867" y="110848"/>
                </a:cubicBezTo>
                <a:lnTo>
                  <a:pt x="24028" y="88687"/>
                </a:lnTo>
                <a:cubicBezTo>
                  <a:pt x="13944" y="77015"/>
                  <a:pt x="8395" y="62322"/>
                  <a:pt x="8395" y="46739"/>
                </a:cubicBezTo>
                <a:cubicBezTo>
                  <a:pt x="8395" y="29543"/>
                  <a:pt x="15087" y="13388"/>
                  <a:pt x="27229" y="1247"/>
                </a:cubicBezTo>
                <a:cubicBezTo>
                  <a:pt x="27280" y="1197"/>
                  <a:pt x="27331" y="1184"/>
                  <a:pt x="27381" y="1146"/>
                </a:cubicBezTo>
                <a:cubicBezTo>
                  <a:pt x="27381" y="1146"/>
                  <a:pt x="27394" y="1120"/>
                  <a:pt x="27394" y="1120"/>
                </a:cubicBezTo>
                <a:cubicBezTo>
                  <a:pt x="27483" y="1044"/>
                  <a:pt x="27584" y="1019"/>
                  <a:pt x="27661" y="956"/>
                </a:cubicBezTo>
                <a:cubicBezTo>
                  <a:pt x="28067" y="626"/>
                  <a:pt x="28486" y="333"/>
                  <a:pt x="28956" y="168"/>
                </a:cubicBezTo>
                <a:cubicBezTo>
                  <a:pt x="29159" y="91"/>
                  <a:pt x="29363" y="91"/>
                  <a:pt x="29566" y="41"/>
                </a:cubicBezTo>
                <a:lnTo>
                  <a:pt x="29830" y="0"/>
                </a:ln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sp>
        <p:nvSpPr>
          <p:cNvPr id="81" name="Shape 1337"/>
          <p:cNvSpPr/>
          <p:nvPr/>
        </p:nvSpPr>
        <p:spPr>
          <a:xfrm>
            <a:off x="11042103" y="5283558"/>
            <a:ext cx="52022" cy="355808"/>
          </a:xfrm>
          <a:custGeom>
            <a:avLst/>
            <a:gdLst/>
            <a:ahLst/>
            <a:cxnLst/>
            <a:rect l="0" t="0" r="0" b="0"/>
            <a:pathLst>
              <a:path w="29830" h="118989">
                <a:moveTo>
                  <a:pt x="29830" y="0"/>
                </a:moveTo>
                <a:lnTo>
                  <a:pt x="29830" y="12961"/>
                </a:lnTo>
                <a:lnTo>
                  <a:pt x="21152" y="28119"/>
                </a:lnTo>
                <a:cubicBezTo>
                  <a:pt x="19028" y="34007"/>
                  <a:pt x="17920" y="40280"/>
                  <a:pt x="17920" y="46726"/>
                </a:cubicBezTo>
                <a:cubicBezTo>
                  <a:pt x="17920" y="52993"/>
                  <a:pt x="18974" y="59096"/>
                  <a:pt x="20990" y="64838"/>
                </a:cubicBezTo>
                <a:lnTo>
                  <a:pt x="29830" y="80783"/>
                </a:lnTo>
                <a:lnTo>
                  <a:pt x="29830" y="96372"/>
                </a:lnTo>
                <a:lnTo>
                  <a:pt x="8611" y="117592"/>
                </a:lnTo>
                <a:cubicBezTo>
                  <a:pt x="7671" y="118519"/>
                  <a:pt x="6452" y="118989"/>
                  <a:pt x="5232" y="118989"/>
                </a:cubicBezTo>
                <a:cubicBezTo>
                  <a:pt x="4013" y="118989"/>
                  <a:pt x="2794" y="118519"/>
                  <a:pt x="1867" y="117592"/>
                </a:cubicBezTo>
                <a:cubicBezTo>
                  <a:pt x="0" y="115725"/>
                  <a:pt x="0" y="112716"/>
                  <a:pt x="1867" y="110848"/>
                </a:cubicBezTo>
                <a:lnTo>
                  <a:pt x="24028" y="88687"/>
                </a:lnTo>
                <a:cubicBezTo>
                  <a:pt x="13944" y="77015"/>
                  <a:pt x="8395" y="62322"/>
                  <a:pt x="8395" y="46739"/>
                </a:cubicBezTo>
                <a:cubicBezTo>
                  <a:pt x="8395" y="29543"/>
                  <a:pt x="15087" y="13388"/>
                  <a:pt x="27229" y="1247"/>
                </a:cubicBezTo>
                <a:cubicBezTo>
                  <a:pt x="27280" y="1197"/>
                  <a:pt x="27331" y="1184"/>
                  <a:pt x="27381" y="1146"/>
                </a:cubicBezTo>
                <a:cubicBezTo>
                  <a:pt x="27381" y="1146"/>
                  <a:pt x="27394" y="1120"/>
                  <a:pt x="27394" y="1120"/>
                </a:cubicBezTo>
                <a:cubicBezTo>
                  <a:pt x="27483" y="1044"/>
                  <a:pt x="27584" y="1019"/>
                  <a:pt x="27661" y="956"/>
                </a:cubicBezTo>
                <a:cubicBezTo>
                  <a:pt x="28067" y="626"/>
                  <a:pt x="28486" y="333"/>
                  <a:pt x="28956" y="168"/>
                </a:cubicBezTo>
                <a:cubicBezTo>
                  <a:pt x="29159" y="91"/>
                  <a:pt x="29363" y="91"/>
                  <a:pt x="29566" y="41"/>
                </a:cubicBezTo>
                <a:lnTo>
                  <a:pt x="29830" y="0"/>
                </a:ln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spTree>
    <p:extLst>
      <p:ext uri="{BB962C8B-B14F-4D97-AF65-F5344CB8AC3E}">
        <p14:creationId xmlns:p14="http://schemas.microsoft.com/office/powerpoint/2010/main" val="3585159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533131" y="1376683"/>
            <a:ext cx="3817081" cy="1169551"/>
          </a:xfrm>
          <a:prstGeom prst="rect">
            <a:avLst/>
          </a:prstGeom>
          <a:ln w="82550">
            <a:no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wrap="square" rtlCol="0">
            <a:spAutoFit/>
          </a:bodyPr>
          <a:lstStyle/>
          <a:p>
            <a:pPr algn="just">
              <a:lnSpc>
                <a:spcPts val="2100"/>
              </a:lnSpc>
            </a:pPr>
            <a:r>
              <a:rPr lang="uk-UA" sz="1600" kern="900" dirty="0">
                <a:solidFill>
                  <a:srgbClr val="1D3379"/>
                </a:solidFill>
              </a:rPr>
              <a:t>юридичні особи, відокремлені підрозділи юридичних осіб, які здійснюють сільськогосподарську діяльність</a:t>
            </a:r>
          </a:p>
        </p:txBody>
      </p:sp>
      <p:sp>
        <p:nvSpPr>
          <p:cNvPr id="14" name="Заголовок 1"/>
          <p:cNvSpPr txBox="1">
            <a:spLocks/>
          </p:cNvSpPr>
          <p:nvPr/>
        </p:nvSpPr>
        <p:spPr>
          <a:xfrm>
            <a:off x="675166" y="186609"/>
            <a:ext cx="10919975" cy="9876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200" b="1" dirty="0" smtClean="0">
                <a:solidFill>
                  <a:srgbClr val="1D3379"/>
                </a:solidFill>
                <a:latin typeface="+mn-lt"/>
              </a:rPr>
              <a:t>Звіт за формою №29-сг (річна)</a:t>
            </a:r>
          </a:p>
          <a:p>
            <a:r>
              <a:rPr lang="uk-UA" sz="2200" b="1" dirty="0" smtClean="0">
                <a:solidFill>
                  <a:srgbClr val="1D3379"/>
                </a:solidFill>
                <a:latin typeface="+mn-lt"/>
              </a:rPr>
              <a:t>«</a:t>
            </a:r>
            <a:r>
              <a:rPr lang="ru-RU" sz="2200" b="1" dirty="0">
                <a:solidFill>
                  <a:srgbClr val="1D3379"/>
                </a:solidFill>
                <a:latin typeface="+mn-lt"/>
              </a:rPr>
              <a:t>Звіт про площі та валові збори сільськогосподарських </a:t>
            </a:r>
          </a:p>
          <a:p>
            <a:r>
              <a:rPr lang="ru-RU" sz="2200" b="1" dirty="0">
                <a:solidFill>
                  <a:srgbClr val="1D3379"/>
                </a:solidFill>
                <a:latin typeface="+mn-lt"/>
              </a:rPr>
              <a:t>культур, плодів, ягід і </a:t>
            </a:r>
            <a:r>
              <a:rPr lang="ru-RU" sz="2200" b="1" dirty="0" smtClean="0">
                <a:solidFill>
                  <a:srgbClr val="1D3379"/>
                </a:solidFill>
                <a:latin typeface="+mn-lt"/>
              </a:rPr>
              <a:t>винограду</a:t>
            </a:r>
            <a:r>
              <a:rPr lang="uk-UA" sz="2200" b="1" dirty="0" smtClean="0">
                <a:solidFill>
                  <a:srgbClr val="1D3379"/>
                </a:solidFill>
                <a:latin typeface="+mn-lt"/>
              </a:rPr>
              <a:t>»</a:t>
            </a:r>
            <a:endParaRPr lang="uk-UA" sz="2200" b="1" dirty="0">
              <a:solidFill>
                <a:srgbClr val="1D3379"/>
              </a:solidFill>
              <a:latin typeface="+mn-lt"/>
            </a:endParaRPr>
          </a:p>
        </p:txBody>
      </p:sp>
      <p:sp>
        <p:nvSpPr>
          <p:cNvPr id="19" name="Стрілка вправо 18"/>
          <p:cNvSpPr/>
          <p:nvPr/>
        </p:nvSpPr>
        <p:spPr>
          <a:xfrm>
            <a:off x="650261" y="3237606"/>
            <a:ext cx="2617902" cy="727083"/>
          </a:xfrm>
          <a:prstGeom prst="rightArrow">
            <a:avLst/>
          </a:prstGeom>
          <a:solidFill>
            <a:srgbClr val="6C98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uk-UA" sz="1600" b="1" dirty="0" smtClean="0">
                <a:solidFill>
                  <a:schemeClr val="bg1"/>
                </a:solidFill>
              </a:rPr>
              <a:t>Форма звітності</a:t>
            </a:r>
            <a:endParaRPr lang="uk-UA" sz="1600" b="1" dirty="0">
              <a:solidFill>
                <a:schemeClr val="bg1"/>
              </a:solidFill>
            </a:endParaRPr>
          </a:p>
        </p:txBody>
      </p:sp>
      <p:sp>
        <p:nvSpPr>
          <p:cNvPr id="21" name="TextBox 20"/>
          <p:cNvSpPr txBox="1"/>
          <p:nvPr/>
        </p:nvSpPr>
        <p:spPr>
          <a:xfrm>
            <a:off x="3533130" y="2668766"/>
            <a:ext cx="3817082" cy="2157001"/>
          </a:xfrm>
          <a:prstGeom prst="rect">
            <a:avLst/>
          </a:prstGeom>
          <a:ln w="69850">
            <a:no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wrap="square" rtlCol="0">
            <a:spAutoFit/>
          </a:bodyPr>
          <a:lstStyle/>
          <a:p>
            <a:pPr algn="just">
              <a:lnSpc>
                <a:spcPts val="2300"/>
              </a:lnSpc>
            </a:pPr>
            <a:r>
              <a:rPr lang="uk-UA" sz="1600" kern="1000" dirty="0">
                <a:solidFill>
                  <a:srgbClr val="1D3379"/>
                </a:solidFill>
              </a:rPr>
              <a:t>Форма № </a:t>
            </a:r>
            <a:r>
              <a:rPr lang="uk-UA" sz="1600" kern="1000" dirty="0" smtClean="0">
                <a:solidFill>
                  <a:srgbClr val="1D3379"/>
                </a:solidFill>
              </a:rPr>
              <a:t>29-сг </a:t>
            </a:r>
            <a:r>
              <a:rPr lang="uk-UA" sz="1600" kern="1000" dirty="0">
                <a:solidFill>
                  <a:srgbClr val="1D3379"/>
                </a:solidFill>
              </a:rPr>
              <a:t>(річна) </a:t>
            </a:r>
            <a:r>
              <a:rPr lang="uk-UA" sz="1600" kern="1000" dirty="0" smtClean="0">
                <a:solidFill>
                  <a:srgbClr val="1D3379"/>
                </a:solidFill>
              </a:rPr>
              <a:t>«</a:t>
            </a:r>
            <a:r>
              <a:rPr lang="ru-RU" sz="1600" kern="1000" dirty="0">
                <a:solidFill>
                  <a:srgbClr val="1D3379"/>
                </a:solidFill>
              </a:rPr>
              <a:t>Звіт про площі та валові збори </a:t>
            </a:r>
            <a:r>
              <a:rPr lang="ru-RU" sz="1600" kern="1000" dirty="0" smtClean="0">
                <a:solidFill>
                  <a:srgbClr val="1D3379"/>
                </a:solidFill>
              </a:rPr>
              <a:t>сільськогосподарських культур</a:t>
            </a:r>
            <a:r>
              <a:rPr lang="ru-RU" sz="1600" kern="1000" dirty="0">
                <a:solidFill>
                  <a:srgbClr val="1D3379"/>
                </a:solidFill>
              </a:rPr>
              <a:t>, плодів, ягід і </a:t>
            </a:r>
            <a:r>
              <a:rPr lang="ru-RU" sz="1600" kern="1000" dirty="0" smtClean="0">
                <a:solidFill>
                  <a:srgbClr val="1D3379"/>
                </a:solidFill>
              </a:rPr>
              <a:t>винограду», </a:t>
            </a:r>
            <a:r>
              <a:rPr lang="ru-RU" sz="1600" kern="1000" dirty="0">
                <a:solidFill>
                  <a:srgbClr val="1D3379"/>
                </a:solidFill>
              </a:rPr>
              <a:t>затверджена наказом Держстату </a:t>
            </a:r>
            <a:r>
              <a:rPr lang="ru-RU" sz="1600" kern="1000" dirty="0" err="1">
                <a:solidFill>
                  <a:srgbClr val="1D3379"/>
                </a:solidFill>
              </a:rPr>
              <a:t>від</a:t>
            </a:r>
            <a:r>
              <a:rPr lang="ru-RU" sz="1600" kern="1000" dirty="0">
                <a:solidFill>
                  <a:srgbClr val="1D3379"/>
                </a:solidFill>
              </a:rPr>
              <a:t> </a:t>
            </a:r>
            <a:r>
              <a:rPr lang="en-US" sz="1600" kern="1000" dirty="0" smtClean="0">
                <a:solidFill>
                  <a:srgbClr val="1D3379"/>
                </a:solidFill>
              </a:rPr>
              <a:t>08</a:t>
            </a:r>
            <a:r>
              <a:rPr lang="ru-RU" sz="1600" kern="1000" dirty="0" smtClean="0">
                <a:solidFill>
                  <a:srgbClr val="1D3379"/>
                </a:solidFill>
              </a:rPr>
              <a:t>.06.202</a:t>
            </a:r>
            <a:r>
              <a:rPr lang="en-US" sz="1600" kern="1000" dirty="0" smtClean="0">
                <a:solidFill>
                  <a:srgbClr val="1D3379"/>
                </a:solidFill>
              </a:rPr>
              <a:t>2</a:t>
            </a:r>
            <a:r>
              <a:rPr lang="ru-RU" sz="1600" kern="1000" dirty="0" smtClean="0">
                <a:solidFill>
                  <a:srgbClr val="1D3379"/>
                </a:solidFill>
              </a:rPr>
              <a:t> </a:t>
            </a:r>
            <a:r>
              <a:rPr lang="ru-RU" sz="1600" kern="1000" dirty="0">
                <a:solidFill>
                  <a:srgbClr val="1D3379"/>
                </a:solidFill>
              </a:rPr>
              <a:t>№ </a:t>
            </a:r>
            <a:r>
              <a:rPr lang="ru-RU" sz="1600" kern="1000" dirty="0" smtClean="0">
                <a:solidFill>
                  <a:srgbClr val="1D3379"/>
                </a:solidFill>
              </a:rPr>
              <a:t>16</a:t>
            </a:r>
            <a:r>
              <a:rPr lang="en-US" sz="1600" kern="1000" dirty="0" smtClean="0">
                <a:solidFill>
                  <a:srgbClr val="1D3379"/>
                </a:solidFill>
              </a:rPr>
              <a:t>5 (</a:t>
            </a:r>
            <a:r>
              <a:rPr lang="uk-UA" sz="1600" kern="1000" dirty="0" smtClean="0">
                <a:solidFill>
                  <a:srgbClr val="1D3379"/>
                </a:solidFill>
              </a:rPr>
              <a:t>зі змінами, внесеними наказом </a:t>
            </a:r>
            <a:r>
              <a:rPr lang="uk-UA" sz="1600" kern="1000" dirty="0" err="1" smtClean="0">
                <a:solidFill>
                  <a:srgbClr val="1D3379"/>
                </a:solidFill>
              </a:rPr>
              <a:t>Держстату</a:t>
            </a:r>
            <a:r>
              <a:rPr lang="uk-UA" sz="1600" kern="1000" dirty="0" smtClean="0">
                <a:solidFill>
                  <a:srgbClr val="1D3379"/>
                </a:solidFill>
              </a:rPr>
              <a:t> від 10 листопада 2022р. </a:t>
            </a:r>
            <a:r>
              <a:rPr lang="uk-UA" sz="1600" kern="1000" dirty="0">
                <a:solidFill>
                  <a:srgbClr val="1D3379"/>
                </a:solidFill>
              </a:rPr>
              <a:t>№</a:t>
            </a:r>
            <a:r>
              <a:rPr lang="uk-UA" sz="1600" kern="1000" dirty="0" smtClean="0">
                <a:solidFill>
                  <a:srgbClr val="1D3379"/>
                </a:solidFill>
              </a:rPr>
              <a:t>279</a:t>
            </a:r>
            <a:r>
              <a:rPr lang="uk-UA" sz="1600" kern="1000" dirty="0" smtClean="0">
                <a:solidFill>
                  <a:srgbClr val="1D3379"/>
                </a:solidFill>
              </a:rPr>
              <a:t>)</a:t>
            </a:r>
            <a:r>
              <a:rPr lang="ru-RU" sz="1600" kern="1000" dirty="0" smtClean="0">
                <a:solidFill>
                  <a:srgbClr val="1D3379"/>
                </a:solidFill>
              </a:rPr>
              <a:t>.</a:t>
            </a:r>
            <a:endParaRPr lang="uk-UA" sz="1600" kern="1000" dirty="0">
              <a:solidFill>
                <a:srgbClr val="1D3379"/>
              </a:solidFill>
            </a:endParaRPr>
          </a:p>
        </p:txBody>
      </p:sp>
      <p:sp>
        <p:nvSpPr>
          <p:cNvPr id="22" name="Стрілка вправо 21"/>
          <p:cNvSpPr/>
          <p:nvPr/>
        </p:nvSpPr>
        <p:spPr>
          <a:xfrm>
            <a:off x="575632" y="4901581"/>
            <a:ext cx="2675732" cy="677660"/>
          </a:xfrm>
          <a:prstGeom prst="rightArrow">
            <a:avLst/>
          </a:prstGeom>
          <a:solidFill>
            <a:srgbClr val="6C98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uk-UA" sz="1600" b="1" spc="-100" dirty="0" smtClean="0">
                <a:solidFill>
                  <a:schemeClr val="bg1"/>
                </a:solidFill>
              </a:rPr>
              <a:t>При заповненні керуватись</a:t>
            </a:r>
            <a:endParaRPr lang="uk-UA" sz="1600" b="1" spc="-100" dirty="0">
              <a:solidFill>
                <a:schemeClr val="bg1"/>
              </a:solidFill>
            </a:endParaRPr>
          </a:p>
        </p:txBody>
      </p:sp>
      <p:sp>
        <p:nvSpPr>
          <p:cNvPr id="23" name="TextBox 22"/>
          <p:cNvSpPr txBox="1"/>
          <p:nvPr/>
        </p:nvSpPr>
        <p:spPr>
          <a:xfrm>
            <a:off x="3533130" y="4948299"/>
            <a:ext cx="3817082" cy="630942"/>
          </a:xfrm>
          <a:prstGeom prst="rect">
            <a:avLst/>
          </a:prstGeom>
          <a:ln w="69850">
            <a:no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wrap="square" rtlCol="0">
            <a:spAutoFit/>
          </a:bodyPr>
          <a:lstStyle/>
          <a:p>
            <a:pPr algn="just">
              <a:lnSpc>
                <a:spcPts val="2100"/>
              </a:lnSpc>
            </a:pPr>
            <a:r>
              <a:rPr lang="uk-UA" sz="1600" kern="1000" dirty="0">
                <a:solidFill>
                  <a:srgbClr val="1D3379"/>
                </a:solidFill>
              </a:rPr>
              <a:t>Роз'ясненнями щодо заповнення форми </a:t>
            </a:r>
            <a:r>
              <a:rPr lang="uk-UA" sz="1600" kern="1000" dirty="0" smtClean="0">
                <a:solidFill>
                  <a:srgbClr val="1D3379"/>
                </a:solidFill>
              </a:rPr>
              <a:t>від </a:t>
            </a:r>
            <a:r>
              <a:rPr lang="ru-RU" sz="1600" kern="1000" dirty="0" smtClean="0">
                <a:solidFill>
                  <a:srgbClr val="1D3379"/>
                </a:solidFill>
              </a:rPr>
              <a:t>8 липня 2021 року № </a:t>
            </a:r>
            <a:r>
              <a:rPr lang="ru-RU" sz="1600" kern="1000" dirty="0">
                <a:solidFill>
                  <a:srgbClr val="1D3379"/>
                </a:solidFill>
              </a:rPr>
              <a:t>19.1.2.-</a:t>
            </a:r>
            <a:r>
              <a:rPr lang="ru-RU" sz="1600" kern="1000" dirty="0" smtClean="0">
                <a:solidFill>
                  <a:srgbClr val="1D3379"/>
                </a:solidFill>
              </a:rPr>
              <a:t>12/6-21</a:t>
            </a:r>
            <a:r>
              <a:rPr lang="en-US" sz="1600" kern="1000" dirty="0" smtClean="0">
                <a:solidFill>
                  <a:srgbClr val="1D3379"/>
                </a:solidFill>
              </a:rPr>
              <a:t>.</a:t>
            </a:r>
            <a:endParaRPr lang="ru-RU" sz="1600" kern="1000" dirty="0">
              <a:solidFill>
                <a:srgbClr val="1D3379"/>
              </a:solidFill>
            </a:endParaRPr>
          </a:p>
        </p:txBody>
      </p:sp>
      <p:sp>
        <p:nvSpPr>
          <p:cNvPr id="24" name="Стрілка вправо 23"/>
          <p:cNvSpPr/>
          <p:nvPr/>
        </p:nvSpPr>
        <p:spPr>
          <a:xfrm>
            <a:off x="556199" y="5696132"/>
            <a:ext cx="2621224" cy="607014"/>
          </a:xfrm>
          <a:prstGeom prst="rightArrow">
            <a:avLst/>
          </a:prstGeom>
          <a:solidFill>
            <a:srgbClr val="6C98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uk-UA" sz="1600" b="1" dirty="0" smtClean="0">
                <a:solidFill>
                  <a:schemeClr val="bg1"/>
                </a:solidFill>
              </a:rPr>
              <a:t>Термін подання</a:t>
            </a:r>
            <a:endParaRPr lang="uk-UA" sz="1600" b="1" dirty="0">
              <a:solidFill>
                <a:schemeClr val="bg1"/>
              </a:solidFill>
            </a:endParaRPr>
          </a:p>
        </p:txBody>
      </p:sp>
      <p:sp>
        <p:nvSpPr>
          <p:cNvPr id="25" name="TextBox 24"/>
          <p:cNvSpPr txBox="1"/>
          <p:nvPr/>
        </p:nvSpPr>
        <p:spPr>
          <a:xfrm>
            <a:off x="3533130" y="5822419"/>
            <a:ext cx="3817082" cy="387286"/>
          </a:xfrm>
          <a:prstGeom prst="rect">
            <a:avLst/>
          </a:prstGeom>
          <a:ln w="69850">
            <a:no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ts val="2300"/>
              </a:lnSpc>
              <a:spcBef>
                <a:spcPts val="1200"/>
              </a:spcBef>
              <a:spcAft>
                <a:spcPts val="1200"/>
              </a:spcAft>
            </a:pPr>
            <a:r>
              <a:rPr lang="uk-UA" sz="1600" b="1" kern="1000" spc="-40" dirty="0">
                <a:solidFill>
                  <a:srgbClr val="1D3379"/>
                </a:solidFill>
              </a:rPr>
              <a:t>не пізніше </a:t>
            </a:r>
            <a:r>
              <a:rPr lang="uk-UA" sz="1600" b="1" kern="1000" spc="-40" dirty="0" smtClean="0">
                <a:solidFill>
                  <a:srgbClr val="1D3379"/>
                </a:solidFill>
              </a:rPr>
              <a:t>5 січня</a:t>
            </a:r>
            <a:endParaRPr lang="uk-UA" sz="1600" b="1" kern="1000" spc="-40" dirty="0">
              <a:solidFill>
                <a:srgbClr val="1D3379"/>
              </a:solidFill>
            </a:endParaRPr>
          </a:p>
        </p:txBody>
      </p:sp>
      <p:sp>
        <p:nvSpPr>
          <p:cNvPr id="34" name="Стрілка вправо 33"/>
          <p:cNvSpPr/>
          <p:nvPr/>
        </p:nvSpPr>
        <p:spPr>
          <a:xfrm>
            <a:off x="633463" y="1612857"/>
            <a:ext cx="2617901" cy="627389"/>
          </a:xfrm>
          <a:prstGeom prst="rightArrow">
            <a:avLst/>
          </a:prstGeom>
          <a:solidFill>
            <a:srgbClr val="6C98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uk-UA" sz="1600" b="1" dirty="0" smtClean="0">
                <a:solidFill>
                  <a:schemeClr val="bg1"/>
                </a:solidFill>
              </a:rPr>
              <a:t>Звітність подають</a:t>
            </a:r>
            <a:endParaRPr lang="uk-UA" sz="1600" b="1" dirty="0">
              <a:solidFill>
                <a:schemeClr val="bg1"/>
              </a:solidFill>
            </a:endParaRPr>
          </a:p>
        </p:txBody>
      </p:sp>
      <p:pic>
        <p:nvPicPr>
          <p:cNvPr id="3" name="Рисунок 2"/>
          <p:cNvPicPr>
            <a:picLocks noChangeAspect="1"/>
          </p:cNvPicPr>
          <p:nvPr/>
        </p:nvPicPr>
        <p:blipFill>
          <a:blip r:embed="rId3"/>
          <a:stretch>
            <a:fillRect/>
          </a:stretch>
        </p:blipFill>
        <p:spPr>
          <a:xfrm>
            <a:off x="7876158" y="1052600"/>
            <a:ext cx="3865199" cy="5389331"/>
          </a:xfrm>
          <a:prstGeom prst="rect">
            <a:avLst/>
          </a:prstGeom>
        </p:spPr>
      </p:pic>
      <p:sp>
        <p:nvSpPr>
          <p:cNvPr id="35" name="Овал 34"/>
          <p:cNvSpPr/>
          <p:nvPr/>
        </p:nvSpPr>
        <p:spPr>
          <a:xfrm>
            <a:off x="8433282" y="2165684"/>
            <a:ext cx="2981959" cy="503082"/>
          </a:xfrm>
          <a:prstGeom prst="ellipse">
            <a:avLst/>
          </a:prstGeom>
          <a:noFill/>
          <a:ln w="25400">
            <a:solidFill>
              <a:srgbClr val="EB5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1273646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417" y="222407"/>
            <a:ext cx="11642436" cy="2164913"/>
          </a:xfrm>
          <a:prstGeom prst="downArrowCallout">
            <a:avLst>
              <a:gd name="adj1" fmla="val 20337"/>
              <a:gd name="adj2" fmla="val 25000"/>
              <a:gd name="adj3" fmla="val 25000"/>
              <a:gd name="adj4" fmla="val 64977"/>
            </a:avLst>
          </a:prstGeom>
          <a:ln w="69850">
            <a:no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wrap="square" rtlCol="0">
            <a:spAutoFit/>
          </a:bodyPr>
          <a:lstStyle/>
          <a:p>
            <a:pPr algn="just">
              <a:lnSpc>
                <a:spcPts val="1400"/>
              </a:lnSpc>
            </a:pPr>
            <a:endParaRPr lang="uk-UA" sz="1600" spc="-60" dirty="0" smtClean="0">
              <a:solidFill>
                <a:srgbClr val="002060"/>
              </a:solidFill>
            </a:endParaRPr>
          </a:p>
          <a:p>
            <a:pPr algn="just">
              <a:lnSpc>
                <a:spcPts val="2500"/>
              </a:lnSpc>
            </a:pPr>
            <a:r>
              <a:rPr lang="uk-UA" sz="1600" spc="-60" dirty="0" smtClean="0">
                <a:solidFill>
                  <a:srgbClr val="002060"/>
                </a:solidFill>
              </a:rPr>
              <a:t>Роз’яснення </a:t>
            </a:r>
            <a:r>
              <a:rPr lang="uk-UA" sz="1600" spc="-60" dirty="0">
                <a:solidFill>
                  <a:srgbClr val="002060"/>
                </a:solidFill>
              </a:rPr>
              <a:t>та формуляр бланку розміщені на вебсайті ГУС у Тернопільській області за адресою </a:t>
            </a:r>
            <a:r>
              <a:rPr lang="uk-UA" sz="1600" u="sng" spc="-60" dirty="0">
                <a:solidFill>
                  <a:srgbClr val="002060"/>
                </a:solidFill>
                <a:hlinkClick r:id="rId2"/>
              </a:rPr>
              <a:t>www.te.ukrstat.gov.ua</a:t>
            </a:r>
            <a:r>
              <a:rPr lang="uk-UA" sz="1600" spc="-60" dirty="0">
                <a:solidFill>
                  <a:srgbClr val="002060"/>
                </a:solidFill>
              </a:rPr>
              <a:t> у розділі «Для респондентів» </a:t>
            </a:r>
            <a:r>
              <a:rPr lang="uk-UA" sz="1600" spc="-60" dirty="0">
                <a:solidFill>
                  <a:srgbClr val="FF0000"/>
                </a:solidFill>
              </a:rPr>
              <a:t>– </a:t>
            </a:r>
            <a:r>
              <a:rPr lang="uk-UA" sz="1600" b="1" spc="-60" dirty="0" smtClean="0">
                <a:solidFill>
                  <a:srgbClr val="FF0000"/>
                </a:solidFill>
              </a:rPr>
              <a:t>Альбом </a:t>
            </a:r>
            <a:r>
              <a:rPr lang="uk-UA" sz="1600" b="1" spc="-60" dirty="0">
                <a:solidFill>
                  <a:srgbClr val="FF0000"/>
                </a:solidFill>
              </a:rPr>
              <a:t>форм державних статистичних спостережень на </a:t>
            </a:r>
            <a:r>
              <a:rPr lang="uk-UA" sz="1600" b="1" spc="-60" dirty="0" smtClean="0">
                <a:solidFill>
                  <a:srgbClr val="FF0000"/>
                </a:solidFill>
              </a:rPr>
              <a:t>2023 </a:t>
            </a:r>
            <a:r>
              <a:rPr lang="uk-UA" sz="1600" b="1" spc="-60" dirty="0">
                <a:solidFill>
                  <a:srgbClr val="FF0000"/>
                </a:solidFill>
              </a:rPr>
              <a:t>рік</a:t>
            </a:r>
            <a:r>
              <a:rPr lang="uk-UA" sz="1600" spc="-60" dirty="0">
                <a:solidFill>
                  <a:srgbClr val="002060"/>
                </a:solidFill>
              </a:rPr>
              <a:t>, підрозділ «Економічна статистика/ Економічна діяльність/ Сільське, лісове та рибне господарство</a:t>
            </a:r>
            <a:r>
              <a:rPr lang="uk-UA" sz="1600" spc="-60" dirty="0" smtClean="0">
                <a:solidFill>
                  <a:srgbClr val="002060"/>
                </a:solidFill>
              </a:rPr>
              <a:t>».</a:t>
            </a:r>
          </a:p>
          <a:p>
            <a:pPr algn="just">
              <a:lnSpc>
                <a:spcPts val="1400"/>
              </a:lnSpc>
            </a:pPr>
            <a:endParaRPr lang="uk-UA" sz="1600" kern="1000" spc="-60" dirty="0">
              <a:solidFill>
                <a:srgbClr val="002060"/>
              </a:solidFill>
            </a:endParaRPr>
          </a:p>
        </p:txBody>
      </p:sp>
      <p:sp>
        <p:nvSpPr>
          <p:cNvPr id="9" name="Овал 8"/>
          <p:cNvSpPr/>
          <p:nvPr/>
        </p:nvSpPr>
        <p:spPr>
          <a:xfrm>
            <a:off x="750702" y="2495550"/>
            <a:ext cx="773298" cy="152400"/>
          </a:xfrm>
          <a:prstGeom prst="ellipse">
            <a:avLst/>
          </a:prstGeom>
          <a:noFill/>
          <a:ln w="25400">
            <a:solidFill>
              <a:srgbClr val="EB5818"/>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dirty="0"/>
          </a:p>
        </p:txBody>
      </p:sp>
      <p:grpSp>
        <p:nvGrpSpPr>
          <p:cNvPr id="12" name="Групувати 11"/>
          <p:cNvGrpSpPr/>
          <p:nvPr/>
        </p:nvGrpSpPr>
        <p:grpSpPr>
          <a:xfrm>
            <a:off x="372417" y="1789008"/>
            <a:ext cx="11207983" cy="4225427"/>
            <a:chOff x="372417" y="1789008"/>
            <a:chExt cx="11207983" cy="4225427"/>
          </a:xfrm>
        </p:grpSpPr>
        <p:pic>
          <p:nvPicPr>
            <p:cNvPr id="6" name="Рисунок 5"/>
            <p:cNvPicPr/>
            <p:nvPr/>
          </p:nvPicPr>
          <p:blipFill rotWithShape="1">
            <a:blip r:embed="rId3" cstate="print">
              <a:extLst>
                <a:ext uri="{28A0092B-C50C-407E-A947-70E740481C1C}">
                  <a14:useLocalDpi xmlns:a14="http://schemas.microsoft.com/office/drawing/2010/main" val="0"/>
                </a:ext>
              </a:extLst>
            </a:blip>
            <a:srcRect l="14394" t="11374" r="15431" b="5096"/>
            <a:stretch/>
          </p:blipFill>
          <p:spPr bwMode="auto">
            <a:xfrm>
              <a:off x="372417" y="1789008"/>
              <a:ext cx="4377383" cy="3519592"/>
            </a:xfrm>
            <a:prstGeom prst="rect">
              <a:avLst/>
            </a:prstGeom>
            <a:ln>
              <a:noFill/>
            </a:ln>
            <a:extLst>
              <a:ext uri="{53640926-AAD7-44D8-BBD7-CCE9431645EC}">
                <a14:shadowObscured xmlns:a14="http://schemas.microsoft.com/office/drawing/2010/main"/>
              </a:ext>
            </a:extLst>
          </p:spPr>
        </p:pic>
        <p:pic>
          <p:nvPicPr>
            <p:cNvPr id="2" name="Рисунок 1"/>
            <p:cNvPicPr>
              <a:picLocks noChangeAspect="1"/>
            </p:cNvPicPr>
            <p:nvPr/>
          </p:nvPicPr>
          <p:blipFill>
            <a:blip r:embed="rId4"/>
            <a:stretch>
              <a:fillRect/>
            </a:stretch>
          </p:blipFill>
          <p:spPr>
            <a:xfrm>
              <a:off x="3016354" y="2571750"/>
              <a:ext cx="4966342" cy="3140417"/>
            </a:xfrm>
            <a:prstGeom prst="rect">
              <a:avLst/>
            </a:prstGeom>
          </p:spPr>
        </p:pic>
        <p:sp>
          <p:nvSpPr>
            <p:cNvPr id="11" name="Овал 10"/>
            <p:cNvSpPr/>
            <p:nvPr/>
          </p:nvSpPr>
          <p:spPr>
            <a:xfrm>
              <a:off x="2920680" y="5592278"/>
              <a:ext cx="2578845" cy="157153"/>
            </a:xfrm>
            <a:prstGeom prst="ellipse">
              <a:avLst/>
            </a:prstGeom>
            <a:noFill/>
            <a:ln w="28575">
              <a:solidFill>
                <a:srgbClr val="EB5818"/>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dirty="0"/>
            </a:p>
          </p:txBody>
        </p:sp>
        <p:pic>
          <p:nvPicPr>
            <p:cNvPr id="4" name="Рисунок 3"/>
            <p:cNvPicPr>
              <a:picLocks noChangeAspect="1"/>
            </p:cNvPicPr>
            <p:nvPr/>
          </p:nvPicPr>
          <p:blipFill>
            <a:blip r:embed="rId5"/>
            <a:stretch>
              <a:fillRect/>
            </a:stretch>
          </p:blipFill>
          <p:spPr>
            <a:xfrm>
              <a:off x="6388395" y="3272589"/>
              <a:ext cx="5192005" cy="2741846"/>
            </a:xfrm>
            <a:prstGeom prst="rect">
              <a:avLst/>
            </a:prstGeom>
          </p:spPr>
        </p:pic>
        <p:sp>
          <p:nvSpPr>
            <p:cNvPr id="10" name="Овал 9"/>
            <p:cNvSpPr/>
            <p:nvPr/>
          </p:nvSpPr>
          <p:spPr>
            <a:xfrm>
              <a:off x="7982696" y="4643512"/>
              <a:ext cx="1161332" cy="159494"/>
            </a:xfrm>
            <a:prstGeom prst="ellipse">
              <a:avLst/>
            </a:prstGeom>
            <a:noFill/>
            <a:ln w="25400">
              <a:solidFill>
                <a:srgbClr val="EB5818"/>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dirty="0"/>
            </a:p>
          </p:txBody>
        </p:sp>
      </p:grpSp>
    </p:spTree>
    <p:extLst>
      <p:ext uri="{BB962C8B-B14F-4D97-AF65-F5344CB8AC3E}">
        <p14:creationId xmlns:p14="http://schemas.microsoft.com/office/powerpoint/2010/main" val="1572523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Прямокутник 85"/>
          <p:cNvSpPr/>
          <p:nvPr/>
        </p:nvSpPr>
        <p:spPr>
          <a:xfrm>
            <a:off x="318692" y="1132995"/>
            <a:ext cx="3422035" cy="3979332"/>
          </a:xfrm>
          <a:prstGeom prst="rect">
            <a:avLst/>
          </a:prstGeom>
          <a:solidFill>
            <a:srgbClr val="6C98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spc="-50" dirty="0" smtClean="0">
                <a:solidFill>
                  <a:srgbClr val="002060"/>
                </a:solidFill>
              </a:rPr>
              <a:t>      </a:t>
            </a:r>
            <a:r>
              <a:rPr lang="uk-UA" sz="1500" dirty="0" smtClean="0">
                <a:solidFill>
                  <a:schemeClr val="bg1"/>
                </a:solidFill>
              </a:rPr>
              <a:t>Показники </a:t>
            </a:r>
            <a:r>
              <a:rPr lang="uk-UA" sz="1500" dirty="0">
                <a:solidFill>
                  <a:schemeClr val="bg1"/>
                </a:solidFill>
              </a:rPr>
              <a:t>форми вміщують інформацію щодо вирощування сільськогосподарських культур юридичними особами та їхніми відокремленими підрозділами, які здійснюють сільськогосподарську діяльність, </a:t>
            </a:r>
            <a:r>
              <a:rPr lang="uk-UA" sz="1500" b="1" dirty="0">
                <a:solidFill>
                  <a:schemeClr val="bg1"/>
                </a:solidFill>
              </a:rPr>
              <a:t>за місцезнаходженням земельних ділянок.</a:t>
            </a:r>
          </a:p>
          <a:p>
            <a:pPr algn="just"/>
            <a:r>
              <a:rPr lang="uk-UA" sz="1500" dirty="0" smtClean="0">
                <a:solidFill>
                  <a:schemeClr val="bg1"/>
                </a:solidFill>
              </a:rPr>
              <a:t>     Якщо </a:t>
            </a:r>
            <a:r>
              <a:rPr lang="uk-UA" sz="1500" dirty="0">
                <a:solidFill>
                  <a:schemeClr val="bg1"/>
                </a:solidFill>
              </a:rPr>
              <a:t>земельні ділянки підприємства, з яких збирався врожай, розміщені у різних адміністративно-територіальних одиницях, то показники форми характеризують площі та обсяги </a:t>
            </a:r>
            <a:r>
              <a:rPr lang="uk-UA" sz="1500" spc="-70" dirty="0">
                <a:solidFill>
                  <a:schemeClr val="bg1"/>
                </a:solidFill>
              </a:rPr>
              <a:t>виробництва сільськогосподарських </a:t>
            </a:r>
            <a:r>
              <a:rPr lang="uk-UA" sz="1500" dirty="0">
                <a:solidFill>
                  <a:schemeClr val="bg1"/>
                </a:solidFill>
              </a:rPr>
              <a:t>культур </a:t>
            </a:r>
            <a:r>
              <a:rPr lang="uk-UA" sz="1500" spc="-70" dirty="0">
                <a:solidFill>
                  <a:schemeClr val="bg1"/>
                </a:solidFill>
              </a:rPr>
              <a:t>за кожною </a:t>
            </a:r>
            <a:r>
              <a:rPr lang="uk-UA" sz="1500" spc="-80" dirty="0">
                <a:solidFill>
                  <a:schemeClr val="bg1"/>
                </a:solidFill>
              </a:rPr>
              <a:t>адміністративно-територіальною </a:t>
            </a:r>
            <a:r>
              <a:rPr lang="uk-UA" sz="1500" spc="-80" dirty="0" smtClean="0">
                <a:solidFill>
                  <a:schemeClr val="bg1"/>
                </a:solidFill>
              </a:rPr>
              <a:t>одиницею</a:t>
            </a:r>
            <a:r>
              <a:rPr lang="uk-UA" sz="1500" dirty="0" smtClean="0">
                <a:solidFill>
                  <a:schemeClr val="bg1"/>
                </a:solidFill>
              </a:rPr>
              <a:t>.</a:t>
            </a:r>
            <a:endParaRPr lang="uk-UA" sz="1500" dirty="0">
              <a:solidFill>
                <a:schemeClr val="bg1"/>
              </a:solidFill>
            </a:endParaRPr>
          </a:p>
        </p:txBody>
      </p:sp>
      <p:sp>
        <p:nvSpPr>
          <p:cNvPr id="10" name="Округлений прямокутник 9"/>
          <p:cNvSpPr/>
          <p:nvPr/>
        </p:nvSpPr>
        <p:spPr>
          <a:xfrm>
            <a:off x="8312727" y="1132995"/>
            <a:ext cx="3584832" cy="387735"/>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500" b="1" dirty="0" smtClean="0">
                <a:solidFill>
                  <a:srgbClr val="002060"/>
                </a:solidFill>
              </a:rPr>
              <a:t>В адресній частині бланку зазначається:</a:t>
            </a:r>
            <a:endParaRPr lang="uk-UA" sz="1500" b="1" dirty="0">
              <a:solidFill>
                <a:srgbClr val="002060"/>
              </a:solidFill>
            </a:endParaRPr>
          </a:p>
        </p:txBody>
      </p:sp>
      <p:sp>
        <p:nvSpPr>
          <p:cNvPr id="11" name="Заголовок 1"/>
          <p:cNvSpPr txBox="1">
            <a:spLocks/>
          </p:cNvSpPr>
          <p:nvPr/>
        </p:nvSpPr>
        <p:spPr>
          <a:xfrm>
            <a:off x="664775" y="184144"/>
            <a:ext cx="10919975" cy="633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1600" b="1" dirty="0" smtClean="0">
                <a:solidFill>
                  <a:srgbClr val="1D3379"/>
                </a:solidFill>
                <a:latin typeface="+mn-lt"/>
              </a:rPr>
              <a:t>Звіт за формою №29-сг (річна)</a:t>
            </a:r>
          </a:p>
          <a:p>
            <a:r>
              <a:rPr lang="uk-UA" sz="1600" b="1" dirty="0" smtClean="0">
                <a:solidFill>
                  <a:srgbClr val="1D3379"/>
                </a:solidFill>
                <a:latin typeface="+mn-lt"/>
              </a:rPr>
              <a:t>«</a:t>
            </a:r>
            <a:r>
              <a:rPr lang="ru-RU" sz="1600" b="1" dirty="0">
                <a:solidFill>
                  <a:srgbClr val="1D3379"/>
                </a:solidFill>
                <a:latin typeface="+mn-lt"/>
              </a:rPr>
              <a:t>Звіт про площі та </a:t>
            </a:r>
            <a:r>
              <a:rPr lang="uk-UA" sz="1600" b="1" dirty="0" smtClean="0">
                <a:solidFill>
                  <a:srgbClr val="1D3379"/>
                </a:solidFill>
                <a:latin typeface="+mn-lt"/>
              </a:rPr>
              <a:t>валові</a:t>
            </a:r>
            <a:r>
              <a:rPr lang="ru-RU" sz="1600" b="1" dirty="0" smtClean="0">
                <a:solidFill>
                  <a:srgbClr val="1D3379"/>
                </a:solidFill>
                <a:latin typeface="+mn-lt"/>
              </a:rPr>
              <a:t> </a:t>
            </a:r>
            <a:r>
              <a:rPr lang="uk-UA" sz="1600" b="1" dirty="0" smtClean="0">
                <a:solidFill>
                  <a:srgbClr val="1D3379"/>
                </a:solidFill>
                <a:latin typeface="+mn-lt"/>
              </a:rPr>
              <a:t>збори</a:t>
            </a:r>
            <a:r>
              <a:rPr lang="ru-RU" sz="1600" b="1" dirty="0" smtClean="0">
                <a:solidFill>
                  <a:srgbClr val="1D3379"/>
                </a:solidFill>
                <a:latin typeface="+mn-lt"/>
              </a:rPr>
              <a:t> </a:t>
            </a:r>
            <a:r>
              <a:rPr lang="uk-UA" sz="1600" b="1" dirty="0" smtClean="0">
                <a:solidFill>
                  <a:srgbClr val="1D3379"/>
                </a:solidFill>
                <a:latin typeface="+mn-lt"/>
              </a:rPr>
              <a:t>сільськогосподарських</a:t>
            </a:r>
            <a:r>
              <a:rPr lang="en-US" sz="1600" b="1" dirty="0" smtClean="0">
                <a:solidFill>
                  <a:srgbClr val="1D3379"/>
                </a:solidFill>
                <a:latin typeface="+mn-lt"/>
              </a:rPr>
              <a:t> </a:t>
            </a:r>
            <a:r>
              <a:rPr lang="ru-RU" sz="1600" b="1" dirty="0" smtClean="0">
                <a:solidFill>
                  <a:srgbClr val="1D3379"/>
                </a:solidFill>
                <a:latin typeface="+mn-lt"/>
              </a:rPr>
              <a:t>культур</a:t>
            </a:r>
            <a:r>
              <a:rPr lang="ru-RU" sz="1600" b="1" dirty="0">
                <a:solidFill>
                  <a:srgbClr val="1D3379"/>
                </a:solidFill>
                <a:latin typeface="+mn-lt"/>
              </a:rPr>
              <a:t>, плодів, ягід і </a:t>
            </a:r>
            <a:r>
              <a:rPr lang="ru-RU" sz="1600" b="1" dirty="0" smtClean="0">
                <a:solidFill>
                  <a:srgbClr val="1D3379"/>
                </a:solidFill>
                <a:latin typeface="+mn-lt"/>
              </a:rPr>
              <a:t>винограду</a:t>
            </a:r>
            <a:r>
              <a:rPr lang="uk-UA" sz="1600" b="1" dirty="0" smtClean="0">
                <a:solidFill>
                  <a:srgbClr val="1D3379"/>
                </a:solidFill>
                <a:latin typeface="+mn-lt"/>
              </a:rPr>
              <a:t>»</a:t>
            </a:r>
            <a:endParaRPr lang="uk-UA" sz="1600" b="1" dirty="0">
              <a:solidFill>
                <a:srgbClr val="1D3379"/>
              </a:solidFill>
              <a:latin typeface="+mn-lt"/>
            </a:endParaRPr>
          </a:p>
        </p:txBody>
      </p:sp>
      <p:sp>
        <p:nvSpPr>
          <p:cNvPr id="78" name="Округлена прямокутна виноска 77"/>
          <p:cNvSpPr/>
          <p:nvPr/>
        </p:nvSpPr>
        <p:spPr>
          <a:xfrm>
            <a:off x="318692" y="5351319"/>
            <a:ext cx="3349299" cy="1175286"/>
          </a:xfrm>
          <a:prstGeom prst="wedgeRoundRectCallout">
            <a:avLst>
              <a:gd name="adj1" fmla="val 63776"/>
              <a:gd name="adj2" fmla="val -98270"/>
              <a:gd name="adj3" fmla="val 16667"/>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uk-UA" sz="1500" dirty="0" smtClean="0">
                <a:solidFill>
                  <a:srgbClr val="002060"/>
                </a:solidFill>
              </a:rPr>
              <a:t>Код </a:t>
            </a:r>
            <a:r>
              <a:rPr lang="uk-UA" sz="1500" dirty="0">
                <a:solidFill>
                  <a:srgbClr val="002060"/>
                </a:solidFill>
              </a:rPr>
              <a:t>території </a:t>
            </a:r>
            <a:r>
              <a:rPr lang="uk-UA" sz="1500" b="1" dirty="0">
                <a:solidFill>
                  <a:srgbClr val="002060"/>
                </a:solidFill>
              </a:rPr>
              <a:t>фактичної </a:t>
            </a:r>
            <a:r>
              <a:rPr lang="uk-UA" sz="1500" dirty="0">
                <a:solidFill>
                  <a:srgbClr val="002060"/>
                </a:solidFill>
              </a:rPr>
              <a:t>адреси відповідно до кодифікатора адміністративно- територіальних одиниць </a:t>
            </a:r>
            <a:r>
              <a:rPr lang="uk-UA" sz="1500" dirty="0" smtClean="0">
                <a:solidFill>
                  <a:srgbClr val="002060"/>
                </a:solidFill>
              </a:rPr>
              <a:t>та </a:t>
            </a:r>
            <a:r>
              <a:rPr lang="uk-UA" sz="1500" dirty="0">
                <a:solidFill>
                  <a:srgbClr val="002060"/>
                </a:solidFill>
              </a:rPr>
              <a:t>територій територіальних </a:t>
            </a:r>
            <a:r>
              <a:rPr lang="uk-UA" sz="1500" dirty="0" smtClean="0">
                <a:solidFill>
                  <a:srgbClr val="002060"/>
                </a:solidFill>
              </a:rPr>
              <a:t>громад </a:t>
            </a:r>
            <a:endParaRPr lang="uk-UA" sz="1500" dirty="0">
              <a:solidFill>
                <a:srgbClr val="002060"/>
              </a:solidFill>
            </a:endParaRPr>
          </a:p>
        </p:txBody>
      </p:sp>
      <p:pic>
        <p:nvPicPr>
          <p:cNvPr id="5" name="Рисунок 4"/>
          <p:cNvPicPr>
            <a:picLocks noChangeAspect="1"/>
          </p:cNvPicPr>
          <p:nvPr/>
        </p:nvPicPr>
        <p:blipFill>
          <a:blip r:embed="rId3"/>
          <a:stretch>
            <a:fillRect/>
          </a:stretch>
        </p:blipFill>
        <p:spPr>
          <a:xfrm>
            <a:off x="4069614" y="1051136"/>
            <a:ext cx="3726849" cy="5355650"/>
          </a:xfrm>
          <a:prstGeom prst="rect">
            <a:avLst/>
          </a:prstGeom>
        </p:spPr>
      </p:pic>
      <p:sp>
        <p:nvSpPr>
          <p:cNvPr id="76" name="Округлена прямокутна виноска 75"/>
          <p:cNvSpPr/>
          <p:nvPr/>
        </p:nvSpPr>
        <p:spPr>
          <a:xfrm>
            <a:off x="8312727" y="1816626"/>
            <a:ext cx="3584826" cy="384949"/>
          </a:xfrm>
          <a:prstGeom prst="wedgeRoundRectCallout">
            <a:avLst>
              <a:gd name="adj1" fmla="val -90461"/>
              <a:gd name="adj2" fmla="val 363188"/>
              <a:gd name="adj3" fmla="val 16667"/>
            </a:avLst>
          </a:prstGeom>
          <a:solidFill>
            <a:srgbClr val="6C98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500" dirty="0" smtClean="0">
                <a:solidFill>
                  <a:schemeClr val="bg1"/>
                </a:solidFill>
              </a:rPr>
              <a:t>Юридична </a:t>
            </a:r>
            <a:r>
              <a:rPr lang="uk-UA" sz="1500" dirty="0">
                <a:solidFill>
                  <a:schemeClr val="bg1"/>
                </a:solidFill>
              </a:rPr>
              <a:t>адреса </a:t>
            </a:r>
            <a:r>
              <a:rPr lang="uk-UA" sz="1500" dirty="0" smtClean="0">
                <a:solidFill>
                  <a:schemeClr val="bg1"/>
                </a:solidFill>
              </a:rPr>
              <a:t>підприємства</a:t>
            </a:r>
            <a:endParaRPr lang="uk-UA" sz="1500" dirty="0">
              <a:solidFill>
                <a:schemeClr val="bg1"/>
              </a:solidFill>
            </a:endParaRPr>
          </a:p>
        </p:txBody>
      </p:sp>
      <p:sp>
        <p:nvSpPr>
          <p:cNvPr id="77" name="Округлена прямокутна виноска 76"/>
          <p:cNvSpPr/>
          <p:nvPr/>
        </p:nvSpPr>
        <p:spPr>
          <a:xfrm flipH="1">
            <a:off x="8239991" y="2497471"/>
            <a:ext cx="3584826" cy="1435374"/>
          </a:xfrm>
          <a:prstGeom prst="wedgeRoundRectCallout">
            <a:avLst>
              <a:gd name="adj1" fmla="val 73092"/>
              <a:gd name="adj2" fmla="val 27724"/>
              <a:gd name="adj3" fmla="val 16667"/>
            </a:avLst>
          </a:prstGeom>
          <a:solidFill>
            <a:schemeClr val="bg1"/>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500" spc="-70" dirty="0" smtClean="0">
                <a:solidFill>
                  <a:srgbClr val="002060"/>
                </a:solidFill>
              </a:rPr>
              <a:t>Фактична </a:t>
            </a:r>
            <a:r>
              <a:rPr lang="uk-UA" sz="1500" spc="-70" dirty="0">
                <a:solidFill>
                  <a:srgbClr val="002060"/>
                </a:solidFill>
              </a:rPr>
              <a:t>адреса здійснення </a:t>
            </a:r>
            <a:r>
              <a:rPr lang="uk-UA" sz="1500" spc="-70" dirty="0" smtClean="0">
                <a:solidFill>
                  <a:srgbClr val="002060"/>
                </a:solidFill>
              </a:rPr>
              <a:t>діяльності – адреса місцезнаходження земельних ділянок, на яких проводили збір сільськогосподарських культур, з </a:t>
            </a:r>
            <a:r>
              <a:rPr lang="uk-UA" sz="1500" b="1" spc="-70" dirty="0" smtClean="0">
                <a:solidFill>
                  <a:srgbClr val="002060"/>
                </a:solidFill>
              </a:rPr>
              <a:t>обов</a:t>
            </a:r>
            <a:r>
              <a:rPr lang="en-US" sz="1500" b="1" spc="-70" dirty="0" smtClean="0">
                <a:solidFill>
                  <a:srgbClr val="002060"/>
                </a:solidFill>
              </a:rPr>
              <a:t>’</a:t>
            </a:r>
            <a:r>
              <a:rPr lang="uk-UA" sz="1500" b="1" spc="-70" dirty="0" smtClean="0">
                <a:solidFill>
                  <a:srgbClr val="002060"/>
                </a:solidFill>
              </a:rPr>
              <a:t>язковим зазначенням </a:t>
            </a:r>
          </a:p>
          <a:p>
            <a:pPr algn="ctr"/>
            <a:r>
              <a:rPr lang="uk-UA" sz="1500" b="1" spc="-70" dirty="0" smtClean="0">
                <a:solidFill>
                  <a:srgbClr val="002060"/>
                </a:solidFill>
              </a:rPr>
              <a:t>населеного пункту</a:t>
            </a:r>
            <a:endParaRPr lang="uk-UA" sz="1500" b="1" spc="-70" dirty="0">
              <a:solidFill>
                <a:srgbClr val="002060"/>
              </a:solidFill>
            </a:endParaRPr>
          </a:p>
        </p:txBody>
      </p:sp>
      <p:sp>
        <p:nvSpPr>
          <p:cNvPr id="28" name="Округлена прямокутна виноска 27"/>
          <p:cNvSpPr/>
          <p:nvPr/>
        </p:nvSpPr>
        <p:spPr>
          <a:xfrm>
            <a:off x="8312727" y="4238296"/>
            <a:ext cx="3608784" cy="794798"/>
          </a:xfrm>
          <a:prstGeom prst="wedgeRoundRectCallout">
            <a:avLst>
              <a:gd name="adj1" fmla="val -108819"/>
              <a:gd name="adj2" fmla="val 12969"/>
              <a:gd name="adj3" fmla="val 16667"/>
            </a:avLst>
          </a:prstGeom>
          <a:solidFill>
            <a:srgbClr val="6C98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uk-UA" sz="1500" dirty="0" smtClean="0">
                <a:solidFill>
                  <a:schemeClr val="bg1"/>
                </a:solidFill>
              </a:rPr>
              <a:t>Код </a:t>
            </a:r>
            <a:r>
              <a:rPr lang="uk-UA" sz="1500" dirty="0">
                <a:solidFill>
                  <a:schemeClr val="bg1"/>
                </a:solidFill>
              </a:rPr>
              <a:t>території </a:t>
            </a:r>
            <a:r>
              <a:rPr lang="uk-UA" sz="1500" b="1" dirty="0">
                <a:solidFill>
                  <a:schemeClr val="bg1"/>
                </a:solidFill>
              </a:rPr>
              <a:t>фактичної </a:t>
            </a:r>
            <a:r>
              <a:rPr lang="uk-UA" sz="1500" dirty="0">
                <a:solidFill>
                  <a:schemeClr val="bg1"/>
                </a:solidFill>
              </a:rPr>
              <a:t>адреси відповідно до класифікатора об’єктів адміністративно- територіального устрою </a:t>
            </a:r>
            <a:r>
              <a:rPr lang="uk-UA" sz="1500" dirty="0" smtClean="0">
                <a:solidFill>
                  <a:schemeClr val="bg1"/>
                </a:solidFill>
              </a:rPr>
              <a:t>України </a:t>
            </a:r>
            <a:endParaRPr lang="uk-UA" sz="1500" dirty="0">
              <a:solidFill>
                <a:schemeClr val="bg1"/>
              </a:solidFill>
            </a:endParaRPr>
          </a:p>
        </p:txBody>
      </p:sp>
      <p:sp>
        <p:nvSpPr>
          <p:cNvPr id="12" name="Округлена прямокутна виноска 11"/>
          <p:cNvSpPr/>
          <p:nvPr/>
        </p:nvSpPr>
        <p:spPr>
          <a:xfrm flipH="1">
            <a:off x="8312727" y="5351319"/>
            <a:ext cx="3584825" cy="1055467"/>
          </a:xfrm>
          <a:prstGeom prst="wedgeRoundRectCallout">
            <a:avLst>
              <a:gd name="adj1" fmla="val 72554"/>
              <a:gd name="adj2" fmla="val -58182"/>
              <a:gd name="adj3" fmla="val 16667"/>
            </a:avLst>
          </a:prstGeom>
          <a:solidFill>
            <a:schemeClr val="bg1"/>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solidFill>
                  <a:srgbClr val="002060"/>
                </a:solidFill>
              </a:rPr>
              <a:t>У </a:t>
            </a:r>
            <a:r>
              <a:rPr lang="uk-UA" sz="1500" dirty="0">
                <a:solidFill>
                  <a:srgbClr val="002060"/>
                </a:solidFill>
              </a:rPr>
              <a:t>випадку</a:t>
            </a:r>
            <a:r>
              <a:rPr lang="ru-RU" sz="1500" dirty="0">
                <a:solidFill>
                  <a:srgbClr val="002060"/>
                </a:solidFill>
              </a:rPr>
              <a:t> </a:t>
            </a:r>
            <a:r>
              <a:rPr lang="uk-UA" sz="1500" dirty="0">
                <a:solidFill>
                  <a:srgbClr val="002060"/>
                </a:solidFill>
              </a:rPr>
              <a:t>відсутності</a:t>
            </a:r>
            <a:r>
              <a:rPr lang="ru-RU" sz="1500" dirty="0">
                <a:solidFill>
                  <a:srgbClr val="002060"/>
                </a:solidFill>
              </a:rPr>
              <a:t> </a:t>
            </a:r>
            <a:r>
              <a:rPr lang="uk-UA" sz="1500" dirty="0">
                <a:solidFill>
                  <a:srgbClr val="002060"/>
                </a:solidFill>
              </a:rPr>
              <a:t>даних</a:t>
            </a:r>
            <a:r>
              <a:rPr lang="ru-RU" sz="1500" dirty="0">
                <a:solidFill>
                  <a:srgbClr val="002060"/>
                </a:solidFill>
              </a:rPr>
              <a:t> </a:t>
            </a:r>
            <a:r>
              <a:rPr lang="uk-UA" sz="1500" dirty="0">
                <a:solidFill>
                  <a:srgbClr val="002060"/>
                </a:solidFill>
              </a:rPr>
              <a:t>необхідно</a:t>
            </a:r>
            <a:r>
              <a:rPr lang="ru-RU" sz="1500" dirty="0">
                <a:solidFill>
                  <a:srgbClr val="002060"/>
                </a:solidFill>
              </a:rPr>
              <a:t> </a:t>
            </a:r>
            <a:r>
              <a:rPr lang="uk-UA" sz="1500" dirty="0">
                <a:solidFill>
                  <a:srgbClr val="002060"/>
                </a:solidFill>
              </a:rPr>
              <a:t>поставити</a:t>
            </a:r>
            <a:r>
              <a:rPr lang="ru-RU" sz="1500" dirty="0">
                <a:solidFill>
                  <a:srgbClr val="002060"/>
                </a:solidFill>
              </a:rPr>
              <a:t> у </a:t>
            </a:r>
            <a:r>
              <a:rPr lang="uk-UA" sz="1500" dirty="0">
                <a:solidFill>
                  <a:srgbClr val="002060"/>
                </a:solidFill>
              </a:rPr>
              <a:t>прямокутнику</a:t>
            </a:r>
            <a:r>
              <a:rPr lang="ru-RU" sz="1500" dirty="0">
                <a:solidFill>
                  <a:srgbClr val="002060"/>
                </a:solidFill>
              </a:rPr>
              <a:t> </a:t>
            </a:r>
            <a:r>
              <a:rPr lang="uk-UA" sz="1500" dirty="0">
                <a:solidFill>
                  <a:srgbClr val="002060"/>
                </a:solidFill>
              </a:rPr>
              <a:t>позначку</a:t>
            </a:r>
            <a:r>
              <a:rPr lang="en-US" sz="1500" dirty="0">
                <a:solidFill>
                  <a:srgbClr val="002060"/>
                </a:solidFill>
              </a:rPr>
              <a:t> </a:t>
            </a:r>
            <a:r>
              <a:rPr lang="uk-UA" sz="1500" dirty="0">
                <a:solidFill>
                  <a:srgbClr val="002060"/>
                </a:solidFill>
              </a:rPr>
              <a:t>та обрати</a:t>
            </a:r>
            <a:r>
              <a:rPr lang="ru-RU" sz="1500" dirty="0">
                <a:solidFill>
                  <a:srgbClr val="002060"/>
                </a:solidFill>
              </a:rPr>
              <a:t> одну з </a:t>
            </a:r>
            <a:r>
              <a:rPr lang="uk-UA" sz="1500" dirty="0">
                <a:solidFill>
                  <a:srgbClr val="002060"/>
                </a:solidFill>
              </a:rPr>
              <a:t>наведених</a:t>
            </a:r>
            <a:r>
              <a:rPr lang="ru-RU" sz="1500" dirty="0">
                <a:solidFill>
                  <a:srgbClr val="002060"/>
                </a:solidFill>
              </a:rPr>
              <a:t> причин </a:t>
            </a:r>
            <a:r>
              <a:rPr lang="uk-UA" sz="1500" dirty="0">
                <a:solidFill>
                  <a:srgbClr val="002060"/>
                </a:solidFill>
              </a:rPr>
              <a:t>відсутності</a:t>
            </a:r>
            <a:r>
              <a:rPr lang="ru-RU" sz="1500" dirty="0">
                <a:solidFill>
                  <a:srgbClr val="002060"/>
                </a:solidFill>
              </a:rPr>
              <a:t> </a:t>
            </a:r>
            <a:r>
              <a:rPr lang="uk-UA" sz="1500" dirty="0">
                <a:solidFill>
                  <a:srgbClr val="002060"/>
                </a:solidFill>
              </a:rPr>
              <a:t>даних</a:t>
            </a:r>
          </a:p>
        </p:txBody>
      </p:sp>
    </p:spTree>
    <p:extLst>
      <p:ext uri="{BB962C8B-B14F-4D97-AF65-F5344CB8AC3E}">
        <p14:creationId xmlns:p14="http://schemas.microsoft.com/office/powerpoint/2010/main" val="1386930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p:cNvPicPr/>
          <p:nvPr/>
        </p:nvPicPr>
        <p:blipFill rotWithShape="1">
          <a:blip r:embed="rId2"/>
          <a:srcRect l="28750" t="13728" r="26125" b="38496"/>
          <a:stretch/>
        </p:blipFill>
        <p:spPr bwMode="auto">
          <a:xfrm>
            <a:off x="3445744" y="1380829"/>
            <a:ext cx="5043629" cy="3708278"/>
          </a:xfrm>
          <a:prstGeom prst="rect">
            <a:avLst/>
          </a:prstGeom>
          <a:ln>
            <a:noFill/>
          </a:ln>
          <a:extLst>
            <a:ext uri="{53640926-AAD7-44D8-BBD7-CCE9431645EC}">
              <a14:shadowObscured xmlns:a14="http://schemas.microsoft.com/office/drawing/2010/main"/>
            </a:ext>
          </a:extLst>
        </p:spPr>
      </p:pic>
      <p:sp>
        <p:nvSpPr>
          <p:cNvPr id="2" name="Округлений прямокутник 1"/>
          <p:cNvSpPr/>
          <p:nvPr/>
        </p:nvSpPr>
        <p:spPr>
          <a:xfrm>
            <a:off x="457443" y="526357"/>
            <a:ext cx="11406753" cy="520884"/>
          </a:xfrm>
          <a:prstGeom prst="roundRect">
            <a:avLst/>
          </a:prstGeom>
          <a:solidFill>
            <a:srgbClr val="6C98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bg1"/>
                </a:solidFill>
              </a:rPr>
              <a:t>При складанні звіту за ф.№29-сг (річна) зверніть увагу:</a:t>
            </a:r>
            <a:endParaRPr lang="uk-UA" sz="2000" b="1" dirty="0">
              <a:solidFill>
                <a:schemeClr val="bg1"/>
              </a:solidFill>
            </a:endParaRPr>
          </a:p>
        </p:txBody>
      </p:sp>
      <p:sp>
        <p:nvSpPr>
          <p:cNvPr id="5" name="Округлена прямокутна виноска 4"/>
          <p:cNvSpPr/>
          <p:nvPr/>
        </p:nvSpPr>
        <p:spPr>
          <a:xfrm>
            <a:off x="457442" y="2026227"/>
            <a:ext cx="2681005" cy="4337953"/>
          </a:xfrm>
          <a:prstGeom prst="wedgeRoundRectCallout">
            <a:avLst>
              <a:gd name="adj1" fmla="val 65139"/>
              <a:gd name="adj2" fmla="val -39561"/>
              <a:gd name="adj3" fmla="val 16667"/>
            </a:avLst>
          </a:prstGeom>
          <a:solidFill>
            <a:schemeClr val="bg1"/>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spc="-60" dirty="0" smtClean="0">
                <a:solidFill>
                  <a:srgbClr val="002060"/>
                </a:solidFill>
              </a:rPr>
              <a:t>           Значення показників форми мають формат представлення: </a:t>
            </a:r>
          </a:p>
          <a:p>
            <a:pPr algn="just"/>
            <a:r>
              <a:rPr lang="uk-UA" sz="1600" dirty="0" smtClean="0">
                <a:solidFill>
                  <a:srgbClr val="002060"/>
                </a:solidFill>
              </a:rPr>
              <a:t>площі посіву/збирання та  площі, на яких проведені агротехнічні роботи – у </a:t>
            </a:r>
            <a:r>
              <a:rPr lang="uk-UA" sz="1600" b="1" u="sng" dirty="0" smtClean="0">
                <a:solidFill>
                  <a:srgbClr val="002060"/>
                </a:solidFill>
              </a:rPr>
              <a:t>гектарах</a:t>
            </a:r>
            <a:r>
              <a:rPr lang="uk-UA" sz="1600" dirty="0" smtClean="0">
                <a:solidFill>
                  <a:srgbClr val="002060"/>
                </a:solidFill>
              </a:rPr>
              <a:t>; </a:t>
            </a:r>
          </a:p>
          <a:p>
            <a:pPr algn="just"/>
            <a:r>
              <a:rPr lang="uk-UA" sz="1600" dirty="0" smtClean="0">
                <a:solidFill>
                  <a:srgbClr val="002060"/>
                </a:solidFill>
              </a:rPr>
              <a:t>площа закритого ґрунту – у метрах квадратних; </a:t>
            </a:r>
          </a:p>
          <a:p>
            <a:pPr algn="just"/>
            <a:r>
              <a:rPr lang="uk-UA" sz="1600" dirty="0" smtClean="0">
                <a:solidFill>
                  <a:srgbClr val="002060"/>
                </a:solidFill>
              </a:rPr>
              <a:t>обсяги виробництва сільськогосподарських культур і багаторічних насаджень – у </a:t>
            </a:r>
            <a:r>
              <a:rPr lang="uk-UA" sz="1600" b="1" u="sng" dirty="0" smtClean="0">
                <a:solidFill>
                  <a:srgbClr val="002060"/>
                </a:solidFill>
              </a:rPr>
              <a:t>центнерах</a:t>
            </a:r>
            <a:r>
              <a:rPr lang="uk-UA" sz="1600" dirty="0" smtClean="0">
                <a:solidFill>
                  <a:srgbClr val="002060"/>
                </a:solidFill>
              </a:rPr>
              <a:t> </a:t>
            </a:r>
            <a:r>
              <a:rPr lang="uk-UA" sz="1600" b="1" dirty="0" smtClean="0">
                <a:solidFill>
                  <a:srgbClr val="002060"/>
                </a:solidFill>
              </a:rPr>
              <a:t>(з двома знаками після коми)</a:t>
            </a:r>
            <a:r>
              <a:rPr lang="uk-UA" sz="1600" dirty="0" smtClean="0">
                <a:solidFill>
                  <a:srgbClr val="002060"/>
                </a:solidFill>
              </a:rPr>
              <a:t>.</a:t>
            </a:r>
            <a:endParaRPr lang="uk-UA" sz="1600" b="1" dirty="0">
              <a:solidFill>
                <a:srgbClr val="002060"/>
              </a:solidFill>
            </a:endParaRPr>
          </a:p>
        </p:txBody>
      </p:sp>
      <p:sp>
        <p:nvSpPr>
          <p:cNvPr id="9" name="Овал 8"/>
          <p:cNvSpPr/>
          <p:nvPr/>
        </p:nvSpPr>
        <p:spPr>
          <a:xfrm>
            <a:off x="7128969" y="1762503"/>
            <a:ext cx="1403310" cy="183172"/>
          </a:xfrm>
          <a:prstGeom prst="ellipse">
            <a:avLst/>
          </a:prstGeom>
          <a:noFill/>
          <a:ln w="25400">
            <a:solidFill>
              <a:srgbClr val="EB5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3" name="Округлена прямокутна виноска 12"/>
          <p:cNvSpPr/>
          <p:nvPr/>
        </p:nvSpPr>
        <p:spPr>
          <a:xfrm>
            <a:off x="8723929" y="2026227"/>
            <a:ext cx="3140268" cy="4337954"/>
          </a:xfrm>
          <a:prstGeom prst="wedgeRoundRectCallout">
            <a:avLst>
              <a:gd name="adj1" fmla="val -104016"/>
              <a:gd name="adj2" fmla="val -21374"/>
              <a:gd name="adj3" fmla="val 16667"/>
            </a:avLst>
          </a:prstGeom>
          <a:solidFill>
            <a:schemeClr val="bg1"/>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dirty="0" smtClean="0">
                <a:solidFill>
                  <a:srgbClr val="002060"/>
                </a:solidFill>
              </a:rPr>
              <a:t>      Маса </a:t>
            </a:r>
            <a:r>
              <a:rPr lang="uk-UA" sz="1600" dirty="0">
                <a:solidFill>
                  <a:srgbClr val="002060"/>
                </a:solidFill>
              </a:rPr>
              <a:t>зерна після доробки визначається  шляхом  </a:t>
            </a:r>
            <a:r>
              <a:rPr lang="uk-UA" sz="1600" b="1" spc="-50" dirty="0">
                <a:solidFill>
                  <a:srgbClr val="002060"/>
                </a:solidFill>
              </a:rPr>
              <a:t>відрахування  </a:t>
            </a:r>
            <a:r>
              <a:rPr lang="uk-UA" sz="1600" spc="-50" dirty="0">
                <a:solidFill>
                  <a:srgbClr val="002060"/>
                </a:solidFill>
              </a:rPr>
              <a:t>від  початково  </a:t>
            </a:r>
            <a:r>
              <a:rPr lang="uk-UA" sz="1600" dirty="0">
                <a:solidFill>
                  <a:srgbClr val="002060"/>
                </a:solidFill>
              </a:rPr>
              <a:t>оприбуткованої  маси  </a:t>
            </a:r>
            <a:r>
              <a:rPr lang="uk-UA" sz="1600" b="1" dirty="0">
                <a:solidFill>
                  <a:srgbClr val="002060"/>
                </a:solidFill>
              </a:rPr>
              <a:t>невикористаних відходів </a:t>
            </a:r>
            <a:r>
              <a:rPr lang="uk-UA" sz="1600" b="1" dirty="0" smtClean="0">
                <a:solidFill>
                  <a:srgbClr val="002060"/>
                </a:solidFill>
              </a:rPr>
              <a:t>і </a:t>
            </a:r>
            <a:r>
              <a:rPr lang="uk-UA" sz="1600" b="1" dirty="0">
                <a:solidFill>
                  <a:srgbClr val="002060"/>
                </a:solidFill>
              </a:rPr>
              <a:t>втрат при сушінні</a:t>
            </a:r>
            <a:r>
              <a:rPr lang="uk-UA" sz="1600" dirty="0">
                <a:solidFill>
                  <a:srgbClr val="002060"/>
                </a:solidFill>
              </a:rPr>
              <a:t>. </a:t>
            </a:r>
            <a:endParaRPr lang="uk-UA" sz="1600" dirty="0" smtClean="0">
              <a:solidFill>
                <a:srgbClr val="002060"/>
              </a:solidFill>
            </a:endParaRPr>
          </a:p>
          <a:p>
            <a:pPr algn="just"/>
            <a:r>
              <a:rPr lang="uk-UA" sz="1600" dirty="0" smtClean="0">
                <a:solidFill>
                  <a:srgbClr val="002060"/>
                </a:solidFill>
              </a:rPr>
              <a:t>Коефіцієнт </a:t>
            </a:r>
            <a:r>
              <a:rPr lang="uk-UA" sz="1600" dirty="0">
                <a:solidFill>
                  <a:srgbClr val="002060"/>
                </a:solidFill>
              </a:rPr>
              <a:t>перерахунку обсягу виробництва зернових культур у масу після доробки кожне підприємство встановлює самостійно за даними складських документів, а за їх відсутності – на рівні значення середнього показника за останніми наявними даними.</a:t>
            </a:r>
            <a:endParaRPr lang="uk-UA" sz="1600" b="1" dirty="0">
              <a:solidFill>
                <a:srgbClr val="002060"/>
              </a:solidFill>
            </a:endParaRPr>
          </a:p>
        </p:txBody>
      </p:sp>
      <p:sp>
        <p:nvSpPr>
          <p:cNvPr id="14" name="Овал 13"/>
          <p:cNvSpPr/>
          <p:nvPr/>
        </p:nvSpPr>
        <p:spPr>
          <a:xfrm>
            <a:off x="5703503" y="3071596"/>
            <a:ext cx="1425466" cy="240065"/>
          </a:xfrm>
          <a:prstGeom prst="ellipse">
            <a:avLst/>
          </a:prstGeom>
          <a:noFill/>
          <a:ln w="28575">
            <a:solidFill>
              <a:srgbClr val="EB5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i="1" dirty="0" smtClean="0">
                <a:solidFill>
                  <a:srgbClr val="EB5818"/>
                </a:solidFill>
              </a:rPr>
              <a:t>гр.3</a:t>
            </a:r>
            <a:r>
              <a:rPr lang="en-US" sz="1600" b="1" i="1" dirty="0" smtClean="0">
                <a:solidFill>
                  <a:srgbClr val="EB5818"/>
                </a:solidFill>
              </a:rPr>
              <a:t>≥</a:t>
            </a:r>
            <a:r>
              <a:rPr lang="uk-UA" sz="1600" b="1" i="1" dirty="0" smtClean="0">
                <a:solidFill>
                  <a:srgbClr val="EB5818"/>
                </a:solidFill>
              </a:rPr>
              <a:t>гр.4</a:t>
            </a:r>
            <a:endParaRPr lang="uk-UA" sz="1600" b="1" i="1" dirty="0">
              <a:solidFill>
                <a:srgbClr val="EB5818"/>
              </a:solidFill>
            </a:endParaRPr>
          </a:p>
        </p:txBody>
      </p:sp>
      <p:sp>
        <p:nvSpPr>
          <p:cNvPr id="15" name="Округлена прямокутна виноска 14"/>
          <p:cNvSpPr/>
          <p:nvPr/>
        </p:nvSpPr>
        <p:spPr>
          <a:xfrm flipH="1">
            <a:off x="3445740" y="5309755"/>
            <a:ext cx="4970895" cy="1054426"/>
          </a:xfrm>
          <a:prstGeom prst="wedgeRoundRectCallout">
            <a:avLst>
              <a:gd name="adj1" fmla="val -34651"/>
              <a:gd name="adj2" fmla="val -104455"/>
              <a:gd name="adj3" fmla="val 16667"/>
            </a:avLst>
          </a:prstGeom>
          <a:solidFill>
            <a:schemeClr val="bg1"/>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rgbClr val="002060"/>
                </a:solidFill>
              </a:rPr>
              <a:t>Гр.5 та гр. 6 </a:t>
            </a:r>
            <a:r>
              <a:rPr lang="ru-RU" sz="1600" dirty="0" smtClean="0">
                <a:solidFill>
                  <a:srgbClr val="002060"/>
                </a:solidFill>
              </a:rPr>
              <a:t>вміщують дані щодо зібраних площ </a:t>
            </a:r>
            <a:r>
              <a:rPr lang="ru-RU" sz="1600" dirty="0">
                <a:solidFill>
                  <a:srgbClr val="002060"/>
                </a:solidFill>
              </a:rPr>
              <a:t>та </a:t>
            </a:r>
            <a:r>
              <a:rPr lang="ru-RU" sz="1600" dirty="0" smtClean="0">
                <a:solidFill>
                  <a:srgbClr val="002060"/>
                </a:solidFill>
              </a:rPr>
              <a:t>врожаю, </a:t>
            </a:r>
            <a:r>
              <a:rPr lang="ru-RU" sz="1600" dirty="0">
                <a:solidFill>
                  <a:srgbClr val="002060"/>
                </a:solidFill>
              </a:rPr>
              <a:t>який отримано з </a:t>
            </a:r>
            <a:r>
              <a:rPr lang="ru-RU" sz="1600" b="1" dirty="0" smtClean="0">
                <a:solidFill>
                  <a:srgbClr val="002060"/>
                </a:solidFill>
              </a:rPr>
              <a:t>политих земель</a:t>
            </a:r>
            <a:r>
              <a:rPr lang="ru-RU" sz="1600" b="1" dirty="0">
                <a:solidFill>
                  <a:srgbClr val="002060"/>
                </a:solidFill>
              </a:rPr>
              <a:t>, незалежно від способу поливу </a:t>
            </a:r>
            <a:r>
              <a:rPr lang="ru-RU" sz="1600" dirty="0">
                <a:solidFill>
                  <a:srgbClr val="002060"/>
                </a:solidFill>
              </a:rPr>
              <a:t>та категорії земель за земельним </a:t>
            </a:r>
            <a:r>
              <a:rPr lang="ru-RU" sz="1600" dirty="0" smtClean="0">
                <a:solidFill>
                  <a:srgbClr val="002060"/>
                </a:solidFill>
              </a:rPr>
              <a:t>обліком. </a:t>
            </a:r>
            <a:endParaRPr lang="uk-UA" sz="1600" b="1" dirty="0">
              <a:solidFill>
                <a:srgbClr val="002060"/>
              </a:solidFill>
            </a:endParaRPr>
          </a:p>
        </p:txBody>
      </p:sp>
      <p:sp>
        <p:nvSpPr>
          <p:cNvPr id="18" name="Овал 17"/>
          <p:cNvSpPr/>
          <p:nvPr/>
        </p:nvSpPr>
        <p:spPr>
          <a:xfrm>
            <a:off x="4543884" y="3071596"/>
            <a:ext cx="823275" cy="285502"/>
          </a:xfrm>
          <a:prstGeom prst="ellipse">
            <a:avLst/>
          </a:prstGeom>
          <a:noFill/>
          <a:ln w="28575">
            <a:solidFill>
              <a:srgbClr val="EB5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i="1" dirty="0" smtClean="0">
                <a:solidFill>
                  <a:srgbClr val="EB5818"/>
                </a:solidFill>
              </a:rPr>
              <a:t>0,00</a:t>
            </a:r>
            <a:endParaRPr lang="uk-UA" sz="1600" b="1" i="1" dirty="0">
              <a:solidFill>
                <a:srgbClr val="EB5818"/>
              </a:solidFill>
            </a:endParaRPr>
          </a:p>
        </p:txBody>
      </p:sp>
      <p:sp>
        <p:nvSpPr>
          <p:cNvPr id="24" name="Овал 23"/>
          <p:cNvSpPr/>
          <p:nvPr/>
        </p:nvSpPr>
        <p:spPr>
          <a:xfrm>
            <a:off x="4790201" y="2409010"/>
            <a:ext cx="388733" cy="195957"/>
          </a:xfrm>
          <a:prstGeom prst="ellipse">
            <a:avLst/>
          </a:prstGeom>
          <a:noFill/>
          <a:ln w="25400">
            <a:solidFill>
              <a:srgbClr val="EB5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2" name="Овал 11"/>
          <p:cNvSpPr/>
          <p:nvPr/>
        </p:nvSpPr>
        <p:spPr>
          <a:xfrm>
            <a:off x="5854987" y="2409010"/>
            <a:ext cx="460088" cy="221180"/>
          </a:xfrm>
          <a:prstGeom prst="ellipse">
            <a:avLst/>
          </a:prstGeom>
          <a:noFill/>
          <a:ln w="25400">
            <a:solidFill>
              <a:srgbClr val="EB5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653120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p:cNvPicPr/>
          <p:nvPr/>
        </p:nvPicPr>
        <p:blipFill rotWithShape="1">
          <a:blip r:embed="rId2"/>
          <a:srcRect l="28390" t="37317" r="26434" b="36376"/>
          <a:stretch/>
        </p:blipFill>
        <p:spPr bwMode="auto">
          <a:xfrm>
            <a:off x="319059" y="4471145"/>
            <a:ext cx="6188292" cy="2032109"/>
          </a:xfrm>
          <a:prstGeom prst="rect">
            <a:avLst/>
          </a:prstGeom>
          <a:ln>
            <a:noFill/>
          </a:ln>
          <a:extLst>
            <a:ext uri="{53640926-AAD7-44D8-BBD7-CCE9431645EC}">
              <a14:shadowObscured xmlns:a14="http://schemas.microsoft.com/office/drawing/2010/main"/>
            </a:ext>
          </a:extLst>
        </p:spPr>
      </p:pic>
      <p:cxnSp>
        <p:nvCxnSpPr>
          <p:cNvPr id="13" name="Пряма сполучна лінія 12"/>
          <p:cNvCxnSpPr/>
          <p:nvPr/>
        </p:nvCxnSpPr>
        <p:spPr>
          <a:xfrm>
            <a:off x="7716811" y="2786743"/>
            <a:ext cx="168557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41141" y="2031439"/>
            <a:ext cx="1284514" cy="646331"/>
          </a:xfrm>
          <a:prstGeom prst="rect">
            <a:avLst/>
          </a:prstGeom>
          <a:noFill/>
        </p:spPr>
        <p:txBody>
          <a:bodyPr wrap="square" rtlCol="0">
            <a:spAutoFit/>
          </a:bodyPr>
          <a:lstStyle/>
          <a:p>
            <a:pPr algn="ctr"/>
            <a:r>
              <a:rPr lang="uk-UA" b="1" dirty="0">
                <a:solidFill>
                  <a:schemeClr val="bg1"/>
                </a:solidFill>
              </a:rPr>
              <a:t>Плодові та ягідні</a:t>
            </a:r>
          </a:p>
        </p:txBody>
      </p:sp>
      <p:sp>
        <p:nvSpPr>
          <p:cNvPr id="22" name="TextBox 21"/>
          <p:cNvSpPr txBox="1"/>
          <p:nvPr/>
        </p:nvSpPr>
        <p:spPr>
          <a:xfrm>
            <a:off x="10107661" y="2136300"/>
            <a:ext cx="1609928" cy="369332"/>
          </a:xfrm>
          <a:prstGeom prst="rect">
            <a:avLst/>
          </a:prstGeom>
          <a:noFill/>
        </p:spPr>
        <p:txBody>
          <a:bodyPr wrap="square" rtlCol="0">
            <a:spAutoFit/>
          </a:bodyPr>
          <a:lstStyle/>
          <a:p>
            <a:pPr algn="ctr"/>
            <a:r>
              <a:rPr lang="uk-UA" b="1" dirty="0">
                <a:solidFill>
                  <a:schemeClr val="bg1"/>
                </a:solidFill>
              </a:rPr>
              <a:t>Кормові</a:t>
            </a:r>
          </a:p>
        </p:txBody>
      </p:sp>
      <p:sp>
        <p:nvSpPr>
          <p:cNvPr id="15" name="Округлений прямокутник 14"/>
          <p:cNvSpPr/>
          <p:nvPr/>
        </p:nvSpPr>
        <p:spPr>
          <a:xfrm>
            <a:off x="319061" y="380263"/>
            <a:ext cx="2888161" cy="483225"/>
          </a:xfrm>
          <a:prstGeom prst="roundRect">
            <a:avLst/>
          </a:prstGeom>
          <a:solidFill>
            <a:srgbClr val="6C98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bg1"/>
                </a:solidFill>
              </a:rPr>
              <a:t>Важлива інформація!</a:t>
            </a:r>
            <a:endParaRPr lang="uk-UA" sz="2000" b="1" dirty="0">
              <a:solidFill>
                <a:schemeClr val="bg1"/>
              </a:solidFill>
            </a:endParaRPr>
          </a:p>
        </p:txBody>
      </p:sp>
      <p:sp>
        <p:nvSpPr>
          <p:cNvPr id="17" name="Прямокутник 16"/>
          <p:cNvSpPr/>
          <p:nvPr/>
        </p:nvSpPr>
        <p:spPr>
          <a:xfrm>
            <a:off x="319060" y="1076986"/>
            <a:ext cx="11568139" cy="80364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700"/>
              </a:lnSpc>
            </a:pPr>
            <a:r>
              <a:rPr lang="uk-UA" sz="1600" spc="-60" dirty="0" smtClean="0">
                <a:solidFill>
                  <a:srgbClr val="002060"/>
                </a:solidFill>
              </a:rPr>
              <a:t>         </a:t>
            </a:r>
            <a:r>
              <a:rPr lang="uk-UA" sz="1600" dirty="0">
                <a:solidFill>
                  <a:srgbClr val="002060"/>
                </a:solidFill>
              </a:rPr>
              <a:t>Непересіяні площі сільськогосподарських культур, які загинули в літній період, за відсутності актів на списання загиблих площ не виключені зі складу площ відповідних </a:t>
            </a:r>
            <a:r>
              <a:rPr lang="uk-UA" sz="1600" dirty="0" smtClean="0">
                <a:solidFill>
                  <a:srgbClr val="002060"/>
                </a:solidFill>
              </a:rPr>
              <a:t>культур (враховуються у гр.1 «Площа посівна уточнена»).</a:t>
            </a:r>
          </a:p>
        </p:txBody>
      </p:sp>
      <p:sp>
        <p:nvSpPr>
          <p:cNvPr id="21" name="Округлена прямокутна виноска 20"/>
          <p:cNvSpPr/>
          <p:nvPr/>
        </p:nvSpPr>
        <p:spPr>
          <a:xfrm>
            <a:off x="6889173" y="4972910"/>
            <a:ext cx="4998025" cy="1305059"/>
          </a:xfrm>
          <a:prstGeom prst="wedgeRoundRectCallout">
            <a:avLst>
              <a:gd name="adj1" fmla="val -62938"/>
              <a:gd name="adj2" fmla="val -32643"/>
              <a:gd name="adj3" fmla="val 16667"/>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700"/>
              </a:lnSpc>
            </a:pPr>
            <a:r>
              <a:rPr lang="ru-RU" sz="1600" spc="-60" dirty="0" smtClean="0">
                <a:solidFill>
                  <a:srgbClr val="002060"/>
                </a:solidFill>
              </a:rPr>
              <a:t>      </a:t>
            </a:r>
            <a:r>
              <a:rPr lang="uk-UA" sz="1600" dirty="0" smtClean="0">
                <a:solidFill>
                  <a:srgbClr val="002060"/>
                </a:solidFill>
              </a:rPr>
              <a:t>Дані рядка 6000 «Культури озимі на зерно та зелений корм» можуть перевищувати суму даних рядків 6100 «Культури озимі зернові на зерно» та 6048 «Ріпак на зерно», тільки за рахунок посівів, які призначені для використання на зелений корм. </a:t>
            </a:r>
            <a:endParaRPr lang="uk-UA" sz="1600" dirty="0">
              <a:solidFill>
                <a:srgbClr val="002060"/>
              </a:solidFill>
            </a:endParaRPr>
          </a:p>
        </p:txBody>
      </p:sp>
      <p:sp>
        <p:nvSpPr>
          <p:cNvPr id="24" name="Прямокутник 23"/>
          <p:cNvSpPr/>
          <p:nvPr/>
        </p:nvSpPr>
        <p:spPr>
          <a:xfrm>
            <a:off x="319059" y="2106821"/>
            <a:ext cx="11568139" cy="1120991"/>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700"/>
              </a:lnSpc>
            </a:pPr>
            <a:r>
              <a:rPr lang="ru-RU" sz="1600" spc="-60" dirty="0" smtClean="0">
                <a:solidFill>
                  <a:srgbClr val="002060"/>
                </a:solidFill>
              </a:rPr>
              <a:t>         </a:t>
            </a:r>
            <a:r>
              <a:rPr lang="ru-RU" sz="1600" dirty="0" smtClean="0">
                <a:solidFill>
                  <a:srgbClr val="002060"/>
                </a:solidFill>
              </a:rPr>
              <a:t>У </a:t>
            </a:r>
            <a:r>
              <a:rPr lang="ru-RU" sz="1600" dirty="0">
                <a:solidFill>
                  <a:srgbClr val="002060"/>
                </a:solidFill>
              </a:rPr>
              <a:t>разі загибелі ярих культур і пересіву їх ярими культурами у формі відображені площі й отриманий урожай тих ярих культур, якими було здійснено </a:t>
            </a:r>
            <a:r>
              <a:rPr lang="ru-RU" sz="1600" dirty="0" smtClean="0">
                <a:solidFill>
                  <a:srgbClr val="002060"/>
                </a:solidFill>
              </a:rPr>
              <a:t>пересів. </a:t>
            </a:r>
            <a:r>
              <a:rPr lang="uk-UA" sz="1600" dirty="0">
                <a:solidFill>
                  <a:srgbClr val="002060"/>
                </a:solidFill>
              </a:rPr>
              <a:t>Зібрана площа (гр.2) може бути більше уточненої посівної </a:t>
            </a:r>
            <a:r>
              <a:rPr lang="uk-UA" sz="1600" dirty="0" smtClean="0">
                <a:solidFill>
                  <a:srgbClr val="002060"/>
                </a:solidFill>
              </a:rPr>
              <a:t>(</a:t>
            </a:r>
            <a:r>
              <a:rPr lang="uk-UA" sz="1600" dirty="0">
                <a:solidFill>
                  <a:srgbClr val="002060"/>
                </a:solidFill>
              </a:rPr>
              <a:t>гр.1) за рахунок площ повторних (післяжнивних), проміжних, міжрядних (ущільнених) посівів; площ, які були списані за актами, але на них фактично було проведено збирання </a:t>
            </a:r>
            <a:r>
              <a:rPr lang="uk-UA" sz="1600" dirty="0" smtClean="0">
                <a:solidFill>
                  <a:srgbClr val="002060"/>
                </a:solidFill>
              </a:rPr>
              <a:t>врожаю.</a:t>
            </a:r>
            <a:endParaRPr lang="uk-UA" sz="1600" dirty="0">
              <a:solidFill>
                <a:srgbClr val="002060"/>
              </a:solidFill>
            </a:endParaRPr>
          </a:p>
        </p:txBody>
      </p:sp>
      <p:sp>
        <p:nvSpPr>
          <p:cNvPr id="25" name="Прямокутник 24"/>
          <p:cNvSpPr/>
          <p:nvPr/>
        </p:nvSpPr>
        <p:spPr>
          <a:xfrm flipH="1">
            <a:off x="319060" y="3454002"/>
            <a:ext cx="11568138" cy="907464"/>
          </a:xfrm>
          <a:prstGeom prst="rect">
            <a:avLst/>
          </a:prstGeom>
          <a:solidFill>
            <a:schemeClr val="bg1"/>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rgbClr val="002060"/>
                </a:solidFill>
              </a:rPr>
              <a:t>        Рядок </a:t>
            </a:r>
            <a:r>
              <a:rPr lang="ru-RU" sz="1600" dirty="0">
                <a:solidFill>
                  <a:srgbClr val="002060"/>
                </a:solidFill>
              </a:rPr>
              <a:t>з кодом </a:t>
            </a:r>
            <a:r>
              <a:rPr lang="ru-RU" sz="1600" dirty="0" smtClean="0">
                <a:solidFill>
                  <a:srgbClr val="002060"/>
                </a:solidFill>
              </a:rPr>
              <a:t>0110 «Кукурудза» </a:t>
            </a:r>
            <a:r>
              <a:rPr lang="ru-RU" sz="1600" dirty="0">
                <a:solidFill>
                  <a:srgbClr val="002060"/>
                </a:solidFill>
              </a:rPr>
              <a:t>містить дані щодо виробництва кукурудзи </a:t>
            </a:r>
            <a:r>
              <a:rPr lang="ru-RU" sz="1600" b="1" u="sng" dirty="0">
                <a:solidFill>
                  <a:srgbClr val="002060"/>
                </a:solidFill>
              </a:rPr>
              <a:t>без врахування маси качанів і </a:t>
            </a:r>
            <a:r>
              <a:rPr lang="uk-UA" sz="1600" b="1" u="sng" dirty="0" smtClean="0">
                <a:solidFill>
                  <a:srgbClr val="002060"/>
                </a:solidFill>
              </a:rPr>
              <a:t>стебел</a:t>
            </a:r>
            <a:r>
              <a:rPr lang="ru-RU" sz="1600" b="1" dirty="0" smtClean="0">
                <a:solidFill>
                  <a:srgbClr val="002060"/>
                </a:solidFill>
              </a:rPr>
              <a:t> </a:t>
            </a:r>
            <a:r>
              <a:rPr lang="ru-RU" sz="1600" dirty="0" smtClean="0">
                <a:solidFill>
                  <a:srgbClr val="002060"/>
                </a:solidFill>
              </a:rPr>
              <a:t>(тобто для кукурудзи у більшості випадків у розділі 1 гр.3 «Обсяг виробництва у початково</a:t>
            </a:r>
            <a:r>
              <a:rPr lang="en-US" sz="1600" dirty="0" smtClean="0">
                <a:solidFill>
                  <a:srgbClr val="002060"/>
                </a:solidFill>
              </a:rPr>
              <a:t> </a:t>
            </a:r>
            <a:r>
              <a:rPr lang="ru-RU" sz="1600" dirty="0" smtClean="0">
                <a:solidFill>
                  <a:srgbClr val="002060"/>
                </a:solidFill>
              </a:rPr>
              <a:t>оприбуткованій масі» буде дорівнювати гр.4 «Обсяг </a:t>
            </a:r>
            <a:r>
              <a:rPr lang="ru-RU" sz="1600" dirty="0" err="1" smtClean="0">
                <a:solidFill>
                  <a:srgbClr val="002060"/>
                </a:solidFill>
              </a:rPr>
              <a:t>виробництва</a:t>
            </a:r>
            <a:r>
              <a:rPr lang="ru-RU" sz="1600" smtClean="0">
                <a:solidFill>
                  <a:srgbClr val="002060"/>
                </a:solidFill>
              </a:rPr>
              <a:t> </a:t>
            </a:r>
            <a:r>
              <a:rPr lang="ru-RU" sz="1600" smtClean="0">
                <a:solidFill>
                  <a:srgbClr val="002060"/>
                </a:solidFill>
              </a:rPr>
              <a:t>у </a:t>
            </a:r>
            <a:r>
              <a:rPr lang="ru-RU" sz="1600" dirty="0" smtClean="0">
                <a:solidFill>
                  <a:srgbClr val="002060"/>
                </a:solidFill>
              </a:rPr>
              <a:t>масі після доробки»).</a:t>
            </a:r>
            <a:endParaRPr lang="uk-UA" sz="1600" dirty="0">
              <a:solidFill>
                <a:srgbClr val="002060"/>
              </a:solidFill>
            </a:endParaRPr>
          </a:p>
        </p:txBody>
      </p:sp>
      <p:sp>
        <p:nvSpPr>
          <p:cNvPr id="11" name="Овал 10"/>
          <p:cNvSpPr/>
          <p:nvPr/>
        </p:nvSpPr>
        <p:spPr>
          <a:xfrm>
            <a:off x="2517526" y="5112327"/>
            <a:ext cx="2047053" cy="253836"/>
          </a:xfrm>
          <a:prstGeom prst="ellipse">
            <a:avLst/>
          </a:prstGeom>
          <a:noFill/>
          <a:ln w="28575">
            <a:solidFill>
              <a:srgbClr val="EB5818"/>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dirty="0"/>
          </a:p>
        </p:txBody>
      </p:sp>
    </p:spTree>
    <p:extLst>
      <p:ext uri="{BB962C8B-B14F-4D97-AF65-F5344CB8AC3E}">
        <p14:creationId xmlns:p14="http://schemas.microsoft.com/office/powerpoint/2010/main" val="4268520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6200000">
            <a:off x="-3027015" y="2990714"/>
            <a:ext cx="6858000" cy="908115"/>
          </a:xfrm>
          <a:solidFill>
            <a:srgbClr val="6C98D6"/>
          </a:solidFill>
        </p:spPr>
        <p:txBody>
          <a:bodyPr>
            <a:normAutofit fontScale="90000"/>
          </a:bodyPr>
          <a:lstStyle/>
          <a:p>
            <a:r>
              <a:rPr lang="uk-UA" dirty="0" smtClean="0">
                <a:solidFill>
                  <a:srgbClr val="66C76A"/>
                </a:solidFill>
              </a:rPr>
              <a:t>   </a:t>
            </a:r>
            <a:endParaRPr lang="uk-UA" dirty="0">
              <a:solidFill>
                <a:srgbClr val="66C76A"/>
              </a:solidFill>
            </a:endParaRPr>
          </a:p>
        </p:txBody>
      </p:sp>
      <p:sp>
        <p:nvSpPr>
          <p:cNvPr id="3" name="Підзаголовок 2"/>
          <p:cNvSpPr>
            <a:spLocks noGrp="1"/>
          </p:cNvSpPr>
          <p:nvPr>
            <p:ph type="subTitle" idx="1"/>
          </p:nvPr>
        </p:nvSpPr>
        <p:spPr>
          <a:xfrm rot="16200000">
            <a:off x="-2422924" y="3275015"/>
            <a:ext cx="6858000" cy="307969"/>
          </a:xfrm>
          <a:solidFill>
            <a:schemeClr val="accent1">
              <a:lumMod val="20000"/>
              <a:lumOff val="80000"/>
            </a:schemeClr>
          </a:solidFill>
        </p:spPr>
        <p:txBody>
          <a:bodyPr>
            <a:normAutofit fontScale="85000" lnSpcReduction="20000"/>
          </a:bodyPr>
          <a:lstStyle/>
          <a:p>
            <a:r>
              <a:rPr lang="uk-UA" dirty="0" smtClean="0">
                <a:solidFill>
                  <a:srgbClr val="98D9A1"/>
                </a:solidFill>
              </a:rPr>
              <a:t>   </a:t>
            </a:r>
            <a:endParaRPr lang="uk-UA" dirty="0">
              <a:solidFill>
                <a:srgbClr val="98D9A1"/>
              </a:solidFill>
            </a:endParaRPr>
          </a:p>
        </p:txBody>
      </p:sp>
      <p:sp>
        <p:nvSpPr>
          <p:cNvPr id="4" name="Shape 3550"/>
          <p:cNvSpPr/>
          <p:nvPr/>
        </p:nvSpPr>
        <p:spPr>
          <a:xfrm>
            <a:off x="-45888" y="45794"/>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5" name="Shape 3553"/>
          <p:cNvSpPr/>
          <p:nvPr/>
        </p:nvSpPr>
        <p:spPr>
          <a:xfrm>
            <a:off x="403101" y="61838"/>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6" name="Shape 3551"/>
          <p:cNvSpPr/>
          <p:nvPr/>
        </p:nvSpPr>
        <p:spPr>
          <a:xfrm>
            <a:off x="0" y="507954"/>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7" name="Shape 3552"/>
          <p:cNvSpPr/>
          <p:nvPr/>
        </p:nvSpPr>
        <p:spPr>
          <a:xfrm>
            <a:off x="398633" y="507954"/>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8" name="Rectangle 5"/>
          <p:cNvSpPr>
            <a:spLocks noChangeArrowheads="1"/>
          </p:cNvSpPr>
          <p:nvPr/>
        </p:nvSpPr>
        <p:spPr bwMode="auto">
          <a:xfrm>
            <a:off x="-48121"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dirty="0"/>
          </a:p>
        </p:txBody>
      </p:sp>
      <p:sp>
        <p:nvSpPr>
          <p:cNvPr id="10" name="Shape 3550"/>
          <p:cNvSpPr/>
          <p:nvPr/>
        </p:nvSpPr>
        <p:spPr>
          <a:xfrm>
            <a:off x="-32260" y="918708"/>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11" name="Shape 3551"/>
          <p:cNvSpPr/>
          <p:nvPr/>
        </p:nvSpPr>
        <p:spPr>
          <a:xfrm>
            <a:off x="-32260" y="1329462"/>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13" name="Shape 3550"/>
          <p:cNvSpPr/>
          <p:nvPr/>
        </p:nvSpPr>
        <p:spPr>
          <a:xfrm>
            <a:off x="-48121" y="1753454"/>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14" name="Shape 3551"/>
          <p:cNvSpPr/>
          <p:nvPr/>
        </p:nvSpPr>
        <p:spPr>
          <a:xfrm>
            <a:off x="-48121" y="2205817"/>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15" name="Shape 3550"/>
          <p:cNvSpPr/>
          <p:nvPr/>
        </p:nvSpPr>
        <p:spPr>
          <a:xfrm>
            <a:off x="-49068" y="2619458"/>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16" name="Shape 3551"/>
          <p:cNvSpPr/>
          <p:nvPr/>
        </p:nvSpPr>
        <p:spPr>
          <a:xfrm>
            <a:off x="-50015" y="3069000"/>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17" name="Shape 3550"/>
          <p:cNvSpPr/>
          <p:nvPr/>
        </p:nvSpPr>
        <p:spPr>
          <a:xfrm>
            <a:off x="-50015" y="3461129"/>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18" name="Shape 3551"/>
          <p:cNvSpPr/>
          <p:nvPr/>
        </p:nvSpPr>
        <p:spPr>
          <a:xfrm>
            <a:off x="-45239" y="3890508"/>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20" name="Shape 3550"/>
          <p:cNvSpPr/>
          <p:nvPr/>
        </p:nvSpPr>
        <p:spPr>
          <a:xfrm>
            <a:off x="-50015" y="4313246"/>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21" name="Shape 3551"/>
          <p:cNvSpPr/>
          <p:nvPr/>
        </p:nvSpPr>
        <p:spPr>
          <a:xfrm>
            <a:off x="-50015" y="4751945"/>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22" name="Shape 3550"/>
          <p:cNvSpPr/>
          <p:nvPr/>
        </p:nvSpPr>
        <p:spPr>
          <a:xfrm>
            <a:off x="-32260" y="5203120"/>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23" name="Shape 3551"/>
          <p:cNvSpPr/>
          <p:nvPr/>
        </p:nvSpPr>
        <p:spPr>
          <a:xfrm>
            <a:off x="-48424" y="5641819"/>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24" name="Shape 3550"/>
          <p:cNvSpPr/>
          <p:nvPr/>
        </p:nvSpPr>
        <p:spPr>
          <a:xfrm>
            <a:off x="-33207" y="6040800"/>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25" name="Shape 3551"/>
          <p:cNvSpPr/>
          <p:nvPr/>
        </p:nvSpPr>
        <p:spPr>
          <a:xfrm>
            <a:off x="-33207" y="6438316"/>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26" name="Shape 3553"/>
          <p:cNvSpPr/>
          <p:nvPr/>
        </p:nvSpPr>
        <p:spPr>
          <a:xfrm>
            <a:off x="413846" y="925327"/>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27" name="Shape 3552"/>
          <p:cNvSpPr/>
          <p:nvPr/>
        </p:nvSpPr>
        <p:spPr>
          <a:xfrm>
            <a:off x="398633" y="1328988"/>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28" name="Shape 3553"/>
          <p:cNvSpPr/>
          <p:nvPr/>
        </p:nvSpPr>
        <p:spPr>
          <a:xfrm>
            <a:off x="390123" y="1805888"/>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29" name="Shape 3552"/>
          <p:cNvSpPr/>
          <p:nvPr/>
        </p:nvSpPr>
        <p:spPr>
          <a:xfrm>
            <a:off x="381916" y="2223261"/>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30" name="Shape 3553"/>
          <p:cNvSpPr/>
          <p:nvPr/>
        </p:nvSpPr>
        <p:spPr>
          <a:xfrm>
            <a:off x="407891" y="2640676"/>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31" name="Shape 3552"/>
          <p:cNvSpPr/>
          <p:nvPr/>
        </p:nvSpPr>
        <p:spPr>
          <a:xfrm>
            <a:off x="413846" y="3084771"/>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32" name="Shape 3553"/>
          <p:cNvSpPr/>
          <p:nvPr/>
        </p:nvSpPr>
        <p:spPr>
          <a:xfrm>
            <a:off x="367991" y="3493116"/>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34" name="Shape 3552"/>
          <p:cNvSpPr/>
          <p:nvPr/>
        </p:nvSpPr>
        <p:spPr>
          <a:xfrm>
            <a:off x="386082" y="3910531"/>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35" name="Shape 3553"/>
          <p:cNvSpPr/>
          <p:nvPr/>
        </p:nvSpPr>
        <p:spPr>
          <a:xfrm>
            <a:off x="390123" y="4354626"/>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36" name="Shape 3552"/>
          <p:cNvSpPr/>
          <p:nvPr/>
        </p:nvSpPr>
        <p:spPr>
          <a:xfrm>
            <a:off x="394592" y="4782203"/>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37" name="Shape 3553"/>
          <p:cNvSpPr/>
          <p:nvPr/>
        </p:nvSpPr>
        <p:spPr>
          <a:xfrm>
            <a:off x="385417" y="5179753"/>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38" name="Shape 3552"/>
          <p:cNvSpPr/>
          <p:nvPr/>
        </p:nvSpPr>
        <p:spPr>
          <a:xfrm>
            <a:off x="390123" y="5618125"/>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39" name="Shape 3553"/>
          <p:cNvSpPr/>
          <p:nvPr/>
        </p:nvSpPr>
        <p:spPr>
          <a:xfrm>
            <a:off x="393948" y="6062220"/>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40" name="Shape 3552"/>
          <p:cNvSpPr/>
          <p:nvPr/>
        </p:nvSpPr>
        <p:spPr>
          <a:xfrm>
            <a:off x="408862" y="6438316"/>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45" name="TextBox 44"/>
          <p:cNvSpPr txBox="1"/>
          <p:nvPr/>
        </p:nvSpPr>
        <p:spPr>
          <a:xfrm>
            <a:off x="5953604" y="6428984"/>
            <a:ext cx="6107146" cy="369332"/>
          </a:xfrm>
          <a:prstGeom prst="rect">
            <a:avLst/>
          </a:prstGeom>
          <a:noFill/>
        </p:spPr>
        <p:txBody>
          <a:bodyPr wrap="square" rtlCol="0">
            <a:spAutoFit/>
          </a:bodyPr>
          <a:lstStyle/>
          <a:p>
            <a:pPr algn="ctr"/>
            <a:r>
              <a:rPr lang="uk-UA" spc="-40" dirty="0">
                <a:solidFill>
                  <a:srgbClr val="6C98D6"/>
                </a:solidFill>
              </a:rPr>
              <a:t>© Головне управління статистики у Тернопільській області, </a:t>
            </a:r>
            <a:r>
              <a:rPr lang="uk-UA" spc="-40" dirty="0" smtClean="0">
                <a:solidFill>
                  <a:srgbClr val="6C98D6"/>
                </a:solidFill>
              </a:rPr>
              <a:t>202</a:t>
            </a:r>
            <a:r>
              <a:rPr lang="en-US" spc="-40" dirty="0" smtClean="0">
                <a:solidFill>
                  <a:srgbClr val="6C98D6"/>
                </a:solidFill>
              </a:rPr>
              <a:t>3</a:t>
            </a:r>
            <a:endParaRPr lang="uk-UA" spc="-40" dirty="0">
              <a:solidFill>
                <a:srgbClr val="6C98D6"/>
              </a:solidFill>
            </a:endParaRPr>
          </a:p>
        </p:txBody>
      </p:sp>
      <p:grpSp>
        <p:nvGrpSpPr>
          <p:cNvPr id="149" name="Group 15147"/>
          <p:cNvGrpSpPr/>
          <p:nvPr/>
        </p:nvGrpSpPr>
        <p:grpSpPr>
          <a:xfrm>
            <a:off x="10333839" y="5229693"/>
            <a:ext cx="1439999" cy="1043128"/>
            <a:chOff x="0" y="0"/>
            <a:chExt cx="4167467" cy="3150096"/>
          </a:xfrm>
        </p:grpSpPr>
        <p:sp>
          <p:nvSpPr>
            <p:cNvPr id="153" name="Shape 10"/>
            <p:cNvSpPr/>
            <p:nvPr/>
          </p:nvSpPr>
          <p:spPr>
            <a:xfrm>
              <a:off x="575959" y="0"/>
              <a:ext cx="2938132" cy="1392453"/>
            </a:xfrm>
            <a:custGeom>
              <a:avLst/>
              <a:gdLst/>
              <a:ahLst/>
              <a:cxnLst/>
              <a:rect l="0" t="0" r="0" b="0"/>
              <a:pathLst>
                <a:path w="2938132" h="1392453">
                  <a:moveTo>
                    <a:pt x="0" y="0"/>
                  </a:moveTo>
                  <a:lnTo>
                    <a:pt x="2596973" y="45504"/>
                  </a:lnTo>
                  <a:lnTo>
                    <a:pt x="2938132" y="634492"/>
                  </a:lnTo>
                  <a:lnTo>
                    <a:pt x="2635796" y="816927"/>
                  </a:lnTo>
                  <a:lnTo>
                    <a:pt x="2394623" y="392443"/>
                  </a:lnTo>
                  <a:lnTo>
                    <a:pt x="624383" y="384658"/>
                  </a:lnTo>
                  <a:lnTo>
                    <a:pt x="1217231" y="1392453"/>
                  </a:lnTo>
                  <a:cubicBezTo>
                    <a:pt x="1062901" y="1380934"/>
                    <a:pt x="916000" y="1369975"/>
                    <a:pt x="782003" y="1359979"/>
                  </a:cubicBezTo>
                  <a:lnTo>
                    <a:pt x="0" y="0"/>
                  </a:lnTo>
                  <a:close/>
                </a:path>
              </a:pathLst>
            </a:custGeom>
            <a:ln w="0" cap="flat">
              <a:miter lim="127000"/>
            </a:ln>
          </p:spPr>
          <p:style>
            <a:lnRef idx="0">
              <a:srgbClr val="000000"/>
            </a:lnRef>
            <a:fillRef idx="1">
              <a:srgbClr val="7993C2"/>
            </a:fillRef>
            <a:effectRef idx="0">
              <a:scrgbClr r="0" g="0" b="0"/>
            </a:effectRef>
            <a:fontRef idx="none"/>
          </p:style>
          <p:txBody>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uk-UA" dirty="0"/>
            </a:p>
          </p:txBody>
        </p:sp>
        <p:sp>
          <p:nvSpPr>
            <p:cNvPr id="154" name="Shape 11"/>
            <p:cNvSpPr/>
            <p:nvPr/>
          </p:nvSpPr>
          <p:spPr>
            <a:xfrm>
              <a:off x="575955" y="1757172"/>
              <a:ext cx="2938132" cy="1392924"/>
            </a:xfrm>
            <a:custGeom>
              <a:avLst/>
              <a:gdLst/>
              <a:ahLst/>
              <a:cxnLst/>
              <a:rect l="0" t="0" r="0" b="0"/>
              <a:pathLst>
                <a:path w="2938132" h="1392924">
                  <a:moveTo>
                    <a:pt x="1217892" y="0"/>
                  </a:moveTo>
                  <a:lnTo>
                    <a:pt x="634823" y="1018718"/>
                  </a:lnTo>
                  <a:lnTo>
                    <a:pt x="2394623" y="1000468"/>
                  </a:lnTo>
                  <a:lnTo>
                    <a:pt x="2635797" y="576009"/>
                  </a:lnTo>
                  <a:lnTo>
                    <a:pt x="2938132" y="758444"/>
                  </a:lnTo>
                  <a:lnTo>
                    <a:pt x="2596985" y="1347407"/>
                  </a:lnTo>
                  <a:lnTo>
                    <a:pt x="2588806" y="1347559"/>
                  </a:lnTo>
                  <a:lnTo>
                    <a:pt x="0" y="1392924"/>
                  </a:lnTo>
                  <a:lnTo>
                    <a:pt x="786740" y="32309"/>
                  </a:lnTo>
                  <a:cubicBezTo>
                    <a:pt x="919658" y="22352"/>
                    <a:pt x="1065149" y="11443"/>
                    <a:pt x="1217892" y="0"/>
                  </a:cubicBezTo>
                  <a:close/>
                </a:path>
              </a:pathLst>
            </a:custGeom>
            <a:ln w="0" cap="flat">
              <a:miter lim="127000"/>
            </a:ln>
          </p:spPr>
          <p:style>
            <a:lnRef idx="0">
              <a:srgbClr val="000000"/>
            </a:lnRef>
            <a:fillRef idx="1">
              <a:srgbClr val="313166"/>
            </a:fillRef>
            <a:effectRef idx="0">
              <a:scrgbClr r="0" g="0" b="0"/>
            </a:effectRef>
            <a:fontRef idx="none"/>
          </p:style>
          <p:txBody>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uk-UA" dirty="0"/>
            </a:p>
          </p:txBody>
        </p:sp>
        <p:sp>
          <p:nvSpPr>
            <p:cNvPr id="155" name="Shape 12"/>
            <p:cNvSpPr/>
            <p:nvPr/>
          </p:nvSpPr>
          <p:spPr>
            <a:xfrm>
              <a:off x="0" y="1307125"/>
              <a:ext cx="4167467" cy="535851"/>
            </a:xfrm>
            <a:custGeom>
              <a:avLst/>
              <a:gdLst/>
              <a:ahLst/>
              <a:cxnLst/>
              <a:rect l="0" t="0" r="0" b="0"/>
              <a:pathLst>
                <a:path w="4167467" h="535851">
                  <a:moveTo>
                    <a:pt x="732485" y="0"/>
                  </a:moveTo>
                  <a:cubicBezTo>
                    <a:pt x="732485" y="0"/>
                    <a:pt x="940917" y="21755"/>
                    <a:pt x="1357960" y="52857"/>
                  </a:cubicBezTo>
                  <a:cubicBezTo>
                    <a:pt x="1491971" y="62852"/>
                    <a:pt x="1638859" y="73813"/>
                    <a:pt x="1793189" y="85331"/>
                  </a:cubicBezTo>
                  <a:cubicBezTo>
                    <a:pt x="2711209" y="153835"/>
                    <a:pt x="3890772" y="241960"/>
                    <a:pt x="4167467" y="263144"/>
                  </a:cubicBezTo>
                  <a:lnTo>
                    <a:pt x="4167467" y="272390"/>
                  </a:lnTo>
                  <a:cubicBezTo>
                    <a:pt x="3890492" y="292964"/>
                    <a:pt x="2711628" y="381267"/>
                    <a:pt x="1793837" y="450037"/>
                  </a:cubicBezTo>
                  <a:cubicBezTo>
                    <a:pt x="1641106" y="461493"/>
                    <a:pt x="1495615" y="472389"/>
                    <a:pt x="1362697" y="482359"/>
                  </a:cubicBezTo>
                  <a:cubicBezTo>
                    <a:pt x="943127" y="513804"/>
                    <a:pt x="732485" y="535851"/>
                    <a:pt x="732485" y="535851"/>
                  </a:cubicBezTo>
                  <a:lnTo>
                    <a:pt x="0" y="267932"/>
                  </a:lnTo>
                  <a:lnTo>
                    <a:pt x="732485" y="0"/>
                  </a:lnTo>
                  <a:close/>
                </a:path>
              </a:pathLst>
            </a:custGeom>
            <a:ln w="0" cap="flat">
              <a:miter lim="127000"/>
            </a:ln>
          </p:spPr>
          <p:style>
            <a:lnRef idx="0">
              <a:srgbClr val="000000"/>
            </a:lnRef>
            <a:fillRef idx="1">
              <a:srgbClr val="F9B129"/>
            </a:fillRef>
            <a:effectRef idx="0">
              <a:scrgbClr r="0" g="0" b="0"/>
            </a:effectRef>
            <a:fontRef idx="none"/>
          </p:style>
          <p:txBody>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uk-UA" dirty="0"/>
            </a:p>
          </p:txBody>
        </p:sp>
      </p:grpSp>
      <p:sp>
        <p:nvSpPr>
          <p:cNvPr id="53" name="Прямокутник 52"/>
          <p:cNvSpPr/>
          <p:nvPr/>
        </p:nvSpPr>
        <p:spPr>
          <a:xfrm>
            <a:off x="1579600" y="399764"/>
            <a:ext cx="8158432" cy="128922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600"/>
              </a:lnSpc>
            </a:pPr>
            <a:r>
              <a:rPr lang="uk-UA" sz="1600" dirty="0" err="1">
                <a:solidFill>
                  <a:srgbClr val="002060"/>
                </a:solidFill>
              </a:rPr>
              <a:t>Держстатом</a:t>
            </a:r>
            <a:r>
              <a:rPr lang="uk-UA" sz="1600" dirty="0">
                <a:solidFill>
                  <a:srgbClr val="002060"/>
                </a:solidFill>
              </a:rPr>
              <a:t> запроваджено роботу сервісу для електронного звітування – безкоштовне ПЗ </a:t>
            </a:r>
            <a:r>
              <a:rPr lang="uk-UA" sz="1600" b="1" u="sng" dirty="0">
                <a:solidFill>
                  <a:srgbClr val="002060"/>
                </a:solidFill>
              </a:rPr>
              <a:t>«Кабінет респондента»</a:t>
            </a:r>
            <a:r>
              <a:rPr lang="uk-UA" sz="1600" dirty="0">
                <a:solidFill>
                  <a:srgbClr val="002060"/>
                </a:solidFill>
              </a:rPr>
              <a:t> (https://statzvit.ukrstat.gov.ua/). На цей сервіс також можна перейти за посиланням з офіційної </a:t>
            </a:r>
            <a:r>
              <a:rPr lang="uk-UA" sz="1600" dirty="0" err="1">
                <a:solidFill>
                  <a:srgbClr val="002060"/>
                </a:solidFill>
              </a:rPr>
              <a:t>вебсторінки</a:t>
            </a:r>
            <a:r>
              <a:rPr lang="uk-UA" sz="1600" dirty="0">
                <a:solidFill>
                  <a:srgbClr val="002060"/>
                </a:solidFill>
              </a:rPr>
              <a:t> </a:t>
            </a:r>
            <a:r>
              <a:rPr lang="uk-UA" sz="1600" dirty="0" err="1">
                <a:solidFill>
                  <a:srgbClr val="002060"/>
                </a:solidFill>
              </a:rPr>
              <a:t>Держстату</a:t>
            </a:r>
            <a:r>
              <a:rPr lang="uk-UA" sz="1600" dirty="0">
                <a:solidFill>
                  <a:srgbClr val="002060"/>
                </a:solidFill>
              </a:rPr>
              <a:t> (www.ukrstat.gov.ua) та ГУС у Тернопільській області (</a:t>
            </a:r>
            <a:r>
              <a:rPr lang="uk-UA" sz="1600" dirty="0">
                <a:solidFill>
                  <a:srgbClr val="002060"/>
                </a:solidFill>
                <a:hlinkClick r:id="rId2"/>
              </a:rPr>
              <a:t>www.te.ukrstat.gov.ua</a:t>
            </a:r>
            <a:r>
              <a:rPr lang="uk-UA" sz="1600" dirty="0">
                <a:solidFill>
                  <a:srgbClr val="002060"/>
                </a:solidFill>
              </a:rPr>
              <a:t> - у розділі «Для респондентів» – «Кабінет респондента»).</a:t>
            </a:r>
          </a:p>
        </p:txBody>
      </p:sp>
      <p:sp>
        <p:nvSpPr>
          <p:cNvPr id="56" name="Прямокутник 55"/>
          <p:cNvSpPr/>
          <p:nvPr/>
        </p:nvSpPr>
        <p:spPr>
          <a:xfrm>
            <a:off x="1650335" y="2164476"/>
            <a:ext cx="8087697" cy="114136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600"/>
              </a:lnSpc>
            </a:pPr>
            <a:r>
              <a:rPr lang="uk-UA" sz="1600" dirty="0" err="1">
                <a:solidFill>
                  <a:srgbClr val="002060"/>
                </a:solidFill>
              </a:rPr>
              <a:t>Держстат</a:t>
            </a:r>
            <a:r>
              <a:rPr lang="uk-UA" sz="1600" dirty="0">
                <a:solidFill>
                  <a:srgbClr val="002060"/>
                </a:solidFill>
              </a:rPr>
              <a:t> </a:t>
            </a:r>
            <a:r>
              <a:rPr lang="uk-UA" sz="1600" dirty="0" smtClean="0">
                <a:solidFill>
                  <a:srgbClr val="002060"/>
                </a:solidFill>
              </a:rPr>
              <a:t>розробив для  смартфонів, планшетів  та  ПК чат-бот </a:t>
            </a:r>
            <a:r>
              <a:rPr lang="uk-UA" sz="1600" dirty="0">
                <a:solidFill>
                  <a:srgbClr val="002060"/>
                </a:solidFill>
              </a:rPr>
              <a:t>«</a:t>
            </a:r>
            <a:r>
              <a:rPr lang="uk-UA" sz="1600" dirty="0" smtClean="0">
                <a:solidFill>
                  <a:srgbClr val="002060"/>
                </a:solidFill>
              </a:rPr>
              <a:t>Пошук за ЄДРПОУ</a:t>
            </a:r>
            <a:r>
              <a:rPr lang="uk-UA" sz="1600" dirty="0">
                <a:solidFill>
                  <a:srgbClr val="002060"/>
                </a:solidFill>
              </a:rPr>
              <a:t>», </a:t>
            </a:r>
            <a:r>
              <a:rPr lang="uk-UA" sz="1600" dirty="0" smtClean="0">
                <a:solidFill>
                  <a:srgbClr val="002060"/>
                </a:solidFill>
              </a:rPr>
              <a:t>який працює </a:t>
            </a:r>
            <a:r>
              <a:rPr lang="uk-UA" sz="1600" dirty="0">
                <a:solidFill>
                  <a:srgbClr val="002060"/>
                </a:solidFill>
              </a:rPr>
              <a:t>в безкоштовному месенджері «</a:t>
            </a:r>
            <a:r>
              <a:rPr lang="en-US" sz="1600" dirty="0" smtClean="0">
                <a:solidFill>
                  <a:srgbClr val="002060"/>
                </a:solidFill>
              </a:rPr>
              <a:t>Telegram»</a:t>
            </a:r>
            <a:r>
              <a:rPr lang="uk-UA" sz="1600" dirty="0" smtClean="0">
                <a:solidFill>
                  <a:srgbClr val="002060"/>
                </a:solidFill>
              </a:rPr>
              <a:t> та </a:t>
            </a:r>
            <a:r>
              <a:rPr lang="uk-UA" sz="1600" dirty="0">
                <a:solidFill>
                  <a:srgbClr val="002060"/>
                </a:solidFill>
              </a:rPr>
              <a:t>дозволяє отримати інформацію щодо форм статистичної звітності, за якими респондент залучений </a:t>
            </a:r>
            <a:r>
              <a:rPr lang="uk-UA" sz="1600" spc="-30" dirty="0">
                <a:solidFill>
                  <a:srgbClr val="002060"/>
                </a:solidFill>
              </a:rPr>
              <a:t>до звітування (</a:t>
            </a:r>
            <a:r>
              <a:rPr lang="uk-UA" sz="1600" b="1" spc="-30" dirty="0">
                <a:solidFill>
                  <a:srgbClr val="002060"/>
                </a:solidFill>
              </a:rPr>
              <a:t>@</a:t>
            </a:r>
            <a:r>
              <a:rPr lang="en-US" sz="1600" b="1" spc="-30" dirty="0" err="1" smtClean="0">
                <a:solidFill>
                  <a:srgbClr val="002060"/>
                </a:solidFill>
              </a:rPr>
              <a:t>derzhstat_bot</a:t>
            </a:r>
            <a:r>
              <a:rPr lang="uk-UA" sz="1600" b="1" spc="-30" dirty="0" smtClean="0">
                <a:solidFill>
                  <a:srgbClr val="002060"/>
                </a:solidFill>
              </a:rPr>
              <a:t>,</a:t>
            </a:r>
            <a:r>
              <a:rPr lang="en-US" sz="1600" b="1" spc="-30" dirty="0" smtClean="0">
                <a:solidFill>
                  <a:srgbClr val="002060"/>
                </a:solidFill>
              </a:rPr>
              <a:t> </a:t>
            </a:r>
            <a:r>
              <a:rPr lang="uk-UA" sz="1600" dirty="0">
                <a:solidFill>
                  <a:srgbClr val="002060"/>
                </a:solidFill>
              </a:rPr>
              <a:t>або </a:t>
            </a:r>
            <a:r>
              <a:rPr lang="uk-UA" sz="1600" b="1" dirty="0">
                <a:solidFill>
                  <a:srgbClr val="002060"/>
                </a:solidFill>
              </a:rPr>
              <a:t>«Пошук за ЄДРПОУ</a:t>
            </a:r>
            <a:r>
              <a:rPr lang="uk-UA" sz="1600" b="1" dirty="0" smtClean="0">
                <a:solidFill>
                  <a:srgbClr val="002060"/>
                </a:solidFill>
              </a:rPr>
              <a:t>»).</a:t>
            </a:r>
          </a:p>
        </p:txBody>
      </p:sp>
      <p:sp>
        <p:nvSpPr>
          <p:cNvPr id="57" name="Прямокутник 56"/>
          <p:cNvSpPr/>
          <p:nvPr/>
        </p:nvSpPr>
        <p:spPr>
          <a:xfrm>
            <a:off x="1646296" y="3781331"/>
            <a:ext cx="8091736" cy="862629"/>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600"/>
              </a:lnSpc>
            </a:pPr>
            <a:r>
              <a:rPr lang="ru-RU" sz="1600" dirty="0">
                <a:solidFill>
                  <a:srgbClr val="002060"/>
                </a:solidFill>
              </a:rPr>
              <a:t>ГУС у Тернопільській області створено Вайбер-спільноту </a:t>
            </a:r>
            <a:r>
              <a:rPr lang="ru-RU" sz="1600" b="1" dirty="0">
                <a:solidFill>
                  <a:srgbClr val="002060"/>
                </a:solidFill>
              </a:rPr>
              <a:t>«Тернопільстат респондентам», </a:t>
            </a:r>
            <a:r>
              <a:rPr lang="ru-RU" sz="1600" dirty="0">
                <a:solidFill>
                  <a:srgbClr val="002060"/>
                </a:solidFill>
              </a:rPr>
              <a:t>де </a:t>
            </a:r>
            <a:r>
              <a:rPr lang="uk-UA" sz="1600" dirty="0" smtClean="0">
                <a:solidFill>
                  <a:srgbClr val="002060"/>
                </a:solidFill>
              </a:rPr>
              <a:t>можна </a:t>
            </a:r>
            <a:r>
              <a:rPr lang="ru-RU" sz="1600" dirty="0" smtClean="0">
                <a:solidFill>
                  <a:srgbClr val="002060"/>
                </a:solidFill>
              </a:rPr>
              <a:t>отримувати </a:t>
            </a:r>
            <a:r>
              <a:rPr lang="ru-RU" sz="1600" dirty="0">
                <a:solidFill>
                  <a:srgbClr val="002060"/>
                </a:solidFill>
              </a:rPr>
              <a:t>консультації та роз’яснення </a:t>
            </a:r>
            <a:r>
              <a:rPr lang="ru-RU" sz="1600" dirty="0" smtClean="0">
                <a:solidFill>
                  <a:srgbClr val="002060"/>
                </a:solidFill>
              </a:rPr>
              <a:t> фахівців</a:t>
            </a:r>
            <a:r>
              <a:rPr lang="ru-RU" sz="1600" dirty="0">
                <a:solidFill>
                  <a:srgbClr val="002060"/>
                </a:solidFill>
              </a:rPr>
              <a:t>. Приєднуйтесь:</a:t>
            </a:r>
          </a:p>
        </p:txBody>
      </p:sp>
      <p:sp>
        <p:nvSpPr>
          <p:cNvPr id="58" name="Прямокутник 57"/>
          <p:cNvSpPr/>
          <p:nvPr/>
        </p:nvSpPr>
        <p:spPr>
          <a:xfrm>
            <a:off x="1565657" y="5260294"/>
            <a:ext cx="8172375" cy="98192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600"/>
              </a:lnSpc>
            </a:pPr>
            <a:r>
              <a:rPr lang="uk-UA" sz="1600" dirty="0">
                <a:solidFill>
                  <a:srgbClr val="002060"/>
                </a:solidFill>
              </a:rPr>
              <a:t>Консультації щодо складання та подання звітності  можна отримати за тел.:</a:t>
            </a:r>
            <a:r>
              <a:rPr lang="en-US" sz="1600" dirty="0">
                <a:solidFill>
                  <a:srgbClr val="002060"/>
                </a:solidFill>
              </a:rPr>
              <a:t> </a:t>
            </a:r>
            <a:r>
              <a:rPr lang="uk-UA" sz="1600" b="1" dirty="0">
                <a:solidFill>
                  <a:srgbClr val="002060"/>
                </a:solidFill>
              </a:rPr>
              <a:t>(0352) </a:t>
            </a:r>
            <a:r>
              <a:rPr lang="uk-UA" sz="1600" b="1" dirty="0" smtClean="0">
                <a:solidFill>
                  <a:srgbClr val="002060"/>
                </a:solidFill>
              </a:rPr>
              <a:t>22-06-32; </a:t>
            </a:r>
            <a:r>
              <a:rPr lang="uk-UA" sz="1600" b="1" dirty="0">
                <a:solidFill>
                  <a:srgbClr val="002060"/>
                </a:solidFill>
              </a:rPr>
              <a:t>(0352) 25-46-04; (0352) </a:t>
            </a:r>
            <a:r>
              <a:rPr lang="uk-UA" sz="1600" b="1" dirty="0" smtClean="0">
                <a:solidFill>
                  <a:srgbClr val="002060"/>
                </a:solidFill>
              </a:rPr>
              <a:t>52-23-92; моб. +38 067 3516920; </a:t>
            </a:r>
            <a:r>
              <a:rPr lang="uk-UA" sz="1600" b="1" dirty="0">
                <a:solidFill>
                  <a:srgbClr val="002060"/>
                </a:solidFill>
              </a:rPr>
              <a:t>моб. +38 068 663 </a:t>
            </a:r>
            <a:r>
              <a:rPr lang="uk-UA" sz="1600" b="1" dirty="0" smtClean="0">
                <a:solidFill>
                  <a:srgbClr val="002060"/>
                </a:solidFill>
              </a:rPr>
              <a:t>6478.</a:t>
            </a:r>
            <a:endParaRPr lang="uk-UA" sz="1600" b="1" dirty="0">
              <a:solidFill>
                <a:srgbClr val="002060"/>
              </a:solidFill>
            </a:endParaRPr>
          </a:p>
          <a:p>
            <a:pPr algn="just">
              <a:lnSpc>
                <a:spcPts val="1600"/>
              </a:lnSpc>
            </a:pPr>
            <a:r>
              <a:rPr lang="uk-UA" sz="1600" spc="-40" dirty="0" smtClean="0">
                <a:solidFill>
                  <a:srgbClr val="002060"/>
                </a:solidFill>
              </a:rPr>
              <a:t>E-</a:t>
            </a:r>
            <a:r>
              <a:rPr lang="uk-UA" sz="1600" spc="-40" dirty="0" err="1" smtClean="0">
                <a:solidFill>
                  <a:srgbClr val="002060"/>
                </a:solidFill>
              </a:rPr>
              <a:t>mail</a:t>
            </a:r>
            <a:r>
              <a:rPr lang="uk-UA" sz="1600" spc="-40" dirty="0" smtClean="0">
                <a:solidFill>
                  <a:srgbClr val="002060"/>
                </a:solidFill>
              </a:rPr>
              <a:t>: </a:t>
            </a:r>
            <a:r>
              <a:rPr lang="uk-UA" sz="1600" spc="-40" dirty="0" smtClean="0">
                <a:solidFill>
                  <a:srgbClr val="002060"/>
                </a:solidFill>
                <a:hlinkClick r:id="rId3"/>
              </a:rPr>
              <a:t>gus@te.ukrstat.gov.ua</a:t>
            </a:r>
            <a:endParaRPr lang="uk-UA" sz="1600" spc="-40" dirty="0" smtClean="0">
              <a:solidFill>
                <a:srgbClr val="002060"/>
              </a:solidFill>
            </a:endParaRPr>
          </a:p>
        </p:txBody>
      </p:sp>
      <p:pic>
        <p:nvPicPr>
          <p:cNvPr id="59" name="Рисунок 58"/>
          <p:cNvPicPr/>
          <p:nvPr/>
        </p:nvPicPr>
        <p:blipFill rotWithShape="1">
          <a:blip r:embed="rId4"/>
          <a:srcRect l="15233" t="11117" r="15981" b="5074"/>
          <a:stretch/>
        </p:blipFill>
        <p:spPr bwMode="auto">
          <a:xfrm>
            <a:off x="10022994" y="393777"/>
            <a:ext cx="1835923" cy="1295210"/>
          </a:xfrm>
          <a:prstGeom prst="rect">
            <a:avLst/>
          </a:prstGeom>
          <a:ln w="82550">
            <a:solidFill>
              <a:schemeClr val="bg1"/>
            </a:solidFill>
          </a:ln>
          <a:extLst>
            <a:ext uri="{53640926-AAD7-44D8-BBD7-CCE9431645EC}">
              <a14:shadowObscured xmlns:a14="http://schemas.microsoft.com/office/drawing/2010/main"/>
            </a:ext>
          </a:extLst>
        </p:spPr>
      </p:pic>
      <p:sp>
        <p:nvSpPr>
          <p:cNvPr id="60" name="Округлений прямокутник 59"/>
          <p:cNvSpPr/>
          <p:nvPr/>
        </p:nvSpPr>
        <p:spPr>
          <a:xfrm>
            <a:off x="10333839" y="2093157"/>
            <a:ext cx="1214235" cy="1186161"/>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48" name="Прямокутник 47"/>
          <p:cNvSpPr/>
          <p:nvPr/>
        </p:nvSpPr>
        <p:spPr>
          <a:xfrm>
            <a:off x="10432473" y="3695964"/>
            <a:ext cx="1115601" cy="110908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971947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3438</TotalTime>
  <Words>895</Words>
  <Application>Microsoft Office PowerPoint</Application>
  <PresentationFormat>Широкий екран</PresentationFormat>
  <Paragraphs>60</Paragraphs>
  <Slides>7</Slides>
  <Notes>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7</vt:i4>
      </vt:variant>
    </vt:vector>
  </HeadingPairs>
  <TitlesOfParts>
    <vt:vector size="11" baseType="lpstr">
      <vt:lpstr>Arial</vt:lpstr>
      <vt:lpstr>Calibri</vt:lpstr>
      <vt:lpstr>Calibri Light</vt:lpstr>
      <vt:lpstr>Тема Office</vt:lpstr>
      <vt:lpstr>   </vt:lpstr>
      <vt:lpstr>Презентація PowerPoint</vt:lpstr>
      <vt:lpstr>Презентація PowerPoint</vt:lpstr>
      <vt:lpstr>Презентація PowerPoint</vt:lpstr>
      <vt:lpstr>Презентація PowerPoint</vt:lpstr>
      <vt:lpstr>Презентація PowerPoint</vt:lpstr>
      <vt:lpstr>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Христина Ципліцька</dc:creator>
  <cp:lastModifiedBy>Olga Fil</cp:lastModifiedBy>
  <cp:revision>246</cp:revision>
  <dcterms:created xsi:type="dcterms:W3CDTF">2021-05-26T12:34:46Z</dcterms:created>
  <dcterms:modified xsi:type="dcterms:W3CDTF">2023-01-16T07:41:07Z</dcterms:modified>
</cp:coreProperties>
</file>