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6" r:id="rId3"/>
    <p:sldId id="269" r:id="rId4"/>
    <p:sldId id="265" r:id="rId5"/>
    <p:sldId id="270" r:id="rId6"/>
    <p:sldId id="267" r:id="rId7"/>
    <p:sldId id="262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98D6"/>
    <a:srgbClr val="1D3379"/>
    <a:srgbClr val="66C76A"/>
    <a:srgbClr val="EB5818"/>
    <a:srgbClr val="908E8F"/>
    <a:srgbClr val="F25B19"/>
    <a:srgbClr val="F9B10A"/>
    <a:srgbClr val="B4B0DF"/>
    <a:srgbClr val="7AB9E1"/>
    <a:srgbClr val="FDD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07" autoAdjust="0"/>
    <p:restoredTop sz="94049" autoAdjust="0"/>
  </p:normalViewPr>
  <p:slideViewPr>
    <p:cSldViewPr snapToGrid="0">
      <p:cViewPr varScale="1">
        <p:scale>
          <a:sx n="92" d="100"/>
          <a:sy n="92" d="100"/>
        </p:scale>
        <p:origin x="2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8153D-4C5D-4916-A760-D15E6065FD18}" type="datetimeFigureOut">
              <a:rPr lang="uk-UA" smtClean="0"/>
              <a:t>16.01.2023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E906A-25DD-47FF-8A71-B1C12CB7349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27549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906A-25DD-47FF-8A71-B1C12CB73496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08322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906A-25DD-47FF-8A71-B1C12CB73496}" type="slidenum">
              <a:rPr lang="uk-UA" smtClean="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3359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4D64-84FF-4299-93F9-0B446F650719}" type="datetimeFigureOut">
              <a:rPr lang="uk-UA" smtClean="0"/>
              <a:t>16.01.2023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7ACD-6257-46EF-A7A6-9CC933AAF09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19326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4D64-84FF-4299-93F9-0B446F650719}" type="datetimeFigureOut">
              <a:rPr lang="uk-UA" smtClean="0"/>
              <a:t>16.01.2023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7ACD-6257-46EF-A7A6-9CC933AAF09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383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4D64-84FF-4299-93F9-0B446F650719}" type="datetimeFigureOut">
              <a:rPr lang="uk-UA" smtClean="0"/>
              <a:t>16.01.2023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7ACD-6257-46EF-A7A6-9CC933AAF09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7192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4D64-84FF-4299-93F9-0B446F650719}" type="datetimeFigureOut">
              <a:rPr lang="uk-UA" smtClean="0"/>
              <a:t>16.01.2023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7ACD-6257-46EF-A7A6-9CC933AAF09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27658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4D64-84FF-4299-93F9-0B446F650719}" type="datetimeFigureOut">
              <a:rPr lang="uk-UA" smtClean="0"/>
              <a:t>16.01.2023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7ACD-6257-46EF-A7A6-9CC933AAF09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4389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4D64-84FF-4299-93F9-0B446F650719}" type="datetimeFigureOut">
              <a:rPr lang="uk-UA" smtClean="0"/>
              <a:t>16.01.2023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7ACD-6257-46EF-A7A6-9CC933AAF09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573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4D64-84FF-4299-93F9-0B446F650719}" type="datetimeFigureOut">
              <a:rPr lang="uk-UA" smtClean="0"/>
              <a:t>16.01.2023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7ACD-6257-46EF-A7A6-9CC933AAF09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16058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4D64-84FF-4299-93F9-0B446F650719}" type="datetimeFigureOut">
              <a:rPr lang="uk-UA" smtClean="0"/>
              <a:t>16.01.2023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7ACD-6257-46EF-A7A6-9CC933AAF09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1445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4D64-84FF-4299-93F9-0B446F650719}" type="datetimeFigureOut">
              <a:rPr lang="uk-UA" smtClean="0"/>
              <a:t>16.01.2023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7ACD-6257-46EF-A7A6-9CC933AAF09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62648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4D64-84FF-4299-93F9-0B446F650719}" type="datetimeFigureOut">
              <a:rPr lang="uk-UA" smtClean="0"/>
              <a:t>16.01.2023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7ACD-6257-46EF-A7A6-9CC933AAF09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1793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4D64-84FF-4299-93F9-0B446F650719}" type="datetimeFigureOut">
              <a:rPr lang="uk-UA" smtClean="0"/>
              <a:t>16.01.2023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7ACD-6257-46EF-A7A6-9CC933AAF09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80012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14D64-84FF-4299-93F9-0B446F650719}" type="datetimeFigureOut">
              <a:rPr lang="uk-UA" smtClean="0"/>
              <a:t>16.01.2023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17ACD-6257-46EF-A7A6-9CC933AAF09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8857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te.ukrstat.gov.ua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gus@te.ukrstat.gov.ua" TargetMode="External"/><Relationship Id="rId2" Type="http://schemas.openxmlformats.org/officeDocument/2006/relationships/hyperlink" Target="http://www.te.ukrstat.gov.ua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6200000">
            <a:off x="-2974646" y="2974942"/>
            <a:ext cx="6858000" cy="908115"/>
          </a:xfrm>
          <a:solidFill>
            <a:srgbClr val="6C98D6"/>
          </a:solidFill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66C76A"/>
                </a:solidFill>
              </a:rPr>
              <a:t>  </a:t>
            </a:r>
            <a:br>
              <a:rPr lang="uk-UA" dirty="0" smtClean="0">
                <a:solidFill>
                  <a:srgbClr val="66C76A"/>
                </a:solidFill>
              </a:rPr>
            </a:br>
            <a:endParaRPr lang="uk-UA" dirty="0">
              <a:solidFill>
                <a:srgbClr val="66C76A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 rot="16200000">
            <a:off x="-2354324" y="3206415"/>
            <a:ext cx="6858000" cy="44517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dirty="0" smtClean="0">
                <a:solidFill>
                  <a:srgbClr val="98D9A1"/>
                </a:solidFill>
              </a:rPr>
              <a:t>  </a:t>
            </a:r>
            <a:endParaRPr lang="uk-UA" dirty="0">
              <a:solidFill>
                <a:srgbClr val="98D9A1"/>
              </a:solidFill>
            </a:endParaRPr>
          </a:p>
        </p:txBody>
      </p:sp>
      <p:sp>
        <p:nvSpPr>
          <p:cNvPr id="4" name="Shape 3550"/>
          <p:cNvSpPr/>
          <p:nvPr/>
        </p:nvSpPr>
        <p:spPr>
          <a:xfrm>
            <a:off x="-45888" y="45794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5" name="Shape 3553"/>
          <p:cNvSpPr/>
          <p:nvPr/>
        </p:nvSpPr>
        <p:spPr>
          <a:xfrm>
            <a:off x="403101" y="61838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6" name="Shape 3551"/>
          <p:cNvSpPr/>
          <p:nvPr/>
        </p:nvSpPr>
        <p:spPr>
          <a:xfrm>
            <a:off x="0" y="507954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7" name="Shape 3552"/>
          <p:cNvSpPr/>
          <p:nvPr/>
        </p:nvSpPr>
        <p:spPr>
          <a:xfrm>
            <a:off x="398633" y="507954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48121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  <p:sp>
        <p:nvSpPr>
          <p:cNvPr id="10" name="Shape 3550"/>
          <p:cNvSpPr/>
          <p:nvPr/>
        </p:nvSpPr>
        <p:spPr>
          <a:xfrm>
            <a:off x="-32260" y="918708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11" name="Shape 3551"/>
          <p:cNvSpPr/>
          <p:nvPr/>
        </p:nvSpPr>
        <p:spPr>
          <a:xfrm>
            <a:off x="-32260" y="1329462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3" name="Shape 3550"/>
          <p:cNvSpPr/>
          <p:nvPr/>
        </p:nvSpPr>
        <p:spPr>
          <a:xfrm>
            <a:off x="-48121" y="1753454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14" name="Shape 3551"/>
          <p:cNvSpPr/>
          <p:nvPr/>
        </p:nvSpPr>
        <p:spPr>
          <a:xfrm>
            <a:off x="-48121" y="2205817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5" name="Shape 3550"/>
          <p:cNvSpPr/>
          <p:nvPr/>
        </p:nvSpPr>
        <p:spPr>
          <a:xfrm>
            <a:off x="-49068" y="2619458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16" name="Shape 3551"/>
          <p:cNvSpPr/>
          <p:nvPr/>
        </p:nvSpPr>
        <p:spPr>
          <a:xfrm>
            <a:off x="-50015" y="3069000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7" name="Shape 3550"/>
          <p:cNvSpPr/>
          <p:nvPr/>
        </p:nvSpPr>
        <p:spPr>
          <a:xfrm>
            <a:off x="-50015" y="3461129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18" name="Shape 3551"/>
          <p:cNvSpPr/>
          <p:nvPr/>
        </p:nvSpPr>
        <p:spPr>
          <a:xfrm>
            <a:off x="-45239" y="3890508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0" name="Shape 3550"/>
          <p:cNvSpPr/>
          <p:nvPr/>
        </p:nvSpPr>
        <p:spPr>
          <a:xfrm>
            <a:off x="-50015" y="4313246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21" name="Shape 3551"/>
          <p:cNvSpPr/>
          <p:nvPr/>
        </p:nvSpPr>
        <p:spPr>
          <a:xfrm>
            <a:off x="-50015" y="4751945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2" name="Shape 3550"/>
          <p:cNvSpPr/>
          <p:nvPr/>
        </p:nvSpPr>
        <p:spPr>
          <a:xfrm>
            <a:off x="-32260" y="5203120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23" name="Shape 3551"/>
          <p:cNvSpPr/>
          <p:nvPr/>
        </p:nvSpPr>
        <p:spPr>
          <a:xfrm>
            <a:off x="-48424" y="5641819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4" name="Shape 3550"/>
          <p:cNvSpPr/>
          <p:nvPr/>
        </p:nvSpPr>
        <p:spPr>
          <a:xfrm>
            <a:off x="-33207" y="6040800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25" name="Shape 3551"/>
          <p:cNvSpPr/>
          <p:nvPr/>
        </p:nvSpPr>
        <p:spPr>
          <a:xfrm>
            <a:off x="-33207" y="6438316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6" name="Shape 3553"/>
          <p:cNvSpPr/>
          <p:nvPr/>
        </p:nvSpPr>
        <p:spPr>
          <a:xfrm>
            <a:off x="413846" y="925327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27" name="Shape 3552"/>
          <p:cNvSpPr/>
          <p:nvPr/>
        </p:nvSpPr>
        <p:spPr>
          <a:xfrm>
            <a:off x="398633" y="1328988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28" name="Shape 3553"/>
          <p:cNvSpPr/>
          <p:nvPr/>
        </p:nvSpPr>
        <p:spPr>
          <a:xfrm>
            <a:off x="390123" y="1805888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29" name="Shape 3552"/>
          <p:cNvSpPr/>
          <p:nvPr/>
        </p:nvSpPr>
        <p:spPr>
          <a:xfrm>
            <a:off x="381916" y="2223261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0" name="Shape 3553"/>
          <p:cNvSpPr/>
          <p:nvPr/>
        </p:nvSpPr>
        <p:spPr>
          <a:xfrm>
            <a:off x="407891" y="2640676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1" name="Shape 3552"/>
          <p:cNvSpPr/>
          <p:nvPr/>
        </p:nvSpPr>
        <p:spPr>
          <a:xfrm>
            <a:off x="413846" y="3084771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2" name="Shape 3553"/>
          <p:cNvSpPr/>
          <p:nvPr/>
        </p:nvSpPr>
        <p:spPr>
          <a:xfrm>
            <a:off x="367991" y="3493116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4" name="Shape 3552"/>
          <p:cNvSpPr/>
          <p:nvPr/>
        </p:nvSpPr>
        <p:spPr>
          <a:xfrm>
            <a:off x="386082" y="3910531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5" name="Shape 3553"/>
          <p:cNvSpPr/>
          <p:nvPr/>
        </p:nvSpPr>
        <p:spPr>
          <a:xfrm>
            <a:off x="390123" y="4354626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6" name="Shape 3552"/>
          <p:cNvSpPr/>
          <p:nvPr/>
        </p:nvSpPr>
        <p:spPr>
          <a:xfrm>
            <a:off x="394592" y="4782203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7" name="Shape 3553"/>
          <p:cNvSpPr/>
          <p:nvPr/>
        </p:nvSpPr>
        <p:spPr>
          <a:xfrm>
            <a:off x="385417" y="5179753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8" name="Shape 3552"/>
          <p:cNvSpPr/>
          <p:nvPr/>
        </p:nvSpPr>
        <p:spPr>
          <a:xfrm>
            <a:off x="390123" y="5618125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9" name="Shape 3553"/>
          <p:cNvSpPr/>
          <p:nvPr/>
        </p:nvSpPr>
        <p:spPr>
          <a:xfrm>
            <a:off x="393948" y="6062220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40" name="Shape 3552"/>
          <p:cNvSpPr/>
          <p:nvPr/>
        </p:nvSpPr>
        <p:spPr>
          <a:xfrm>
            <a:off x="408862" y="6438316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41" name="TextBox 40"/>
          <p:cNvSpPr txBox="1"/>
          <p:nvPr/>
        </p:nvSpPr>
        <p:spPr>
          <a:xfrm>
            <a:off x="4102768" y="307340"/>
            <a:ext cx="4836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solidFill>
                  <a:srgbClr val="6C98D6"/>
                </a:solidFill>
              </a:rPr>
              <a:t>Державна</a:t>
            </a:r>
            <a:r>
              <a:rPr lang="uk-UA" sz="2000" dirty="0">
                <a:solidFill>
                  <a:srgbClr val="1D3379"/>
                </a:solidFill>
              </a:rPr>
              <a:t> </a:t>
            </a:r>
            <a:r>
              <a:rPr lang="uk-UA" sz="2000" dirty="0">
                <a:solidFill>
                  <a:srgbClr val="6C98D6"/>
                </a:solidFill>
              </a:rPr>
              <a:t>служба</a:t>
            </a:r>
            <a:r>
              <a:rPr lang="uk-UA" sz="2000" dirty="0">
                <a:solidFill>
                  <a:srgbClr val="1D3379"/>
                </a:solidFill>
              </a:rPr>
              <a:t> </a:t>
            </a:r>
            <a:r>
              <a:rPr lang="uk-UA" sz="2000" dirty="0">
                <a:solidFill>
                  <a:srgbClr val="6C98D6"/>
                </a:solidFill>
              </a:rPr>
              <a:t>статистики України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550249" y="687954"/>
            <a:ext cx="6340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6C98D6"/>
                </a:solidFill>
              </a:rPr>
              <a:t>Головне </a:t>
            </a:r>
            <a:r>
              <a:rPr lang="uk-UA" sz="2000" dirty="0" smtClean="0">
                <a:solidFill>
                  <a:srgbClr val="6C98D6"/>
                </a:solidFill>
              </a:rPr>
              <a:t>управління</a:t>
            </a:r>
            <a:r>
              <a:rPr lang="ru-RU" sz="2000" dirty="0" smtClean="0">
                <a:solidFill>
                  <a:srgbClr val="6C98D6"/>
                </a:solidFill>
              </a:rPr>
              <a:t> </a:t>
            </a:r>
            <a:r>
              <a:rPr lang="ru-RU" sz="2000" dirty="0">
                <a:solidFill>
                  <a:srgbClr val="6C98D6"/>
                </a:solidFill>
              </a:rPr>
              <a:t>статистики </a:t>
            </a:r>
            <a:r>
              <a:rPr lang="ru-RU" sz="2000" dirty="0" smtClean="0">
                <a:solidFill>
                  <a:srgbClr val="6C98D6"/>
                </a:solidFill>
              </a:rPr>
              <a:t>у</a:t>
            </a:r>
            <a:r>
              <a:rPr lang="en-US" sz="2000" dirty="0" smtClean="0">
                <a:solidFill>
                  <a:srgbClr val="6C98D6"/>
                </a:solidFill>
              </a:rPr>
              <a:t> </a:t>
            </a:r>
            <a:r>
              <a:rPr lang="uk-UA" sz="2000" dirty="0" smtClean="0">
                <a:solidFill>
                  <a:srgbClr val="6C98D6"/>
                </a:solidFill>
              </a:rPr>
              <a:t>Тернопільській області</a:t>
            </a:r>
            <a:endParaRPr lang="uk-UA" sz="2000" dirty="0">
              <a:solidFill>
                <a:srgbClr val="6C98D6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43280" y="6075325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6C98D6"/>
                </a:solidFill>
              </a:rPr>
              <a:t>Тернопіль</a:t>
            </a:r>
            <a:r>
              <a:rPr lang="uk-UA" dirty="0" smtClean="0"/>
              <a:t> </a:t>
            </a:r>
            <a:r>
              <a:rPr lang="uk-UA" dirty="0" smtClean="0">
                <a:solidFill>
                  <a:srgbClr val="6C98D6"/>
                </a:solidFill>
              </a:rPr>
              <a:t>202</a:t>
            </a:r>
            <a:r>
              <a:rPr lang="en-US" dirty="0" smtClean="0">
                <a:solidFill>
                  <a:srgbClr val="6C98D6"/>
                </a:solidFill>
              </a:rPr>
              <a:t>3</a:t>
            </a:r>
            <a:endParaRPr lang="uk-UA" dirty="0">
              <a:solidFill>
                <a:srgbClr val="6C98D6"/>
              </a:solidFill>
            </a:endParaRPr>
          </a:p>
        </p:txBody>
      </p:sp>
      <p:pic>
        <p:nvPicPr>
          <p:cNvPr id="148" name="Рисунок 1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612" y="97127"/>
            <a:ext cx="1440000" cy="1487168"/>
          </a:xfrm>
          <a:prstGeom prst="rect">
            <a:avLst/>
          </a:prstGeom>
        </p:spPr>
      </p:pic>
      <p:sp>
        <p:nvSpPr>
          <p:cNvPr id="61" name="Прямокутник 60"/>
          <p:cNvSpPr/>
          <p:nvPr/>
        </p:nvSpPr>
        <p:spPr>
          <a:xfrm>
            <a:off x="5012947" y="1031649"/>
            <a:ext cx="3016333" cy="721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 dirty="0">
              <a:solidFill>
                <a:srgbClr val="6C98D6"/>
              </a:solidFill>
            </a:endParaRPr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1375506" y="1687698"/>
            <a:ext cx="10919975" cy="27159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solidFill>
                  <a:srgbClr val="1D3379"/>
                </a:solidFill>
                <a:latin typeface="+mn-lt"/>
              </a:rPr>
              <a:t>Про порядок складання та подання</a:t>
            </a:r>
          </a:p>
          <a:p>
            <a:r>
              <a:rPr lang="uk-UA" sz="2800" b="1" dirty="0" smtClean="0">
                <a:solidFill>
                  <a:srgbClr val="1D3379"/>
                </a:solidFill>
                <a:latin typeface="+mn-lt"/>
              </a:rPr>
              <a:t> державного статистичного спостереження </a:t>
            </a:r>
          </a:p>
          <a:p>
            <a:r>
              <a:rPr lang="uk-UA" sz="2800" b="1" dirty="0" smtClean="0">
                <a:solidFill>
                  <a:srgbClr val="1D3379"/>
                </a:solidFill>
                <a:latin typeface="+mn-lt"/>
              </a:rPr>
              <a:t>за формою № 2</a:t>
            </a:r>
            <a:r>
              <a:rPr lang="en-US" sz="2800" b="1" dirty="0" smtClean="0">
                <a:solidFill>
                  <a:srgbClr val="1D3379"/>
                </a:solidFill>
                <a:latin typeface="+mn-lt"/>
              </a:rPr>
              <a:t>4</a:t>
            </a:r>
            <a:r>
              <a:rPr lang="uk-UA" sz="2800" b="1" dirty="0" smtClean="0">
                <a:solidFill>
                  <a:srgbClr val="1D3379"/>
                </a:solidFill>
                <a:latin typeface="+mn-lt"/>
              </a:rPr>
              <a:t> (річна)</a:t>
            </a:r>
            <a:endParaRPr lang="en-US" sz="2800" b="1" dirty="0" smtClean="0">
              <a:solidFill>
                <a:srgbClr val="1D3379"/>
              </a:solidFill>
              <a:latin typeface="+mn-lt"/>
            </a:endParaRPr>
          </a:p>
          <a:p>
            <a:r>
              <a:rPr lang="uk-UA" sz="2600" b="1" dirty="0" smtClean="0">
                <a:solidFill>
                  <a:srgbClr val="1D3379"/>
                </a:solidFill>
                <a:latin typeface="+mn-lt"/>
              </a:rPr>
              <a:t>«</a:t>
            </a:r>
            <a:r>
              <a:rPr lang="uk-UA" sz="2600" b="1" cap="all" dirty="0">
                <a:solidFill>
                  <a:srgbClr val="1D3379"/>
                </a:solidFill>
                <a:latin typeface="+mn-lt"/>
              </a:rPr>
              <a:t>звіт про виробництво продукції </a:t>
            </a:r>
            <a:endParaRPr lang="en-US" sz="2600" b="1" cap="all" dirty="0" smtClean="0">
              <a:solidFill>
                <a:srgbClr val="1D3379"/>
              </a:solidFill>
              <a:latin typeface="+mn-lt"/>
            </a:endParaRPr>
          </a:p>
          <a:p>
            <a:r>
              <a:rPr lang="uk-UA" sz="2600" b="1" cap="all" dirty="0" smtClean="0">
                <a:solidFill>
                  <a:srgbClr val="1D3379"/>
                </a:solidFill>
                <a:latin typeface="+mn-lt"/>
              </a:rPr>
              <a:t>тваринництва</a:t>
            </a:r>
            <a:r>
              <a:rPr lang="uk-UA" sz="2600" b="1" cap="all" dirty="0">
                <a:solidFill>
                  <a:srgbClr val="1D3379"/>
                </a:solidFill>
                <a:latin typeface="+mn-lt"/>
              </a:rPr>
              <a:t>, </a:t>
            </a:r>
            <a:r>
              <a:rPr lang="uk-UA" sz="2600" b="1" cap="all" dirty="0" smtClean="0">
                <a:solidFill>
                  <a:srgbClr val="1D3379"/>
                </a:solidFill>
                <a:latin typeface="+mn-lt"/>
              </a:rPr>
              <a:t>кількість </a:t>
            </a:r>
            <a:r>
              <a:rPr lang="uk-UA" sz="2600" b="1" cap="all" dirty="0">
                <a:solidFill>
                  <a:srgbClr val="1D3379"/>
                </a:solidFill>
                <a:latin typeface="+mn-lt"/>
              </a:rPr>
              <a:t>сільськогосподарських </a:t>
            </a:r>
            <a:endParaRPr lang="en-US" sz="2600" b="1" cap="all" dirty="0" smtClean="0">
              <a:solidFill>
                <a:srgbClr val="1D3379"/>
              </a:solidFill>
              <a:latin typeface="+mn-lt"/>
            </a:endParaRPr>
          </a:p>
          <a:p>
            <a:r>
              <a:rPr lang="uk-UA" sz="2600" b="1" cap="all" dirty="0" smtClean="0">
                <a:solidFill>
                  <a:srgbClr val="1D3379"/>
                </a:solidFill>
                <a:latin typeface="+mn-lt"/>
              </a:rPr>
              <a:t>тварин </a:t>
            </a:r>
            <a:r>
              <a:rPr lang="uk-UA" sz="2600" b="1" cap="all" dirty="0">
                <a:solidFill>
                  <a:srgbClr val="1D3379"/>
                </a:solidFill>
                <a:latin typeface="+mn-lt"/>
              </a:rPr>
              <a:t>і забезпеченість їх </a:t>
            </a:r>
            <a:r>
              <a:rPr lang="uk-UA" sz="2600" b="1" cap="all" dirty="0" smtClean="0">
                <a:solidFill>
                  <a:srgbClr val="1D3379"/>
                </a:solidFill>
                <a:latin typeface="+mn-lt"/>
              </a:rPr>
              <a:t>кормами</a:t>
            </a:r>
            <a:r>
              <a:rPr lang="uk-UA" sz="2600" b="1" dirty="0" smtClean="0">
                <a:solidFill>
                  <a:srgbClr val="1D3379"/>
                </a:solidFill>
                <a:latin typeface="+mn-lt"/>
              </a:rPr>
              <a:t>»</a:t>
            </a:r>
            <a:endParaRPr lang="uk-UA" sz="2600" b="1" dirty="0">
              <a:solidFill>
                <a:srgbClr val="1D3379"/>
              </a:solidFill>
              <a:latin typeface="+mn-lt"/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2149056" y="5890675"/>
            <a:ext cx="9813123" cy="11871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sz="2800" b="1" dirty="0">
              <a:solidFill>
                <a:srgbClr val="66C76A"/>
              </a:solidFill>
              <a:latin typeface="+mn-lt"/>
            </a:endParaRPr>
          </a:p>
        </p:txBody>
      </p:sp>
      <p:sp>
        <p:nvSpPr>
          <p:cNvPr id="80" name="Shape 1337"/>
          <p:cNvSpPr/>
          <p:nvPr/>
        </p:nvSpPr>
        <p:spPr>
          <a:xfrm>
            <a:off x="10873132" y="5438663"/>
            <a:ext cx="86205" cy="355808"/>
          </a:xfrm>
          <a:custGeom>
            <a:avLst/>
            <a:gdLst/>
            <a:ahLst/>
            <a:cxnLst/>
            <a:rect l="0" t="0" r="0" b="0"/>
            <a:pathLst>
              <a:path w="29830" h="118989">
                <a:moveTo>
                  <a:pt x="29830" y="0"/>
                </a:moveTo>
                <a:lnTo>
                  <a:pt x="29830" y="12961"/>
                </a:lnTo>
                <a:lnTo>
                  <a:pt x="21152" y="28119"/>
                </a:lnTo>
                <a:cubicBezTo>
                  <a:pt x="19028" y="34007"/>
                  <a:pt x="17920" y="40280"/>
                  <a:pt x="17920" y="46726"/>
                </a:cubicBezTo>
                <a:cubicBezTo>
                  <a:pt x="17920" y="52993"/>
                  <a:pt x="18974" y="59096"/>
                  <a:pt x="20990" y="64838"/>
                </a:cubicBezTo>
                <a:lnTo>
                  <a:pt x="29830" y="80783"/>
                </a:lnTo>
                <a:lnTo>
                  <a:pt x="29830" y="96372"/>
                </a:lnTo>
                <a:lnTo>
                  <a:pt x="8611" y="117592"/>
                </a:lnTo>
                <a:cubicBezTo>
                  <a:pt x="7671" y="118519"/>
                  <a:pt x="6452" y="118989"/>
                  <a:pt x="5232" y="118989"/>
                </a:cubicBezTo>
                <a:cubicBezTo>
                  <a:pt x="4013" y="118989"/>
                  <a:pt x="2794" y="118519"/>
                  <a:pt x="1867" y="117592"/>
                </a:cubicBezTo>
                <a:cubicBezTo>
                  <a:pt x="0" y="115725"/>
                  <a:pt x="0" y="112716"/>
                  <a:pt x="1867" y="110848"/>
                </a:cubicBezTo>
                <a:lnTo>
                  <a:pt x="24028" y="88687"/>
                </a:lnTo>
                <a:cubicBezTo>
                  <a:pt x="13944" y="77015"/>
                  <a:pt x="8395" y="62322"/>
                  <a:pt x="8395" y="46739"/>
                </a:cubicBezTo>
                <a:cubicBezTo>
                  <a:pt x="8395" y="29543"/>
                  <a:pt x="15087" y="13388"/>
                  <a:pt x="27229" y="1247"/>
                </a:cubicBezTo>
                <a:cubicBezTo>
                  <a:pt x="27280" y="1197"/>
                  <a:pt x="27331" y="1184"/>
                  <a:pt x="27381" y="1146"/>
                </a:cubicBezTo>
                <a:cubicBezTo>
                  <a:pt x="27381" y="1146"/>
                  <a:pt x="27394" y="1120"/>
                  <a:pt x="27394" y="1120"/>
                </a:cubicBezTo>
                <a:cubicBezTo>
                  <a:pt x="27483" y="1044"/>
                  <a:pt x="27584" y="1019"/>
                  <a:pt x="27661" y="956"/>
                </a:cubicBezTo>
                <a:cubicBezTo>
                  <a:pt x="28067" y="626"/>
                  <a:pt x="28486" y="333"/>
                  <a:pt x="28956" y="168"/>
                </a:cubicBezTo>
                <a:cubicBezTo>
                  <a:pt x="29159" y="91"/>
                  <a:pt x="29363" y="91"/>
                  <a:pt x="29566" y="41"/>
                </a:cubicBezTo>
                <a:lnTo>
                  <a:pt x="29830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/>
          </a:lnRef>
          <a:fillRef idx="1">
            <a:srgbClr val="FFFEFD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uk-UA" dirty="0"/>
          </a:p>
        </p:txBody>
      </p:sp>
      <p:sp>
        <p:nvSpPr>
          <p:cNvPr id="81" name="Shape 1337"/>
          <p:cNvSpPr/>
          <p:nvPr/>
        </p:nvSpPr>
        <p:spPr>
          <a:xfrm>
            <a:off x="11042103" y="5283558"/>
            <a:ext cx="52022" cy="355808"/>
          </a:xfrm>
          <a:custGeom>
            <a:avLst/>
            <a:gdLst/>
            <a:ahLst/>
            <a:cxnLst/>
            <a:rect l="0" t="0" r="0" b="0"/>
            <a:pathLst>
              <a:path w="29830" h="118989">
                <a:moveTo>
                  <a:pt x="29830" y="0"/>
                </a:moveTo>
                <a:lnTo>
                  <a:pt x="29830" y="12961"/>
                </a:lnTo>
                <a:lnTo>
                  <a:pt x="21152" y="28119"/>
                </a:lnTo>
                <a:cubicBezTo>
                  <a:pt x="19028" y="34007"/>
                  <a:pt x="17920" y="40280"/>
                  <a:pt x="17920" y="46726"/>
                </a:cubicBezTo>
                <a:cubicBezTo>
                  <a:pt x="17920" y="52993"/>
                  <a:pt x="18974" y="59096"/>
                  <a:pt x="20990" y="64838"/>
                </a:cubicBezTo>
                <a:lnTo>
                  <a:pt x="29830" y="80783"/>
                </a:lnTo>
                <a:lnTo>
                  <a:pt x="29830" y="96372"/>
                </a:lnTo>
                <a:lnTo>
                  <a:pt x="8611" y="117592"/>
                </a:lnTo>
                <a:cubicBezTo>
                  <a:pt x="7671" y="118519"/>
                  <a:pt x="6452" y="118989"/>
                  <a:pt x="5232" y="118989"/>
                </a:cubicBezTo>
                <a:cubicBezTo>
                  <a:pt x="4013" y="118989"/>
                  <a:pt x="2794" y="118519"/>
                  <a:pt x="1867" y="117592"/>
                </a:cubicBezTo>
                <a:cubicBezTo>
                  <a:pt x="0" y="115725"/>
                  <a:pt x="0" y="112716"/>
                  <a:pt x="1867" y="110848"/>
                </a:cubicBezTo>
                <a:lnTo>
                  <a:pt x="24028" y="88687"/>
                </a:lnTo>
                <a:cubicBezTo>
                  <a:pt x="13944" y="77015"/>
                  <a:pt x="8395" y="62322"/>
                  <a:pt x="8395" y="46739"/>
                </a:cubicBezTo>
                <a:cubicBezTo>
                  <a:pt x="8395" y="29543"/>
                  <a:pt x="15087" y="13388"/>
                  <a:pt x="27229" y="1247"/>
                </a:cubicBezTo>
                <a:cubicBezTo>
                  <a:pt x="27280" y="1197"/>
                  <a:pt x="27331" y="1184"/>
                  <a:pt x="27381" y="1146"/>
                </a:cubicBezTo>
                <a:cubicBezTo>
                  <a:pt x="27381" y="1146"/>
                  <a:pt x="27394" y="1120"/>
                  <a:pt x="27394" y="1120"/>
                </a:cubicBezTo>
                <a:cubicBezTo>
                  <a:pt x="27483" y="1044"/>
                  <a:pt x="27584" y="1019"/>
                  <a:pt x="27661" y="956"/>
                </a:cubicBezTo>
                <a:cubicBezTo>
                  <a:pt x="28067" y="626"/>
                  <a:pt x="28486" y="333"/>
                  <a:pt x="28956" y="168"/>
                </a:cubicBezTo>
                <a:cubicBezTo>
                  <a:pt x="29159" y="91"/>
                  <a:pt x="29363" y="91"/>
                  <a:pt x="29566" y="41"/>
                </a:cubicBezTo>
                <a:lnTo>
                  <a:pt x="29830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/>
          </a:lnRef>
          <a:fillRef idx="1">
            <a:srgbClr val="FFFEFD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221" y="4751945"/>
            <a:ext cx="1491283" cy="144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15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533131" y="1318747"/>
            <a:ext cx="3817081" cy="1169551"/>
          </a:xfrm>
          <a:prstGeom prst="rect">
            <a:avLst/>
          </a:prstGeom>
          <a:ln w="825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ts val="2100"/>
              </a:lnSpc>
            </a:pPr>
            <a:r>
              <a:rPr lang="uk-UA" sz="1600" kern="900" dirty="0">
                <a:solidFill>
                  <a:srgbClr val="1D3379"/>
                </a:solidFill>
              </a:rPr>
              <a:t>юридичні особи, відокремлені підрозділи юридичних осіб, які здійснюють сільськогосподарську діяльність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75166" y="186609"/>
            <a:ext cx="10919975" cy="9876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200" b="1" dirty="0" smtClean="0">
                <a:solidFill>
                  <a:srgbClr val="1D3379"/>
                </a:solidFill>
                <a:latin typeface="+mn-lt"/>
              </a:rPr>
              <a:t>Звіт за формою №2</a:t>
            </a:r>
            <a:r>
              <a:rPr lang="en-US" sz="2200" b="1" dirty="0" smtClean="0">
                <a:solidFill>
                  <a:srgbClr val="1D3379"/>
                </a:solidFill>
                <a:latin typeface="+mn-lt"/>
              </a:rPr>
              <a:t>4</a:t>
            </a:r>
            <a:r>
              <a:rPr lang="uk-UA" sz="2200" b="1" dirty="0" smtClean="0">
                <a:solidFill>
                  <a:srgbClr val="1D3379"/>
                </a:solidFill>
                <a:latin typeface="+mn-lt"/>
              </a:rPr>
              <a:t> (річна)</a:t>
            </a:r>
          </a:p>
          <a:p>
            <a:r>
              <a:rPr lang="uk-UA" sz="2200" b="1" dirty="0" smtClean="0">
                <a:solidFill>
                  <a:srgbClr val="1D3379"/>
                </a:solidFill>
                <a:latin typeface="+mn-lt"/>
              </a:rPr>
              <a:t>«</a:t>
            </a:r>
            <a:r>
              <a:rPr lang="ru-RU" sz="2200" b="1" dirty="0" smtClean="0">
                <a:solidFill>
                  <a:srgbClr val="1D3379"/>
                </a:solidFill>
                <a:latin typeface="+mn-lt"/>
              </a:rPr>
              <a:t>Звіт про виробництво продукції тваринництва,</a:t>
            </a:r>
            <a:r>
              <a:rPr lang="en-US" sz="2200" b="1" dirty="0" smtClean="0">
                <a:solidFill>
                  <a:srgbClr val="1D3379"/>
                </a:solidFill>
                <a:latin typeface="+mn-lt"/>
              </a:rPr>
              <a:t> </a:t>
            </a:r>
            <a:r>
              <a:rPr lang="ru-RU" sz="2200" b="1" dirty="0" smtClean="0">
                <a:solidFill>
                  <a:srgbClr val="1D3379"/>
                </a:solidFill>
                <a:latin typeface="+mn-lt"/>
              </a:rPr>
              <a:t>кількість</a:t>
            </a:r>
          </a:p>
          <a:p>
            <a:r>
              <a:rPr lang="ru-RU" sz="2200" b="1" dirty="0" smtClean="0">
                <a:solidFill>
                  <a:srgbClr val="1D3379"/>
                </a:solidFill>
                <a:latin typeface="+mn-lt"/>
              </a:rPr>
              <a:t> сільськогосподарських тварин і забезпеченість їх кормами</a:t>
            </a:r>
            <a:r>
              <a:rPr lang="uk-UA" sz="2200" b="1" dirty="0" smtClean="0">
                <a:solidFill>
                  <a:srgbClr val="1D3379"/>
                </a:solidFill>
                <a:latin typeface="+mn-lt"/>
              </a:rPr>
              <a:t>»</a:t>
            </a:r>
            <a:endParaRPr lang="uk-UA" sz="2200" b="1" dirty="0">
              <a:solidFill>
                <a:srgbClr val="1D3379"/>
              </a:solidFill>
              <a:latin typeface="+mn-lt"/>
            </a:endParaRPr>
          </a:p>
        </p:txBody>
      </p:sp>
      <p:sp>
        <p:nvSpPr>
          <p:cNvPr id="19" name="Стрілка вправо 18"/>
          <p:cNvSpPr/>
          <p:nvPr/>
        </p:nvSpPr>
        <p:spPr>
          <a:xfrm>
            <a:off x="670028" y="3129978"/>
            <a:ext cx="2617902" cy="727083"/>
          </a:xfrm>
          <a:prstGeom prst="rightArrow">
            <a:avLst/>
          </a:prstGeom>
          <a:solidFill>
            <a:srgbClr val="6C98D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uk-UA" sz="1600" b="1" dirty="0" smtClean="0">
                <a:solidFill>
                  <a:schemeClr val="bg1"/>
                </a:solidFill>
              </a:rPr>
              <a:t>Форма звітності</a:t>
            </a:r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33130" y="2631085"/>
            <a:ext cx="3817082" cy="2137380"/>
          </a:xfrm>
          <a:prstGeom prst="rect">
            <a:avLst/>
          </a:prstGeom>
          <a:ln w="698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ts val="2300"/>
              </a:lnSpc>
            </a:pPr>
            <a:r>
              <a:rPr lang="uk-UA" sz="1600" kern="1000" dirty="0">
                <a:solidFill>
                  <a:srgbClr val="1D3379"/>
                </a:solidFill>
              </a:rPr>
              <a:t>Форма № </a:t>
            </a:r>
            <a:r>
              <a:rPr lang="uk-UA" sz="1600" kern="1000" dirty="0" smtClean="0">
                <a:solidFill>
                  <a:srgbClr val="1D3379"/>
                </a:solidFill>
              </a:rPr>
              <a:t>24 </a:t>
            </a:r>
            <a:r>
              <a:rPr lang="uk-UA" sz="1600" kern="1000" dirty="0">
                <a:solidFill>
                  <a:srgbClr val="1D3379"/>
                </a:solidFill>
              </a:rPr>
              <a:t>(річна) </a:t>
            </a:r>
            <a:r>
              <a:rPr lang="uk-UA" sz="1600" kern="1000" dirty="0" smtClean="0">
                <a:solidFill>
                  <a:srgbClr val="1D3379"/>
                </a:solidFill>
              </a:rPr>
              <a:t>«</a:t>
            </a:r>
            <a:r>
              <a:rPr lang="ru-RU" sz="1600" kern="1000" dirty="0">
                <a:solidFill>
                  <a:srgbClr val="1D3379"/>
                </a:solidFill>
              </a:rPr>
              <a:t>Звіт про </a:t>
            </a:r>
            <a:r>
              <a:rPr lang="ru-RU" sz="1600" kern="1000" dirty="0" smtClean="0">
                <a:solidFill>
                  <a:srgbClr val="1D3379"/>
                </a:solidFill>
              </a:rPr>
              <a:t>виробництво продукції тваринництва, кількість сільськогосподарських тварин і забезпеченість їх кормами», </a:t>
            </a:r>
            <a:r>
              <a:rPr lang="ru-RU" sz="1600" kern="1000" dirty="0">
                <a:solidFill>
                  <a:srgbClr val="1D3379"/>
                </a:solidFill>
              </a:rPr>
              <a:t>затверджена наказом Держстату </a:t>
            </a:r>
            <a:r>
              <a:rPr lang="ru-RU" sz="1600" kern="1000" dirty="0" err="1">
                <a:solidFill>
                  <a:srgbClr val="1D3379"/>
                </a:solidFill>
              </a:rPr>
              <a:t>від</a:t>
            </a:r>
            <a:r>
              <a:rPr lang="ru-RU" sz="1600" kern="1000" dirty="0">
                <a:solidFill>
                  <a:srgbClr val="1D3379"/>
                </a:solidFill>
              </a:rPr>
              <a:t> </a:t>
            </a:r>
            <a:r>
              <a:rPr lang="en-US" sz="1600" kern="1000" dirty="0" smtClean="0">
                <a:solidFill>
                  <a:srgbClr val="1D3379"/>
                </a:solidFill>
              </a:rPr>
              <a:t>08</a:t>
            </a:r>
            <a:r>
              <a:rPr lang="ru-RU" sz="1600" kern="1000" dirty="0" smtClean="0">
                <a:solidFill>
                  <a:srgbClr val="1D3379"/>
                </a:solidFill>
              </a:rPr>
              <a:t>.06.202</a:t>
            </a:r>
            <a:r>
              <a:rPr lang="en-US" sz="1600" kern="1000" dirty="0" smtClean="0">
                <a:solidFill>
                  <a:srgbClr val="1D3379"/>
                </a:solidFill>
              </a:rPr>
              <a:t>2</a:t>
            </a:r>
            <a:r>
              <a:rPr lang="ru-RU" sz="1600" kern="1000" dirty="0" smtClean="0">
                <a:solidFill>
                  <a:srgbClr val="1D3379"/>
                </a:solidFill>
              </a:rPr>
              <a:t> </a:t>
            </a:r>
            <a:r>
              <a:rPr lang="ru-RU" sz="1600" kern="1000" dirty="0">
                <a:solidFill>
                  <a:srgbClr val="1D3379"/>
                </a:solidFill>
              </a:rPr>
              <a:t>№ </a:t>
            </a:r>
            <a:r>
              <a:rPr lang="en-US" sz="1600" kern="1000" dirty="0" smtClean="0">
                <a:solidFill>
                  <a:srgbClr val="1D3379"/>
                </a:solidFill>
              </a:rPr>
              <a:t>163 </a:t>
            </a:r>
            <a:r>
              <a:rPr lang="en-US" sz="1600" kern="1000" spc="-90" dirty="0">
                <a:solidFill>
                  <a:srgbClr val="1D3379"/>
                </a:solidFill>
              </a:rPr>
              <a:t>(</a:t>
            </a:r>
            <a:r>
              <a:rPr lang="uk-UA" sz="1600" kern="1000" spc="-90" dirty="0">
                <a:solidFill>
                  <a:srgbClr val="1D3379"/>
                </a:solidFill>
              </a:rPr>
              <a:t>зі змінами, внесеними наказом </a:t>
            </a:r>
            <a:r>
              <a:rPr lang="uk-UA" sz="1600" kern="1000" spc="-90" dirty="0" err="1">
                <a:solidFill>
                  <a:srgbClr val="1D3379"/>
                </a:solidFill>
              </a:rPr>
              <a:t>Держстату</a:t>
            </a:r>
            <a:r>
              <a:rPr lang="uk-UA" sz="1600" kern="1000" spc="-90" dirty="0">
                <a:solidFill>
                  <a:srgbClr val="1D3379"/>
                </a:solidFill>
              </a:rPr>
              <a:t> від 10.11.2022р. № 279)</a:t>
            </a:r>
            <a:r>
              <a:rPr lang="ru-RU" sz="1600" kern="1000" spc="-90" dirty="0" smtClean="0">
                <a:solidFill>
                  <a:srgbClr val="1D3379"/>
                </a:solidFill>
              </a:rPr>
              <a:t>.</a:t>
            </a:r>
            <a:endParaRPr lang="uk-UA" sz="1600" kern="1000" dirty="0">
              <a:solidFill>
                <a:srgbClr val="1D3379"/>
              </a:solidFill>
            </a:endParaRPr>
          </a:p>
        </p:txBody>
      </p:sp>
      <p:sp>
        <p:nvSpPr>
          <p:cNvPr id="22" name="Стрілка вправо 21"/>
          <p:cNvSpPr/>
          <p:nvPr/>
        </p:nvSpPr>
        <p:spPr>
          <a:xfrm>
            <a:off x="575631" y="4828163"/>
            <a:ext cx="2675732" cy="677660"/>
          </a:xfrm>
          <a:prstGeom prst="rightArrow">
            <a:avLst/>
          </a:prstGeom>
          <a:solidFill>
            <a:srgbClr val="6C98D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uk-UA" sz="1600" b="1" spc="-100" dirty="0" smtClean="0">
                <a:solidFill>
                  <a:schemeClr val="bg1"/>
                </a:solidFill>
              </a:rPr>
              <a:t>При заповненні керуватись</a:t>
            </a:r>
            <a:endParaRPr lang="uk-UA" sz="1600" b="1" spc="-1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33130" y="4889438"/>
            <a:ext cx="3817082" cy="630942"/>
          </a:xfrm>
          <a:prstGeom prst="rect">
            <a:avLst/>
          </a:prstGeom>
          <a:ln w="698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ts val="2100"/>
              </a:lnSpc>
            </a:pPr>
            <a:r>
              <a:rPr lang="uk-UA" sz="1600" kern="1000" dirty="0">
                <a:solidFill>
                  <a:srgbClr val="1D3379"/>
                </a:solidFill>
              </a:rPr>
              <a:t>Роз'ясненнями щодо заповнення форми </a:t>
            </a:r>
            <a:r>
              <a:rPr lang="uk-UA" sz="1600" kern="1000" dirty="0" smtClean="0">
                <a:solidFill>
                  <a:srgbClr val="1D3379"/>
                </a:solidFill>
              </a:rPr>
              <a:t>від </a:t>
            </a:r>
            <a:r>
              <a:rPr lang="ru-RU" sz="1600" kern="1000" dirty="0" smtClean="0">
                <a:solidFill>
                  <a:srgbClr val="1D3379"/>
                </a:solidFill>
              </a:rPr>
              <a:t>8 липня 2021 року № </a:t>
            </a:r>
            <a:r>
              <a:rPr lang="ru-RU" sz="1600" kern="1000" dirty="0">
                <a:solidFill>
                  <a:srgbClr val="1D3379"/>
                </a:solidFill>
              </a:rPr>
              <a:t>19.1.2.-</a:t>
            </a:r>
            <a:r>
              <a:rPr lang="ru-RU" sz="1600" kern="1000" dirty="0" smtClean="0">
                <a:solidFill>
                  <a:srgbClr val="1D3379"/>
                </a:solidFill>
              </a:rPr>
              <a:t>12/4-21</a:t>
            </a:r>
            <a:r>
              <a:rPr lang="en-US" sz="1600" kern="1000" dirty="0" smtClean="0">
                <a:solidFill>
                  <a:srgbClr val="1D3379"/>
                </a:solidFill>
              </a:rPr>
              <a:t>.</a:t>
            </a:r>
            <a:endParaRPr lang="ru-RU" sz="1600" kern="1000" dirty="0">
              <a:solidFill>
                <a:srgbClr val="1D3379"/>
              </a:solidFill>
            </a:endParaRPr>
          </a:p>
        </p:txBody>
      </p:sp>
      <p:sp>
        <p:nvSpPr>
          <p:cNvPr id="24" name="Стрілка вправо 23"/>
          <p:cNvSpPr/>
          <p:nvPr/>
        </p:nvSpPr>
        <p:spPr>
          <a:xfrm>
            <a:off x="556199" y="5696132"/>
            <a:ext cx="2621224" cy="607014"/>
          </a:xfrm>
          <a:prstGeom prst="rightArrow">
            <a:avLst/>
          </a:prstGeom>
          <a:solidFill>
            <a:srgbClr val="6C98D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uk-UA" sz="1600" b="1" dirty="0" smtClean="0">
                <a:solidFill>
                  <a:schemeClr val="bg1"/>
                </a:solidFill>
              </a:rPr>
              <a:t>Термін подання</a:t>
            </a:r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52720" y="5822419"/>
            <a:ext cx="2335124" cy="387286"/>
          </a:xfrm>
          <a:prstGeom prst="rect">
            <a:avLst/>
          </a:prstGeom>
          <a:ln w="698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1600" b="1" kern="1000" spc="-40" dirty="0">
                <a:solidFill>
                  <a:srgbClr val="1D3379"/>
                </a:solidFill>
              </a:rPr>
              <a:t>не пізніше </a:t>
            </a:r>
            <a:r>
              <a:rPr lang="uk-UA" sz="1600" b="1" kern="1000" spc="-40" dirty="0" smtClean="0">
                <a:solidFill>
                  <a:srgbClr val="1D3379"/>
                </a:solidFill>
              </a:rPr>
              <a:t>20 січня</a:t>
            </a:r>
            <a:endParaRPr lang="uk-UA" sz="1600" b="1" kern="1000" spc="-40" dirty="0">
              <a:solidFill>
                <a:srgbClr val="1D3379"/>
              </a:solidFill>
            </a:endParaRPr>
          </a:p>
        </p:txBody>
      </p:sp>
      <p:sp>
        <p:nvSpPr>
          <p:cNvPr id="34" name="Стрілка вправо 33"/>
          <p:cNvSpPr/>
          <p:nvPr/>
        </p:nvSpPr>
        <p:spPr>
          <a:xfrm>
            <a:off x="604547" y="1580592"/>
            <a:ext cx="2617901" cy="627389"/>
          </a:xfrm>
          <a:prstGeom prst="rightArrow">
            <a:avLst/>
          </a:prstGeom>
          <a:solidFill>
            <a:srgbClr val="6C98D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uk-UA" sz="1600" b="1" dirty="0" smtClean="0">
                <a:solidFill>
                  <a:schemeClr val="bg1"/>
                </a:solidFill>
              </a:rPr>
              <a:t>Звітність подають</a:t>
            </a:r>
            <a:endParaRPr lang="uk-UA" sz="16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192" r="1357" b="1"/>
          <a:stretch/>
        </p:blipFill>
        <p:spPr>
          <a:xfrm>
            <a:off x="7736039" y="1174299"/>
            <a:ext cx="3859102" cy="5456393"/>
          </a:xfrm>
          <a:prstGeom prst="rect">
            <a:avLst/>
          </a:prstGeom>
        </p:spPr>
      </p:pic>
      <p:sp>
        <p:nvSpPr>
          <p:cNvPr id="35" name="Овал 34"/>
          <p:cNvSpPr/>
          <p:nvPr/>
        </p:nvSpPr>
        <p:spPr>
          <a:xfrm>
            <a:off x="7907482" y="2327564"/>
            <a:ext cx="3687660" cy="384462"/>
          </a:xfrm>
          <a:prstGeom prst="ellipse">
            <a:avLst/>
          </a:prstGeom>
          <a:noFill/>
          <a:ln w="25400">
            <a:solidFill>
              <a:srgbClr val="EB5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7364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2417" y="222407"/>
            <a:ext cx="11540183" cy="2164913"/>
          </a:xfrm>
          <a:prstGeom prst="downArrowCallout">
            <a:avLst>
              <a:gd name="adj1" fmla="val 20337"/>
              <a:gd name="adj2" fmla="val 25000"/>
              <a:gd name="adj3" fmla="val 25000"/>
              <a:gd name="adj4" fmla="val 64977"/>
            </a:avLst>
          </a:prstGeom>
          <a:ln w="698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</a:pPr>
            <a:endParaRPr lang="uk-UA" sz="1600" spc="-60" dirty="0" smtClean="0">
              <a:solidFill>
                <a:srgbClr val="002060"/>
              </a:solidFill>
            </a:endParaRPr>
          </a:p>
          <a:p>
            <a:pPr algn="just">
              <a:lnSpc>
                <a:spcPts val="2500"/>
              </a:lnSpc>
            </a:pPr>
            <a:r>
              <a:rPr lang="uk-UA" sz="1600" spc="-60" dirty="0" smtClean="0">
                <a:solidFill>
                  <a:srgbClr val="002060"/>
                </a:solidFill>
              </a:rPr>
              <a:t>Роз’яснення </a:t>
            </a:r>
            <a:r>
              <a:rPr lang="uk-UA" sz="1600" spc="-60" dirty="0">
                <a:solidFill>
                  <a:srgbClr val="002060"/>
                </a:solidFill>
              </a:rPr>
              <a:t>та формуляр бланку розміщені на вебсайті ГУС у Тернопільській області за адресою </a:t>
            </a:r>
            <a:r>
              <a:rPr lang="uk-UA" sz="1600" u="sng" spc="-60" dirty="0">
                <a:solidFill>
                  <a:srgbClr val="002060"/>
                </a:solidFill>
                <a:hlinkClick r:id="rId2"/>
              </a:rPr>
              <a:t>www.te.ukrstat.gov.ua</a:t>
            </a:r>
            <a:r>
              <a:rPr lang="uk-UA" sz="1600" spc="-60" dirty="0">
                <a:solidFill>
                  <a:srgbClr val="002060"/>
                </a:solidFill>
              </a:rPr>
              <a:t> у розділі «Для респондентів» – </a:t>
            </a:r>
            <a:r>
              <a:rPr lang="uk-UA" sz="1600" b="1" spc="-60" dirty="0" smtClean="0">
                <a:solidFill>
                  <a:srgbClr val="002060"/>
                </a:solidFill>
              </a:rPr>
              <a:t>Альбом </a:t>
            </a:r>
            <a:r>
              <a:rPr lang="uk-UA" sz="1600" b="1" spc="-60" dirty="0">
                <a:solidFill>
                  <a:srgbClr val="002060"/>
                </a:solidFill>
              </a:rPr>
              <a:t>форм державних статистичних спостережень на </a:t>
            </a:r>
            <a:r>
              <a:rPr lang="uk-UA" sz="1600" b="1" spc="-60" dirty="0" smtClean="0">
                <a:solidFill>
                  <a:srgbClr val="002060"/>
                </a:solidFill>
              </a:rPr>
              <a:t>202</a:t>
            </a:r>
            <a:r>
              <a:rPr lang="en-US" sz="1600" b="1" spc="-60" dirty="0" smtClean="0">
                <a:solidFill>
                  <a:srgbClr val="002060"/>
                </a:solidFill>
              </a:rPr>
              <a:t>3</a:t>
            </a:r>
            <a:r>
              <a:rPr lang="uk-UA" sz="1600" b="1" spc="-60" dirty="0" smtClean="0">
                <a:solidFill>
                  <a:srgbClr val="002060"/>
                </a:solidFill>
              </a:rPr>
              <a:t> </a:t>
            </a:r>
            <a:r>
              <a:rPr lang="uk-UA" sz="1600" b="1" spc="-60" dirty="0">
                <a:solidFill>
                  <a:srgbClr val="002060"/>
                </a:solidFill>
              </a:rPr>
              <a:t>рік</a:t>
            </a:r>
            <a:r>
              <a:rPr lang="uk-UA" sz="1600" spc="-60" dirty="0">
                <a:solidFill>
                  <a:srgbClr val="002060"/>
                </a:solidFill>
              </a:rPr>
              <a:t>, підрозділ «Економічна статистика/ Економічна діяльність/ Сільське, лісове та рибне господарство</a:t>
            </a:r>
            <a:r>
              <a:rPr lang="uk-UA" sz="1600" spc="-60" dirty="0" smtClean="0">
                <a:solidFill>
                  <a:srgbClr val="002060"/>
                </a:solidFill>
              </a:rPr>
              <a:t>».</a:t>
            </a:r>
          </a:p>
          <a:p>
            <a:pPr algn="just">
              <a:lnSpc>
                <a:spcPts val="1400"/>
              </a:lnSpc>
            </a:pPr>
            <a:endParaRPr lang="uk-UA" sz="1600" kern="1000" spc="-6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69" y="1957740"/>
            <a:ext cx="11211516" cy="42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2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кутник 85"/>
          <p:cNvSpPr/>
          <p:nvPr/>
        </p:nvSpPr>
        <p:spPr>
          <a:xfrm>
            <a:off x="376103" y="1248503"/>
            <a:ext cx="3432985" cy="4774196"/>
          </a:xfrm>
          <a:prstGeom prst="rect">
            <a:avLst/>
          </a:prstGeom>
          <a:solidFill>
            <a:srgbClr val="6C98D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600" spc="-50" dirty="0" smtClean="0">
                <a:solidFill>
                  <a:srgbClr val="002060"/>
                </a:solidFill>
              </a:rPr>
              <a:t>      </a:t>
            </a:r>
            <a:r>
              <a:rPr lang="uk-UA" sz="1500" dirty="0" smtClean="0">
                <a:solidFill>
                  <a:schemeClr val="bg1"/>
                </a:solidFill>
              </a:rPr>
              <a:t>Показники </a:t>
            </a:r>
            <a:r>
              <a:rPr lang="uk-UA" sz="1500" dirty="0">
                <a:solidFill>
                  <a:schemeClr val="bg1"/>
                </a:solidFill>
              </a:rPr>
              <a:t>форми вміщують інформацію щодо </a:t>
            </a:r>
            <a:r>
              <a:rPr lang="uk-UA" sz="1500" dirty="0" smtClean="0">
                <a:solidFill>
                  <a:schemeClr val="bg1"/>
                </a:solidFill>
              </a:rPr>
              <a:t>виробництва продукції тваринництва, надходження та вибуття сільськогосподарських тварин, наявності живих сільськогосподарських тварин, використання кормів на годівлю сільськогосподарських тварин, </a:t>
            </a:r>
            <a:r>
              <a:rPr lang="uk-UA" sz="1500" b="1" u="sng" dirty="0">
                <a:solidFill>
                  <a:schemeClr val="bg1"/>
                </a:solidFill>
              </a:rPr>
              <a:t>за місцезнаходженням </a:t>
            </a:r>
            <a:r>
              <a:rPr lang="uk-UA" sz="1500" b="1" u="sng" dirty="0" smtClean="0">
                <a:solidFill>
                  <a:schemeClr val="bg1"/>
                </a:solidFill>
              </a:rPr>
              <a:t>(утриманням) сільськогосподарських тварин.</a:t>
            </a:r>
            <a:endParaRPr lang="uk-UA" sz="1500" b="1" u="sng" dirty="0">
              <a:solidFill>
                <a:schemeClr val="bg1"/>
              </a:solidFill>
            </a:endParaRPr>
          </a:p>
          <a:p>
            <a:pPr algn="just"/>
            <a:r>
              <a:rPr lang="uk-UA" sz="1500" dirty="0" smtClean="0">
                <a:solidFill>
                  <a:schemeClr val="bg1"/>
                </a:solidFill>
              </a:rPr>
              <a:t>   </a:t>
            </a:r>
            <a:r>
              <a:rPr lang="uk-UA" sz="1500" dirty="0" smtClean="0"/>
              <a:t> </a:t>
            </a:r>
            <a:r>
              <a:rPr lang="uk-UA" sz="1500" dirty="0"/>
              <a:t>Якщо сільськогосподарські тварини утримуються підприємством у різних адміністративно-територіальних одиницях, то показники форм характеризують кількість тварин і обсяги виробництва продукції тваринництва за кожною адміністративною </a:t>
            </a:r>
            <a:r>
              <a:rPr lang="uk-UA" sz="1500" dirty="0" smtClean="0"/>
              <a:t>одиницею</a:t>
            </a:r>
            <a:r>
              <a:rPr lang="uk-UA" sz="1500" dirty="0" smtClean="0">
                <a:solidFill>
                  <a:schemeClr val="bg1"/>
                </a:solidFill>
              </a:rPr>
              <a:t>.</a:t>
            </a:r>
            <a:endParaRPr lang="uk-UA" sz="1500" dirty="0">
              <a:solidFill>
                <a:schemeClr val="bg1"/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2196204" y="138189"/>
            <a:ext cx="70848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1D3379"/>
                </a:solidFill>
              </a:rPr>
              <a:t>Звіт за формою №2</a:t>
            </a:r>
            <a:r>
              <a:rPr lang="en-US" b="1" dirty="0">
                <a:solidFill>
                  <a:srgbClr val="1D3379"/>
                </a:solidFill>
              </a:rPr>
              <a:t>4</a:t>
            </a:r>
            <a:r>
              <a:rPr lang="uk-UA" b="1" dirty="0">
                <a:solidFill>
                  <a:srgbClr val="1D3379"/>
                </a:solidFill>
              </a:rPr>
              <a:t> (річна)</a:t>
            </a:r>
          </a:p>
          <a:p>
            <a:pPr algn="ctr"/>
            <a:r>
              <a:rPr lang="uk-UA" b="1" dirty="0">
                <a:solidFill>
                  <a:srgbClr val="1D3379"/>
                </a:solidFill>
              </a:rPr>
              <a:t>«</a:t>
            </a:r>
            <a:r>
              <a:rPr lang="ru-RU" b="1" dirty="0">
                <a:solidFill>
                  <a:srgbClr val="1D3379"/>
                </a:solidFill>
              </a:rPr>
              <a:t>Звіт про виробництво продукції тваринництва,</a:t>
            </a:r>
            <a:r>
              <a:rPr lang="en-US" b="1" dirty="0">
                <a:solidFill>
                  <a:srgbClr val="1D3379"/>
                </a:solidFill>
              </a:rPr>
              <a:t> </a:t>
            </a:r>
            <a:r>
              <a:rPr lang="ru-RU" b="1" dirty="0" smtClean="0">
                <a:solidFill>
                  <a:srgbClr val="1D3379"/>
                </a:solidFill>
              </a:rPr>
              <a:t>кількість</a:t>
            </a:r>
            <a:r>
              <a:rPr lang="en-US" b="1" dirty="0" smtClean="0">
                <a:solidFill>
                  <a:srgbClr val="1D3379"/>
                </a:solidFill>
              </a:rPr>
              <a:t> </a:t>
            </a:r>
            <a:r>
              <a:rPr lang="ru-RU" b="1" dirty="0" smtClean="0">
                <a:solidFill>
                  <a:srgbClr val="1D3379"/>
                </a:solidFill>
              </a:rPr>
              <a:t> </a:t>
            </a:r>
            <a:r>
              <a:rPr lang="ru-RU" b="1" dirty="0">
                <a:solidFill>
                  <a:srgbClr val="1D3379"/>
                </a:solidFill>
              </a:rPr>
              <a:t>сільськогосподарських тварин і забезпеченість їх кормами</a:t>
            </a:r>
            <a:r>
              <a:rPr lang="uk-UA" b="1" dirty="0">
                <a:solidFill>
                  <a:srgbClr val="1D3379"/>
                </a:solidFill>
              </a:rPr>
              <a:t>»</a:t>
            </a:r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7964773" y="1075506"/>
            <a:ext cx="3792893" cy="34599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500" b="1" dirty="0" smtClean="0">
                <a:solidFill>
                  <a:srgbClr val="002060"/>
                </a:solidFill>
              </a:rPr>
              <a:t>В адресній частині бланку зазначається:</a:t>
            </a:r>
            <a:endParaRPr lang="uk-UA" sz="15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r="1092"/>
          <a:stretch/>
        </p:blipFill>
        <p:spPr>
          <a:xfrm>
            <a:off x="3809088" y="1061519"/>
            <a:ext cx="3942530" cy="5456393"/>
          </a:xfrm>
          <a:prstGeom prst="rect">
            <a:avLst/>
          </a:prstGeom>
        </p:spPr>
      </p:pic>
      <p:sp>
        <p:nvSpPr>
          <p:cNvPr id="76" name="Округлена прямокутна виноска 75"/>
          <p:cNvSpPr/>
          <p:nvPr/>
        </p:nvSpPr>
        <p:spPr>
          <a:xfrm>
            <a:off x="7907206" y="1750106"/>
            <a:ext cx="3908024" cy="351138"/>
          </a:xfrm>
          <a:prstGeom prst="wedgeRoundRectCallout">
            <a:avLst>
              <a:gd name="adj1" fmla="val -96258"/>
              <a:gd name="adj2" fmla="val 492540"/>
              <a:gd name="adj3" fmla="val 16667"/>
            </a:avLst>
          </a:prstGeom>
          <a:solidFill>
            <a:srgbClr val="6C98D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500" dirty="0" smtClean="0">
                <a:solidFill>
                  <a:schemeClr val="bg1"/>
                </a:solidFill>
              </a:rPr>
              <a:t>Юридична </a:t>
            </a:r>
            <a:r>
              <a:rPr lang="uk-UA" sz="1500" dirty="0">
                <a:solidFill>
                  <a:schemeClr val="bg1"/>
                </a:solidFill>
              </a:rPr>
              <a:t>адреса </a:t>
            </a:r>
            <a:r>
              <a:rPr lang="uk-UA" sz="1500" dirty="0" smtClean="0">
                <a:solidFill>
                  <a:schemeClr val="bg1"/>
                </a:solidFill>
              </a:rPr>
              <a:t>підприємства</a:t>
            </a:r>
            <a:endParaRPr lang="uk-UA" sz="1500" dirty="0">
              <a:solidFill>
                <a:schemeClr val="bg1"/>
              </a:solidFill>
            </a:endParaRPr>
          </a:p>
        </p:txBody>
      </p:sp>
      <p:sp>
        <p:nvSpPr>
          <p:cNvPr id="77" name="Округлена прямокутна виноска 76"/>
          <p:cNvSpPr/>
          <p:nvPr/>
        </p:nvSpPr>
        <p:spPr>
          <a:xfrm flipH="1">
            <a:off x="7839008" y="2566080"/>
            <a:ext cx="4044418" cy="1223635"/>
          </a:xfrm>
          <a:prstGeom prst="wedgeRoundRectCallout">
            <a:avLst>
              <a:gd name="adj1" fmla="val 67632"/>
              <a:gd name="adj2" fmla="val 73495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500" spc="-70" dirty="0" smtClean="0">
                <a:solidFill>
                  <a:srgbClr val="002060"/>
                </a:solidFill>
              </a:rPr>
              <a:t>Фактична </a:t>
            </a:r>
            <a:r>
              <a:rPr lang="uk-UA" sz="1500" spc="-70" dirty="0">
                <a:solidFill>
                  <a:srgbClr val="002060"/>
                </a:solidFill>
              </a:rPr>
              <a:t>адреса здійснення </a:t>
            </a:r>
            <a:r>
              <a:rPr lang="uk-UA" sz="1500" spc="-70" dirty="0" smtClean="0">
                <a:solidFill>
                  <a:srgbClr val="002060"/>
                </a:solidFill>
              </a:rPr>
              <a:t>діяльності – </a:t>
            </a:r>
          </a:p>
          <a:p>
            <a:pPr algn="ctr"/>
            <a:r>
              <a:rPr lang="uk-UA" sz="1500" spc="-70" dirty="0" smtClean="0">
                <a:solidFill>
                  <a:srgbClr val="002060"/>
                </a:solidFill>
              </a:rPr>
              <a:t>адреса місцезнаходження (утримання) сільськогосподарських тварин або здійснення іншої тваринницької діяльності, з </a:t>
            </a:r>
            <a:r>
              <a:rPr lang="uk-UA" sz="1500" b="1" spc="-70" dirty="0" err="1" smtClean="0">
                <a:solidFill>
                  <a:srgbClr val="002060"/>
                </a:solidFill>
              </a:rPr>
              <a:t>обов</a:t>
            </a:r>
            <a:r>
              <a:rPr lang="en-US" sz="1500" b="1" spc="-70" dirty="0" smtClean="0">
                <a:solidFill>
                  <a:srgbClr val="002060"/>
                </a:solidFill>
              </a:rPr>
              <a:t>’</a:t>
            </a:r>
            <a:r>
              <a:rPr lang="uk-UA" sz="1500" b="1" spc="-70" dirty="0" err="1" smtClean="0">
                <a:solidFill>
                  <a:srgbClr val="002060"/>
                </a:solidFill>
              </a:rPr>
              <a:t>язковим</a:t>
            </a:r>
            <a:r>
              <a:rPr lang="uk-UA" sz="1500" b="1" spc="-70" dirty="0" smtClean="0">
                <a:solidFill>
                  <a:srgbClr val="002060"/>
                </a:solidFill>
              </a:rPr>
              <a:t> зазначенням населеного пункту</a:t>
            </a:r>
            <a:endParaRPr lang="uk-UA" sz="1500" b="1" spc="-70" dirty="0">
              <a:solidFill>
                <a:srgbClr val="002060"/>
              </a:solidFill>
            </a:endParaRPr>
          </a:p>
        </p:txBody>
      </p:sp>
      <p:sp>
        <p:nvSpPr>
          <p:cNvPr id="78" name="Округлена прямокутна виноска 77"/>
          <p:cNvSpPr/>
          <p:nvPr/>
        </p:nvSpPr>
        <p:spPr>
          <a:xfrm>
            <a:off x="7907206" y="4282407"/>
            <a:ext cx="4012480" cy="803427"/>
          </a:xfrm>
          <a:prstGeom prst="wedgeRoundRectCallout">
            <a:avLst>
              <a:gd name="adj1" fmla="val -91689"/>
              <a:gd name="adj2" fmla="val 30685"/>
              <a:gd name="adj3" fmla="val 16667"/>
            </a:avLst>
          </a:prstGeom>
          <a:solidFill>
            <a:srgbClr val="6C98D6"/>
          </a:solidFill>
          <a:ln>
            <a:solidFill>
              <a:srgbClr val="6C98D6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uk-UA" sz="1500" dirty="0" smtClean="0">
                <a:solidFill>
                  <a:schemeClr val="bg1"/>
                </a:solidFill>
              </a:rPr>
              <a:t>Код </a:t>
            </a:r>
            <a:r>
              <a:rPr lang="uk-UA" sz="1500" dirty="0">
                <a:solidFill>
                  <a:schemeClr val="bg1"/>
                </a:solidFill>
              </a:rPr>
              <a:t>території </a:t>
            </a:r>
            <a:r>
              <a:rPr lang="uk-UA" sz="1500" b="1" dirty="0">
                <a:solidFill>
                  <a:schemeClr val="bg1"/>
                </a:solidFill>
              </a:rPr>
              <a:t>фактичної </a:t>
            </a:r>
            <a:r>
              <a:rPr lang="uk-UA" sz="1500" dirty="0">
                <a:solidFill>
                  <a:schemeClr val="bg1"/>
                </a:solidFill>
              </a:rPr>
              <a:t>адреси відповідно до кодифікатора адміністративно- територіальних одиниць </a:t>
            </a:r>
            <a:r>
              <a:rPr lang="uk-UA" sz="1500" dirty="0" smtClean="0">
                <a:solidFill>
                  <a:schemeClr val="bg1"/>
                </a:solidFill>
              </a:rPr>
              <a:t>та </a:t>
            </a:r>
            <a:r>
              <a:rPr lang="uk-UA" sz="1500" dirty="0">
                <a:solidFill>
                  <a:schemeClr val="bg1"/>
                </a:solidFill>
              </a:rPr>
              <a:t>територій територіальних </a:t>
            </a:r>
            <a:r>
              <a:rPr lang="uk-UA" sz="1500" dirty="0" smtClean="0">
                <a:solidFill>
                  <a:schemeClr val="bg1"/>
                </a:solidFill>
              </a:rPr>
              <a:t>громад </a:t>
            </a:r>
            <a:endParaRPr lang="uk-UA" sz="1500" dirty="0">
              <a:solidFill>
                <a:schemeClr val="bg1"/>
              </a:solidFill>
            </a:endParaRPr>
          </a:p>
        </p:txBody>
      </p:sp>
      <p:sp>
        <p:nvSpPr>
          <p:cNvPr id="83" name="Округлена прямокутна виноска 82"/>
          <p:cNvSpPr/>
          <p:nvPr/>
        </p:nvSpPr>
        <p:spPr>
          <a:xfrm flipH="1">
            <a:off x="7875271" y="5433544"/>
            <a:ext cx="4044415" cy="741849"/>
          </a:xfrm>
          <a:prstGeom prst="wedgeRoundRectCallout">
            <a:avLst>
              <a:gd name="adj1" fmla="val 60390"/>
              <a:gd name="adj2" fmla="val -69633"/>
              <a:gd name="adj3" fmla="val 16667"/>
            </a:avLst>
          </a:prstGeom>
          <a:solidFill>
            <a:srgbClr val="6C98D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bg1"/>
                </a:solidFill>
              </a:rPr>
              <a:t>У </a:t>
            </a:r>
            <a:r>
              <a:rPr lang="uk-UA" sz="1500" dirty="0" smtClean="0">
                <a:solidFill>
                  <a:schemeClr val="bg1"/>
                </a:solidFill>
              </a:rPr>
              <a:t>випадку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uk-UA" sz="1500" dirty="0" smtClean="0">
                <a:solidFill>
                  <a:schemeClr val="bg1"/>
                </a:solidFill>
              </a:rPr>
              <a:t>відсутності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uk-UA" sz="1500" dirty="0" smtClean="0">
                <a:solidFill>
                  <a:schemeClr val="bg1"/>
                </a:solidFill>
              </a:rPr>
              <a:t>даних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uk-UA" sz="1500" dirty="0" smtClean="0">
                <a:solidFill>
                  <a:schemeClr val="bg1"/>
                </a:solidFill>
              </a:rPr>
              <a:t>необхідно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uk-UA" sz="1500" dirty="0" smtClean="0">
                <a:solidFill>
                  <a:schemeClr val="bg1"/>
                </a:solidFill>
              </a:rPr>
              <a:t>поставити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>
                <a:solidFill>
                  <a:schemeClr val="bg1"/>
                </a:solidFill>
              </a:rPr>
              <a:t>у </a:t>
            </a:r>
            <a:r>
              <a:rPr lang="uk-UA" sz="1500" dirty="0" smtClean="0">
                <a:solidFill>
                  <a:schemeClr val="bg1"/>
                </a:solidFill>
              </a:rPr>
              <a:t>прямокутнику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uk-UA" sz="1500" dirty="0" smtClean="0">
                <a:solidFill>
                  <a:schemeClr val="bg1"/>
                </a:solidFill>
              </a:rPr>
              <a:t>позначку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uk-UA" sz="1500" dirty="0" smtClean="0">
                <a:solidFill>
                  <a:schemeClr val="bg1"/>
                </a:solidFill>
              </a:rPr>
              <a:t>та обрати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ru-RU" sz="1500" dirty="0">
                <a:solidFill>
                  <a:schemeClr val="bg1"/>
                </a:solidFill>
              </a:rPr>
              <a:t>одну з </a:t>
            </a:r>
            <a:r>
              <a:rPr lang="uk-UA" sz="1500" dirty="0" smtClean="0">
                <a:solidFill>
                  <a:schemeClr val="bg1"/>
                </a:solidFill>
              </a:rPr>
              <a:t>наведених</a:t>
            </a:r>
            <a:r>
              <a:rPr lang="ru-RU" sz="1500" dirty="0" smtClean="0">
                <a:solidFill>
                  <a:schemeClr val="bg1"/>
                </a:solidFill>
              </a:rPr>
              <a:t> причин </a:t>
            </a:r>
            <a:r>
              <a:rPr lang="uk-UA" sz="1500" dirty="0" smtClean="0">
                <a:solidFill>
                  <a:schemeClr val="bg1"/>
                </a:solidFill>
              </a:rPr>
              <a:t>відсутності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r>
              <a:rPr lang="uk-UA" sz="1500" dirty="0" smtClean="0">
                <a:solidFill>
                  <a:schemeClr val="bg1"/>
                </a:solidFill>
              </a:rPr>
              <a:t>даних</a:t>
            </a:r>
            <a:endParaRPr lang="uk-UA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93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 rotWithShape="1">
          <a:blip r:embed="rId2"/>
          <a:srcRect l="10809" t="26915" r="6015" b="27967"/>
          <a:stretch/>
        </p:blipFill>
        <p:spPr bwMode="auto">
          <a:xfrm>
            <a:off x="426770" y="1295213"/>
            <a:ext cx="8623712" cy="27468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Округлений прямокутник 1"/>
          <p:cNvSpPr/>
          <p:nvPr/>
        </p:nvSpPr>
        <p:spPr>
          <a:xfrm>
            <a:off x="426770" y="526357"/>
            <a:ext cx="11211042" cy="520884"/>
          </a:xfrm>
          <a:prstGeom prst="roundRect">
            <a:avLst/>
          </a:prstGeom>
          <a:solidFill>
            <a:srgbClr val="6C98D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При складанні звіту за ф.№24 (річна) зверніть увагу: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710054" y="1687136"/>
            <a:ext cx="1340427" cy="276745"/>
          </a:xfrm>
          <a:prstGeom prst="ellipse">
            <a:avLst/>
          </a:prstGeom>
          <a:noFill/>
          <a:ln w="25400">
            <a:solidFill>
              <a:srgbClr val="EB5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Округлена прямокутна виноска 4"/>
          <p:cNvSpPr/>
          <p:nvPr/>
        </p:nvSpPr>
        <p:spPr>
          <a:xfrm>
            <a:off x="465706" y="4433987"/>
            <a:ext cx="5344816" cy="2008377"/>
          </a:xfrm>
          <a:prstGeom prst="wedgeRoundRectCallout">
            <a:avLst>
              <a:gd name="adj1" fmla="val 20857"/>
              <a:gd name="adj2" fmla="val -103837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500" dirty="0" smtClean="0">
                <a:solidFill>
                  <a:srgbClr val="002060"/>
                </a:solidFill>
              </a:rPr>
              <a:t>Значення показника по </a:t>
            </a:r>
            <a:r>
              <a:rPr lang="uk-UA" sz="1500" b="1" dirty="0" smtClean="0">
                <a:solidFill>
                  <a:srgbClr val="002060"/>
                </a:solidFill>
              </a:rPr>
              <a:t>р. 2130 гр.1 </a:t>
            </a:r>
            <a:r>
              <a:rPr lang="uk-UA" sz="1500" dirty="0" smtClean="0">
                <a:solidFill>
                  <a:srgbClr val="002060"/>
                </a:solidFill>
              </a:rPr>
              <a:t>форми характеризує кількість свиноматок, від яких може бути одержана хоча б одна голова живого приплоду сільськогосподарських тварин. Якщо матка розплодилась у звітному році два рази, вона врахована двічі, тобто показник уключає кількість опоросів, без урахування випадків аборту або мертвонародженого приплоду.</a:t>
            </a:r>
            <a:endParaRPr lang="uk-UA" sz="1500" b="1" dirty="0">
              <a:solidFill>
                <a:srgbClr val="002060"/>
              </a:solidFill>
            </a:endParaRPr>
          </a:p>
        </p:txBody>
      </p:sp>
      <p:sp>
        <p:nvSpPr>
          <p:cNvPr id="13" name="Округлена прямокутна виноска 12"/>
          <p:cNvSpPr/>
          <p:nvPr/>
        </p:nvSpPr>
        <p:spPr>
          <a:xfrm>
            <a:off x="6153423" y="4433987"/>
            <a:ext cx="2897058" cy="2008377"/>
          </a:xfrm>
          <a:prstGeom prst="wedgeRoundRectCallout">
            <a:avLst>
              <a:gd name="adj1" fmla="val -24384"/>
              <a:gd name="adj2" fmla="val -102835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500" dirty="0" smtClean="0">
                <a:solidFill>
                  <a:srgbClr val="002060"/>
                </a:solidFill>
              </a:rPr>
              <a:t>Значення показника по </a:t>
            </a:r>
            <a:r>
              <a:rPr lang="uk-UA" sz="1500" b="1" dirty="0" smtClean="0">
                <a:solidFill>
                  <a:srgbClr val="002060"/>
                </a:solidFill>
              </a:rPr>
              <a:t>р.2130 гр. 3 </a:t>
            </a:r>
            <a:r>
              <a:rPr lang="uk-UA" sz="1500" dirty="0" smtClean="0">
                <a:solidFill>
                  <a:srgbClr val="002060"/>
                </a:solidFill>
              </a:rPr>
              <a:t>характеризує кількість приплоду, одержаного від основних свиноматок (помилково проставляють кількість основних </a:t>
            </a:r>
            <a:r>
              <a:rPr lang="uk-UA" sz="1500" dirty="0" err="1" smtClean="0">
                <a:solidFill>
                  <a:srgbClr val="002060"/>
                </a:solidFill>
              </a:rPr>
              <a:t>свино</a:t>
            </a:r>
            <a:r>
              <a:rPr lang="en-US" sz="1500" dirty="0" smtClean="0">
                <a:solidFill>
                  <a:srgbClr val="002060"/>
                </a:solidFill>
              </a:rPr>
              <a:t>-</a:t>
            </a:r>
            <a:r>
              <a:rPr lang="uk-UA" sz="1500" dirty="0" smtClean="0">
                <a:solidFill>
                  <a:srgbClr val="002060"/>
                </a:solidFill>
              </a:rPr>
              <a:t>маток</a:t>
            </a:r>
            <a:r>
              <a:rPr lang="uk-UA" sz="1500" dirty="0" smtClean="0">
                <a:solidFill>
                  <a:srgbClr val="002060"/>
                </a:solidFill>
              </a:rPr>
              <a:t>, від яких одержано приплід).</a:t>
            </a:r>
            <a:endParaRPr lang="uk-UA" sz="1500" b="1" dirty="0">
              <a:solidFill>
                <a:srgbClr val="002060"/>
              </a:solidFill>
            </a:endParaRPr>
          </a:p>
        </p:txBody>
      </p:sp>
      <p:sp>
        <p:nvSpPr>
          <p:cNvPr id="15" name="Округлена прямокутна виноска 14"/>
          <p:cNvSpPr/>
          <p:nvPr/>
        </p:nvSpPr>
        <p:spPr>
          <a:xfrm flipH="1">
            <a:off x="9393382" y="1470814"/>
            <a:ext cx="2244429" cy="4971550"/>
          </a:xfrm>
          <a:prstGeom prst="wedgeRoundRectCallout">
            <a:avLst>
              <a:gd name="adj1" fmla="val 72478"/>
              <a:gd name="adj2" fmla="val -23539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500" b="1" dirty="0" smtClean="0">
                <a:solidFill>
                  <a:srgbClr val="002060"/>
                </a:solidFill>
              </a:rPr>
              <a:t>Гр.4</a:t>
            </a:r>
            <a:r>
              <a:rPr lang="ru-RU" sz="1500" dirty="0" smtClean="0">
                <a:solidFill>
                  <a:srgbClr val="002060"/>
                </a:solidFill>
              </a:rPr>
              <a:t> </a:t>
            </a:r>
            <a:r>
              <a:rPr lang="uk-UA" sz="1500" dirty="0" smtClean="0">
                <a:solidFill>
                  <a:srgbClr val="002060"/>
                </a:solidFill>
              </a:rPr>
              <a:t>характеризує сумарну кількість тварин певного виду (незалежно від віку), які були втрачені через їхню загибель від хвороби, старості, стихійного лиха, </a:t>
            </a:r>
            <a:r>
              <a:rPr lang="uk-UA" sz="1500" dirty="0" err="1" smtClean="0">
                <a:solidFill>
                  <a:srgbClr val="002060"/>
                </a:solidFill>
              </a:rPr>
              <a:t>поже</a:t>
            </a:r>
            <a:r>
              <a:rPr lang="en-US" sz="1500" dirty="0" smtClean="0">
                <a:solidFill>
                  <a:srgbClr val="002060"/>
                </a:solidFill>
              </a:rPr>
              <a:t>-</a:t>
            </a:r>
            <a:r>
              <a:rPr lang="uk-UA" sz="1500" dirty="0" err="1" smtClean="0">
                <a:solidFill>
                  <a:srgbClr val="002060"/>
                </a:solidFill>
              </a:rPr>
              <a:t>жі</a:t>
            </a:r>
            <a:r>
              <a:rPr lang="uk-UA" sz="1500" dirty="0" smtClean="0">
                <a:solidFill>
                  <a:srgbClr val="002060"/>
                </a:solidFill>
              </a:rPr>
              <a:t>, нападу хижаків, нещасних випадків, а також через </a:t>
            </a:r>
            <a:r>
              <a:rPr lang="uk-UA" sz="1500" dirty="0" err="1" smtClean="0">
                <a:solidFill>
                  <a:srgbClr val="002060"/>
                </a:solidFill>
              </a:rPr>
              <a:t>вимуше</a:t>
            </a:r>
            <a:r>
              <a:rPr lang="en-US" sz="1500" dirty="0" smtClean="0">
                <a:solidFill>
                  <a:srgbClr val="002060"/>
                </a:solidFill>
              </a:rPr>
              <a:t>-</a:t>
            </a:r>
            <a:r>
              <a:rPr lang="uk-UA" sz="1500" dirty="0" smtClean="0">
                <a:solidFill>
                  <a:srgbClr val="002060"/>
                </a:solidFill>
              </a:rPr>
              <a:t>ний </a:t>
            </a:r>
            <a:r>
              <a:rPr lang="uk-UA" sz="1500" dirty="0" smtClean="0">
                <a:solidFill>
                  <a:srgbClr val="002060"/>
                </a:solidFill>
              </a:rPr>
              <a:t>забій (якщо їхнє м’ясо не використане в їжу), уключаючи викрадених або здохлих з вини працівників, навіть якщо їхня вартість була відшкодована за рахунок винних осіб. </a:t>
            </a:r>
            <a:endParaRPr lang="uk-UA" sz="1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12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 сполучна лінія 12"/>
          <p:cNvCxnSpPr/>
          <p:nvPr/>
        </p:nvCxnSpPr>
        <p:spPr>
          <a:xfrm>
            <a:off x="7716811" y="2786743"/>
            <a:ext cx="168557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41141" y="2031439"/>
            <a:ext cx="1284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Плодові та ягідні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107661" y="2136300"/>
            <a:ext cx="1609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Кормові</a:t>
            </a:r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319061" y="380263"/>
            <a:ext cx="2888161" cy="483225"/>
          </a:xfrm>
          <a:prstGeom prst="roundRect">
            <a:avLst/>
          </a:prstGeom>
          <a:solidFill>
            <a:srgbClr val="6C98D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Важлива інформація!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319058" y="1303246"/>
            <a:ext cx="11568139" cy="8036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700"/>
              </a:lnSpc>
            </a:pPr>
            <a:r>
              <a:rPr lang="uk-UA" sz="1600" spc="-60" dirty="0" smtClean="0">
                <a:solidFill>
                  <a:srgbClr val="002060"/>
                </a:solidFill>
              </a:rPr>
              <a:t>Якщо заповнені показники розділу 2 «Надходження та вибуття сільськогосподарських тварин» по гр.9 «Кількість живих тварин, які були в наявності на кінець звітного року», то у розділі 3 «Наявність живих сільськогосподарських  тварин» обов’язково повинні бути розписані види тварин за статевовіковими  групами, а також свині на відгодівлі за їх живою масою.</a:t>
            </a:r>
            <a:endParaRPr lang="uk-UA" sz="1600" dirty="0" smtClean="0">
              <a:solidFill>
                <a:srgbClr val="002060"/>
              </a:solidFill>
            </a:endParaRPr>
          </a:p>
        </p:txBody>
      </p:sp>
      <p:sp>
        <p:nvSpPr>
          <p:cNvPr id="24" name="Прямокутник 23"/>
          <p:cNvSpPr/>
          <p:nvPr/>
        </p:nvSpPr>
        <p:spPr>
          <a:xfrm>
            <a:off x="319057" y="2707179"/>
            <a:ext cx="11568139" cy="1120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700"/>
              </a:lnSpc>
            </a:pPr>
            <a:r>
              <a:rPr lang="uk-UA" sz="1600" spc="-60" dirty="0" smtClean="0">
                <a:solidFill>
                  <a:srgbClr val="002060"/>
                </a:solidFill>
              </a:rPr>
              <a:t>У розділі 3 «Наявність живих сільськогосподарських тварин» рядок 3123 «корови-годувальниці молочних порід» характеризує кількість корів молочних порід (із загальної кількості корів), які були виділені для групового підсосного вирощування телят при одночасному припиненні доїння. Якщо через нестачу молока або з інших причин вирощування телят груповим підсосним методом було припинене, а корови переведені на ручне або механізоване доїння, такі тварини в цьому показнику не враховуються. </a:t>
            </a:r>
            <a:endParaRPr lang="uk-UA" sz="1600" dirty="0">
              <a:solidFill>
                <a:srgbClr val="002060"/>
              </a:solidFill>
            </a:endParaRPr>
          </a:p>
        </p:txBody>
      </p:sp>
      <p:sp>
        <p:nvSpPr>
          <p:cNvPr id="25" name="Прямокутник 24"/>
          <p:cNvSpPr/>
          <p:nvPr/>
        </p:nvSpPr>
        <p:spPr>
          <a:xfrm flipH="1">
            <a:off x="319058" y="4349323"/>
            <a:ext cx="11568138" cy="72314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600" dirty="0" smtClean="0">
                <a:solidFill>
                  <a:srgbClr val="002060"/>
                </a:solidFill>
              </a:rPr>
              <a:t>У розділі 3</a:t>
            </a:r>
            <a:r>
              <a:rPr lang="ru-RU" sz="1600" spc="-60" dirty="0">
                <a:solidFill>
                  <a:srgbClr val="002060"/>
                </a:solidFill>
              </a:rPr>
              <a:t> </a:t>
            </a:r>
            <a:r>
              <a:rPr lang="uk-UA" sz="1600" spc="-60" dirty="0" smtClean="0">
                <a:solidFill>
                  <a:srgbClr val="002060"/>
                </a:solidFill>
              </a:rPr>
              <a:t>«Наявність живих </a:t>
            </a:r>
            <a:r>
              <a:rPr lang="ru-RU" sz="1600" spc="-60" dirty="0" smtClean="0">
                <a:solidFill>
                  <a:srgbClr val="002060"/>
                </a:solidFill>
              </a:rPr>
              <a:t>сільськогосподарських </a:t>
            </a:r>
            <a:r>
              <a:rPr lang="ru-RU" sz="1600" spc="-60" dirty="0">
                <a:solidFill>
                  <a:srgbClr val="002060"/>
                </a:solidFill>
              </a:rPr>
              <a:t>тварин»</a:t>
            </a:r>
            <a:r>
              <a:rPr lang="uk-UA" sz="1600" dirty="0" smtClean="0">
                <a:solidFill>
                  <a:srgbClr val="002060"/>
                </a:solidFill>
              </a:rPr>
              <a:t> рядок 3533 «Лошаки» характеризує наявність лошаків у господарстві. Лошаки – це гібрид жеребця та ослиці. </a:t>
            </a:r>
            <a:endParaRPr lang="uk-UA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2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6200000">
            <a:off x="-3027015" y="2990714"/>
            <a:ext cx="6858000" cy="908115"/>
          </a:xfrm>
          <a:solidFill>
            <a:srgbClr val="6C98D6"/>
          </a:solidFill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66C76A"/>
                </a:solidFill>
              </a:rPr>
              <a:t>   </a:t>
            </a:r>
            <a:endParaRPr lang="uk-UA" dirty="0">
              <a:solidFill>
                <a:srgbClr val="66C76A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 rot="16200000">
            <a:off x="-2422924" y="3275015"/>
            <a:ext cx="6858000" cy="30796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uk-UA" dirty="0" smtClean="0">
                <a:solidFill>
                  <a:srgbClr val="98D9A1"/>
                </a:solidFill>
              </a:rPr>
              <a:t>   </a:t>
            </a:r>
            <a:endParaRPr lang="uk-UA" dirty="0">
              <a:solidFill>
                <a:srgbClr val="98D9A1"/>
              </a:solidFill>
            </a:endParaRPr>
          </a:p>
        </p:txBody>
      </p:sp>
      <p:sp>
        <p:nvSpPr>
          <p:cNvPr id="4" name="Shape 3550"/>
          <p:cNvSpPr/>
          <p:nvPr/>
        </p:nvSpPr>
        <p:spPr>
          <a:xfrm>
            <a:off x="-45888" y="45794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5" name="Shape 3553"/>
          <p:cNvSpPr/>
          <p:nvPr/>
        </p:nvSpPr>
        <p:spPr>
          <a:xfrm>
            <a:off x="403101" y="61838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6" name="Shape 3551"/>
          <p:cNvSpPr/>
          <p:nvPr/>
        </p:nvSpPr>
        <p:spPr>
          <a:xfrm>
            <a:off x="0" y="507954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7" name="Shape 3552"/>
          <p:cNvSpPr/>
          <p:nvPr/>
        </p:nvSpPr>
        <p:spPr>
          <a:xfrm>
            <a:off x="398633" y="507954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48121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  <p:sp>
        <p:nvSpPr>
          <p:cNvPr id="10" name="Shape 3550"/>
          <p:cNvSpPr/>
          <p:nvPr/>
        </p:nvSpPr>
        <p:spPr>
          <a:xfrm>
            <a:off x="-32260" y="918708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11" name="Shape 3551"/>
          <p:cNvSpPr/>
          <p:nvPr/>
        </p:nvSpPr>
        <p:spPr>
          <a:xfrm>
            <a:off x="-32260" y="1329462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3" name="Shape 3550"/>
          <p:cNvSpPr/>
          <p:nvPr/>
        </p:nvSpPr>
        <p:spPr>
          <a:xfrm>
            <a:off x="-48121" y="1753454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14" name="Shape 3551"/>
          <p:cNvSpPr/>
          <p:nvPr/>
        </p:nvSpPr>
        <p:spPr>
          <a:xfrm>
            <a:off x="-48121" y="2205817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5" name="Shape 3550"/>
          <p:cNvSpPr/>
          <p:nvPr/>
        </p:nvSpPr>
        <p:spPr>
          <a:xfrm>
            <a:off x="-49068" y="2619458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16" name="Shape 3551"/>
          <p:cNvSpPr/>
          <p:nvPr/>
        </p:nvSpPr>
        <p:spPr>
          <a:xfrm>
            <a:off x="-50015" y="3069000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7" name="Shape 3550"/>
          <p:cNvSpPr/>
          <p:nvPr/>
        </p:nvSpPr>
        <p:spPr>
          <a:xfrm>
            <a:off x="-50015" y="3461129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18" name="Shape 3551"/>
          <p:cNvSpPr/>
          <p:nvPr/>
        </p:nvSpPr>
        <p:spPr>
          <a:xfrm>
            <a:off x="-45239" y="3890508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0" name="Shape 3550"/>
          <p:cNvSpPr/>
          <p:nvPr/>
        </p:nvSpPr>
        <p:spPr>
          <a:xfrm>
            <a:off x="-50015" y="4313246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21" name="Shape 3551"/>
          <p:cNvSpPr/>
          <p:nvPr/>
        </p:nvSpPr>
        <p:spPr>
          <a:xfrm>
            <a:off x="-50015" y="4751945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2" name="Shape 3550"/>
          <p:cNvSpPr/>
          <p:nvPr/>
        </p:nvSpPr>
        <p:spPr>
          <a:xfrm>
            <a:off x="-32260" y="5203120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23" name="Shape 3551"/>
          <p:cNvSpPr/>
          <p:nvPr/>
        </p:nvSpPr>
        <p:spPr>
          <a:xfrm>
            <a:off x="-48424" y="5641819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4" name="Shape 3550"/>
          <p:cNvSpPr/>
          <p:nvPr/>
        </p:nvSpPr>
        <p:spPr>
          <a:xfrm>
            <a:off x="-33207" y="6040800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25" name="Shape 3551"/>
          <p:cNvSpPr/>
          <p:nvPr/>
        </p:nvSpPr>
        <p:spPr>
          <a:xfrm>
            <a:off x="-33207" y="6438316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6" name="Shape 3553"/>
          <p:cNvSpPr/>
          <p:nvPr/>
        </p:nvSpPr>
        <p:spPr>
          <a:xfrm>
            <a:off x="413846" y="925327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27" name="Shape 3552"/>
          <p:cNvSpPr/>
          <p:nvPr/>
        </p:nvSpPr>
        <p:spPr>
          <a:xfrm>
            <a:off x="398633" y="1328988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28" name="Shape 3553"/>
          <p:cNvSpPr/>
          <p:nvPr/>
        </p:nvSpPr>
        <p:spPr>
          <a:xfrm>
            <a:off x="390123" y="1805888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29" name="Shape 3552"/>
          <p:cNvSpPr/>
          <p:nvPr/>
        </p:nvSpPr>
        <p:spPr>
          <a:xfrm>
            <a:off x="381916" y="2223261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0" name="Shape 3553"/>
          <p:cNvSpPr/>
          <p:nvPr/>
        </p:nvSpPr>
        <p:spPr>
          <a:xfrm>
            <a:off x="407891" y="2640676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1" name="Shape 3552"/>
          <p:cNvSpPr/>
          <p:nvPr/>
        </p:nvSpPr>
        <p:spPr>
          <a:xfrm>
            <a:off x="413846" y="3084771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2" name="Shape 3553"/>
          <p:cNvSpPr/>
          <p:nvPr/>
        </p:nvSpPr>
        <p:spPr>
          <a:xfrm>
            <a:off x="367991" y="3493116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4" name="Shape 3552"/>
          <p:cNvSpPr/>
          <p:nvPr/>
        </p:nvSpPr>
        <p:spPr>
          <a:xfrm>
            <a:off x="386082" y="3910531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5" name="Shape 3553"/>
          <p:cNvSpPr/>
          <p:nvPr/>
        </p:nvSpPr>
        <p:spPr>
          <a:xfrm>
            <a:off x="390123" y="4354626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6" name="Shape 3552"/>
          <p:cNvSpPr/>
          <p:nvPr/>
        </p:nvSpPr>
        <p:spPr>
          <a:xfrm>
            <a:off x="394592" y="4782203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7" name="Shape 3553"/>
          <p:cNvSpPr/>
          <p:nvPr/>
        </p:nvSpPr>
        <p:spPr>
          <a:xfrm>
            <a:off x="385417" y="5179753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8" name="Shape 3552"/>
          <p:cNvSpPr/>
          <p:nvPr/>
        </p:nvSpPr>
        <p:spPr>
          <a:xfrm>
            <a:off x="390123" y="5618125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9" name="Shape 3553"/>
          <p:cNvSpPr/>
          <p:nvPr/>
        </p:nvSpPr>
        <p:spPr>
          <a:xfrm>
            <a:off x="393948" y="6062220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40" name="Shape 3552"/>
          <p:cNvSpPr/>
          <p:nvPr/>
        </p:nvSpPr>
        <p:spPr>
          <a:xfrm>
            <a:off x="408862" y="6438316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45" name="TextBox 44"/>
          <p:cNvSpPr txBox="1"/>
          <p:nvPr/>
        </p:nvSpPr>
        <p:spPr>
          <a:xfrm>
            <a:off x="5953604" y="6428984"/>
            <a:ext cx="610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pc="-40" dirty="0">
                <a:solidFill>
                  <a:srgbClr val="6C98D6"/>
                </a:solidFill>
              </a:rPr>
              <a:t>© Головне управління статистики у Тернопільській області, </a:t>
            </a:r>
            <a:r>
              <a:rPr lang="uk-UA" spc="-40" dirty="0" smtClean="0">
                <a:solidFill>
                  <a:srgbClr val="6C98D6"/>
                </a:solidFill>
              </a:rPr>
              <a:t>202</a:t>
            </a:r>
            <a:r>
              <a:rPr lang="en-US" spc="-40" dirty="0" smtClean="0">
                <a:solidFill>
                  <a:srgbClr val="6C98D6"/>
                </a:solidFill>
              </a:rPr>
              <a:t>3</a:t>
            </a:r>
            <a:endParaRPr lang="uk-UA" spc="-40" dirty="0">
              <a:solidFill>
                <a:srgbClr val="6C98D6"/>
              </a:solidFill>
            </a:endParaRPr>
          </a:p>
        </p:txBody>
      </p:sp>
      <p:grpSp>
        <p:nvGrpSpPr>
          <p:cNvPr id="149" name="Group 15147"/>
          <p:cNvGrpSpPr/>
          <p:nvPr/>
        </p:nvGrpSpPr>
        <p:grpSpPr>
          <a:xfrm>
            <a:off x="10248759" y="5199092"/>
            <a:ext cx="1439999" cy="1043128"/>
            <a:chOff x="0" y="0"/>
            <a:chExt cx="4167467" cy="3150096"/>
          </a:xfrm>
        </p:grpSpPr>
        <p:sp>
          <p:nvSpPr>
            <p:cNvPr id="153" name="Shape 10"/>
            <p:cNvSpPr/>
            <p:nvPr/>
          </p:nvSpPr>
          <p:spPr>
            <a:xfrm>
              <a:off x="575959" y="0"/>
              <a:ext cx="2938132" cy="1392453"/>
            </a:xfrm>
            <a:custGeom>
              <a:avLst/>
              <a:gdLst/>
              <a:ahLst/>
              <a:cxnLst/>
              <a:rect l="0" t="0" r="0" b="0"/>
              <a:pathLst>
                <a:path w="2938132" h="1392453">
                  <a:moveTo>
                    <a:pt x="0" y="0"/>
                  </a:moveTo>
                  <a:lnTo>
                    <a:pt x="2596973" y="45504"/>
                  </a:lnTo>
                  <a:lnTo>
                    <a:pt x="2938132" y="634492"/>
                  </a:lnTo>
                  <a:lnTo>
                    <a:pt x="2635796" y="816927"/>
                  </a:lnTo>
                  <a:lnTo>
                    <a:pt x="2394623" y="392443"/>
                  </a:lnTo>
                  <a:lnTo>
                    <a:pt x="624383" y="384658"/>
                  </a:lnTo>
                  <a:lnTo>
                    <a:pt x="1217231" y="1392453"/>
                  </a:lnTo>
                  <a:cubicBezTo>
                    <a:pt x="1062901" y="1380934"/>
                    <a:pt x="916000" y="1369975"/>
                    <a:pt x="782003" y="1359979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7993C2"/>
            </a:fillRef>
            <a:effectRef idx="0">
              <a:scrgbClr r="0" g="0" b="0"/>
            </a:effectRef>
            <a:fontRef idx="none"/>
          </p:style>
          <p:txBody>
            <a:bodyPr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54" name="Shape 11"/>
            <p:cNvSpPr/>
            <p:nvPr/>
          </p:nvSpPr>
          <p:spPr>
            <a:xfrm>
              <a:off x="575955" y="1757172"/>
              <a:ext cx="2938132" cy="1392924"/>
            </a:xfrm>
            <a:custGeom>
              <a:avLst/>
              <a:gdLst/>
              <a:ahLst/>
              <a:cxnLst/>
              <a:rect l="0" t="0" r="0" b="0"/>
              <a:pathLst>
                <a:path w="2938132" h="1392924">
                  <a:moveTo>
                    <a:pt x="1217892" y="0"/>
                  </a:moveTo>
                  <a:lnTo>
                    <a:pt x="634823" y="1018718"/>
                  </a:lnTo>
                  <a:lnTo>
                    <a:pt x="2394623" y="1000468"/>
                  </a:lnTo>
                  <a:lnTo>
                    <a:pt x="2635797" y="576009"/>
                  </a:lnTo>
                  <a:lnTo>
                    <a:pt x="2938132" y="758444"/>
                  </a:lnTo>
                  <a:lnTo>
                    <a:pt x="2596985" y="1347407"/>
                  </a:lnTo>
                  <a:lnTo>
                    <a:pt x="2588806" y="1347559"/>
                  </a:lnTo>
                  <a:lnTo>
                    <a:pt x="0" y="1392924"/>
                  </a:lnTo>
                  <a:lnTo>
                    <a:pt x="786740" y="32309"/>
                  </a:lnTo>
                  <a:cubicBezTo>
                    <a:pt x="919658" y="22352"/>
                    <a:pt x="1065149" y="11443"/>
                    <a:pt x="121789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313166"/>
            </a:fillRef>
            <a:effectRef idx="0">
              <a:scrgbClr r="0" g="0" b="0"/>
            </a:effectRef>
            <a:fontRef idx="none"/>
          </p:style>
          <p:txBody>
            <a:bodyPr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55" name="Shape 12"/>
            <p:cNvSpPr/>
            <p:nvPr/>
          </p:nvSpPr>
          <p:spPr>
            <a:xfrm>
              <a:off x="0" y="1307125"/>
              <a:ext cx="4167467" cy="535851"/>
            </a:xfrm>
            <a:custGeom>
              <a:avLst/>
              <a:gdLst/>
              <a:ahLst/>
              <a:cxnLst/>
              <a:rect l="0" t="0" r="0" b="0"/>
              <a:pathLst>
                <a:path w="4167467" h="535851">
                  <a:moveTo>
                    <a:pt x="732485" y="0"/>
                  </a:moveTo>
                  <a:cubicBezTo>
                    <a:pt x="732485" y="0"/>
                    <a:pt x="940917" y="21755"/>
                    <a:pt x="1357960" y="52857"/>
                  </a:cubicBezTo>
                  <a:cubicBezTo>
                    <a:pt x="1491971" y="62852"/>
                    <a:pt x="1638859" y="73813"/>
                    <a:pt x="1793189" y="85331"/>
                  </a:cubicBezTo>
                  <a:cubicBezTo>
                    <a:pt x="2711209" y="153835"/>
                    <a:pt x="3890772" y="241960"/>
                    <a:pt x="4167467" y="263144"/>
                  </a:cubicBezTo>
                  <a:lnTo>
                    <a:pt x="4167467" y="272390"/>
                  </a:lnTo>
                  <a:cubicBezTo>
                    <a:pt x="3890492" y="292964"/>
                    <a:pt x="2711628" y="381267"/>
                    <a:pt x="1793837" y="450037"/>
                  </a:cubicBezTo>
                  <a:cubicBezTo>
                    <a:pt x="1641106" y="461493"/>
                    <a:pt x="1495615" y="472389"/>
                    <a:pt x="1362697" y="482359"/>
                  </a:cubicBezTo>
                  <a:cubicBezTo>
                    <a:pt x="943127" y="513804"/>
                    <a:pt x="732485" y="535851"/>
                    <a:pt x="732485" y="535851"/>
                  </a:cubicBezTo>
                  <a:lnTo>
                    <a:pt x="0" y="267932"/>
                  </a:lnTo>
                  <a:lnTo>
                    <a:pt x="73248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9B129"/>
            </a:fillRef>
            <a:effectRef idx="0">
              <a:scrgbClr r="0" g="0" b="0"/>
            </a:effectRef>
            <a:fontRef idx="none"/>
          </p:style>
          <p:txBody>
            <a:bodyPr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</p:grpSp>
      <p:sp>
        <p:nvSpPr>
          <p:cNvPr id="53" name="Прямокутник 52"/>
          <p:cNvSpPr/>
          <p:nvPr/>
        </p:nvSpPr>
        <p:spPr>
          <a:xfrm>
            <a:off x="1579599" y="399764"/>
            <a:ext cx="8167181" cy="12892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600"/>
              </a:lnSpc>
            </a:pPr>
            <a:r>
              <a:rPr lang="uk-UA" sz="1600" dirty="0">
                <a:solidFill>
                  <a:srgbClr val="002060"/>
                </a:solidFill>
              </a:rPr>
              <a:t>Держстатом запроваджено роботу сервісу для електронного звітування – безкоштовне ПЗ </a:t>
            </a:r>
            <a:r>
              <a:rPr lang="uk-UA" sz="1600" b="1" u="sng" dirty="0">
                <a:solidFill>
                  <a:srgbClr val="002060"/>
                </a:solidFill>
              </a:rPr>
              <a:t>«Кабінет респондента»</a:t>
            </a:r>
            <a:r>
              <a:rPr lang="uk-UA" sz="1600" dirty="0">
                <a:solidFill>
                  <a:srgbClr val="002060"/>
                </a:solidFill>
              </a:rPr>
              <a:t> (https://statzvit.ukrstat.gov.ua/). На цей сервіс також можна перейти за посиланням з офіційної вебсторінки Держстату (www.ukrstat.gov.ua) та ГУС у Тернопільській області (</a:t>
            </a:r>
            <a:r>
              <a:rPr lang="uk-UA" sz="1600" dirty="0">
                <a:solidFill>
                  <a:srgbClr val="002060"/>
                </a:solidFill>
                <a:hlinkClick r:id="rId2"/>
              </a:rPr>
              <a:t>www.te.ukrstat.gov.ua</a:t>
            </a:r>
            <a:r>
              <a:rPr lang="uk-UA" sz="1600" dirty="0">
                <a:solidFill>
                  <a:srgbClr val="002060"/>
                </a:solidFill>
              </a:rPr>
              <a:t> - у розділі «Для респондентів» – «Кабінет респондента»).</a:t>
            </a:r>
          </a:p>
        </p:txBody>
      </p:sp>
      <p:sp>
        <p:nvSpPr>
          <p:cNvPr id="56" name="Прямокутник 55"/>
          <p:cNvSpPr/>
          <p:nvPr/>
        </p:nvSpPr>
        <p:spPr>
          <a:xfrm>
            <a:off x="1617955" y="2106983"/>
            <a:ext cx="8128825" cy="11413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600"/>
              </a:lnSpc>
            </a:pPr>
            <a:r>
              <a:rPr lang="uk-UA" sz="1600" dirty="0" err="1">
                <a:solidFill>
                  <a:srgbClr val="002060"/>
                </a:solidFill>
              </a:rPr>
              <a:t>Держстат</a:t>
            </a:r>
            <a:r>
              <a:rPr lang="uk-UA" sz="1600" dirty="0">
                <a:solidFill>
                  <a:srgbClr val="002060"/>
                </a:solidFill>
              </a:rPr>
              <a:t> </a:t>
            </a:r>
            <a:r>
              <a:rPr lang="uk-UA" sz="1600" dirty="0" smtClean="0">
                <a:solidFill>
                  <a:srgbClr val="002060"/>
                </a:solidFill>
              </a:rPr>
              <a:t>розробив для  смартфонів, планшетів  та  ПК чат-бот </a:t>
            </a:r>
            <a:r>
              <a:rPr lang="uk-UA" sz="1600" dirty="0">
                <a:solidFill>
                  <a:srgbClr val="002060"/>
                </a:solidFill>
              </a:rPr>
              <a:t>«</a:t>
            </a:r>
            <a:r>
              <a:rPr lang="uk-UA" sz="1600" dirty="0" smtClean="0">
                <a:solidFill>
                  <a:srgbClr val="002060"/>
                </a:solidFill>
              </a:rPr>
              <a:t>Пошук за ЄДРПОУ</a:t>
            </a:r>
            <a:r>
              <a:rPr lang="uk-UA" sz="1600" dirty="0">
                <a:solidFill>
                  <a:srgbClr val="002060"/>
                </a:solidFill>
              </a:rPr>
              <a:t>», </a:t>
            </a:r>
            <a:r>
              <a:rPr lang="uk-UA" sz="1600" dirty="0" smtClean="0">
                <a:solidFill>
                  <a:srgbClr val="002060"/>
                </a:solidFill>
              </a:rPr>
              <a:t>який працює </a:t>
            </a:r>
            <a:r>
              <a:rPr lang="uk-UA" sz="1600" dirty="0">
                <a:solidFill>
                  <a:srgbClr val="002060"/>
                </a:solidFill>
              </a:rPr>
              <a:t>в безкоштовному месенджері «</a:t>
            </a:r>
            <a:r>
              <a:rPr lang="en-US" sz="1600" dirty="0" smtClean="0">
                <a:solidFill>
                  <a:srgbClr val="002060"/>
                </a:solidFill>
              </a:rPr>
              <a:t>Telegram»</a:t>
            </a:r>
            <a:r>
              <a:rPr lang="uk-UA" sz="1600" dirty="0" smtClean="0">
                <a:solidFill>
                  <a:srgbClr val="002060"/>
                </a:solidFill>
              </a:rPr>
              <a:t> та </a:t>
            </a:r>
            <a:r>
              <a:rPr lang="uk-UA" sz="1600" dirty="0">
                <a:solidFill>
                  <a:srgbClr val="002060"/>
                </a:solidFill>
              </a:rPr>
              <a:t>дозволяє отримати інформацію щодо форм статистичної звітності, за якими респондент залучений </a:t>
            </a:r>
            <a:r>
              <a:rPr lang="uk-UA" sz="1600" spc="-30" dirty="0">
                <a:solidFill>
                  <a:srgbClr val="002060"/>
                </a:solidFill>
              </a:rPr>
              <a:t>до звітування (</a:t>
            </a:r>
            <a:r>
              <a:rPr lang="uk-UA" sz="1600" b="1" spc="-30" dirty="0">
                <a:solidFill>
                  <a:srgbClr val="002060"/>
                </a:solidFill>
              </a:rPr>
              <a:t>@</a:t>
            </a:r>
            <a:r>
              <a:rPr lang="en-US" sz="1600" b="1" spc="-30" dirty="0" err="1" smtClean="0">
                <a:solidFill>
                  <a:srgbClr val="002060"/>
                </a:solidFill>
              </a:rPr>
              <a:t>derzhstat_bot</a:t>
            </a:r>
            <a:r>
              <a:rPr lang="uk-UA" sz="1600" b="1" spc="-30" dirty="0" smtClean="0">
                <a:solidFill>
                  <a:srgbClr val="002060"/>
                </a:solidFill>
              </a:rPr>
              <a:t>,</a:t>
            </a:r>
            <a:r>
              <a:rPr lang="en-US" sz="1600" b="1" spc="-30" dirty="0" smtClean="0">
                <a:solidFill>
                  <a:srgbClr val="002060"/>
                </a:solidFill>
              </a:rPr>
              <a:t> </a:t>
            </a:r>
            <a:r>
              <a:rPr lang="uk-UA" sz="1600" dirty="0">
                <a:solidFill>
                  <a:srgbClr val="002060"/>
                </a:solidFill>
              </a:rPr>
              <a:t>або </a:t>
            </a:r>
            <a:r>
              <a:rPr lang="uk-UA" sz="1600" b="1" dirty="0">
                <a:solidFill>
                  <a:srgbClr val="002060"/>
                </a:solidFill>
              </a:rPr>
              <a:t>«Пошук за ЄДРПОУ</a:t>
            </a:r>
            <a:r>
              <a:rPr lang="uk-UA" sz="1600" b="1" dirty="0" smtClean="0">
                <a:solidFill>
                  <a:srgbClr val="002060"/>
                </a:solidFill>
              </a:rPr>
              <a:t>»).</a:t>
            </a:r>
          </a:p>
        </p:txBody>
      </p:sp>
      <p:sp>
        <p:nvSpPr>
          <p:cNvPr id="57" name="Прямокутник 56"/>
          <p:cNvSpPr/>
          <p:nvPr/>
        </p:nvSpPr>
        <p:spPr>
          <a:xfrm>
            <a:off x="1646296" y="3781331"/>
            <a:ext cx="8100484" cy="8626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600"/>
              </a:lnSpc>
            </a:pPr>
            <a:r>
              <a:rPr lang="ru-RU" sz="1600" dirty="0">
                <a:solidFill>
                  <a:srgbClr val="002060"/>
                </a:solidFill>
              </a:rPr>
              <a:t>ГУС у Тернопільській області створено Вайбер-спільноту </a:t>
            </a:r>
            <a:r>
              <a:rPr lang="ru-RU" sz="1600" b="1" dirty="0">
                <a:solidFill>
                  <a:srgbClr val="002060"/>
                </a:solidFill>
              </a:rPr>
              <a:t>«Тернопільстат респондентам», </a:t>
            </a:r>
            <a:r>
              <a:rPr lang="ru-RU" sz="1600" dirty="0">
                <a:solidFill>
                  <a:srgbClr val="002060"/>
                </a:solidFill>
              </a:rPr>
              <a:t>де </a:t>
            </a:r>
            <a:r>
              <a:rPr lang="uk-UA" sz="1600" dirty="0" smtClean="0">
                <a:solidFill>
                  <a:srgbClr val="002060"/>
                </a:solidFill>
              </a:rPr>
              <a:t>можна </a:t>
            </a:r>
            <a:r>
              <a:rPr lang="ru-RU" sz="1600" dirty="0" smtClean="0">
                <a:solidFill>
                  <a:srgbClr val="002060"/>
                </a:solidFill>
              </a:rPr>
              <a:t>отримувати </a:t>
            </a:r>
            <a:r>
              <a:rPr lang="ru-RU" sz="1600" dirty="0">
                <a:solidFill>
                  <a:srgbClr val="002060"/>
                </a:solidFill>
              </a:rPr>
              <a:t>консультації та роз’яснення </a:t>
            </a:r>
            <a:r>
              <a:rPr lang="ru-RU" sz="1600" dirty="0" smtClean="0">
                <a:solidFill>
                  <a:srgbClr val="002060"/>
                </a:solidFill>
              </a:rPr>
              <a:t> фахівців</a:t>
            </a:r>
            <a:r>
              <a:rPr lang="ru-RU" sz="1600" dirty="0">
                <a:solidFill>
                  <a:srgbClr val="002060"/>
                </a:solidFill>
              </a:rPr>
              <a:t>. Приєднуйтесь:</a:t>
            </a:r>
          </a:p>
        </p:txBody>
      </p:sp>
      <p:sp>
        <p:nvSpPr>
          <p:cNvPr id="58" name="Прямокутник 57"/>
          <p:cNvSpPr/>
          <p:nvPr/>
        </p:nvSpPr>
        <p:spPr>
          <a:xfrm>
            <a:off x="1565657" y="5260294"/>
            <a:ext cx="8181123" cy="9819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600"/>
              </a:lnSpc>
            </a:pPr>
            <a:r>
              <a:rPr lang="uk-UA" sz="1600" dirty="0">
                <a:solidFill>
                  <a:srgbClr val="002060"/>
                </a:solidFill>
              </a:rPr>
              <a:t>Консультації щодо складання та подання звітності  можна отримати за тел.: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uk-UA" sz="1600" b="1" dirty="0">
                <a:solidFill>
                  <a:srgbClr val="002060"/>
                </a:solidFill>
              </a:rPr>
              <a:t>(0352) </a:t>
            </a:r>
            <a:r>
              <a:rPr lang="uk-UA" sz="1600" b="1" dirty="0" smtClean="0">
                <a:solidFill>
                  <a:srgbClr val="002060"/>
                </a:solidFill>
              </a:rPr>
              <a:t>22-06-32; </a:t>
            </a:r>
            <a:r>
              <a:rPr lang="uk-UA" sz="1600" b="1" dirty="0">
                <a:solidFill>
                  <a:srgbClr val="002060"/>
                </a:solidFill>
              </a:rPr>
              <a:t>(0352) 25-46-04; (0352) </a:t>
            </a:r>
            <a:r>
              <a:rPr lang="uk-UA" sz="1600" b="1" dirty="0" smtClean="0">
                <a:solidFill>
                  <a:srgbClr val="002060"/>
                </a:solidFill>
              </a:rPr>
              <a:t>52-23-92; моб. +38 067 3516920; </a:t>
            </a:r>
            <a:r>
              <a:rPr lang="uk-UA" sz="1600" b="1" dirty="0">
                <a:solidFill>
                  <a:srgbClr val="002060"/>
                </a:solidFill>
              </a:rPr>
              <a:t>моб. +38 068 663 </a:t>
            </a:r>
            <a:r>
              <a:rPr lang="uk-UA" sz="1600" b="1" dirty="0" smtClean="0">
                <a:solidFill>
                  <a:srgbClr val="002060"/>
                </a:solidFill>
              </a:rPr>
              <a:t>6478.</a:t>
            </a:r>
            <a:endParaRPr lang="uk-UA" sz="1600" b="1" dirty="0">
              <a:solidFill>
                <a:srgbClr val="002060"/>
              </a:solidFill>
            </a:endParaRPr>
          </a:p>
          <a:p>
            <a:pPr algn="just">
              <a:lnSpc>
                <a:spcPts val="1600"/>
              </a:lnSpc>
            </a:pPr>
            <a:r>
              <a:rPr lang="uk-UA" sz="1600" spc="-40" dirty="0" smtClean="0">
                <a:solidFill>
                  <a:srgbClr val="002060"/>
                </a:solidFill>
              </a:rPr>
              <a:t>E-</a:t>
            </a:r>
            <a:r>
              <a:rPr lang="uk-UA" sz="1600" spc="-40" dirty="0" err="1" smtClean="0">
                <a:solidFill>
                  <a:srgbClr val="002060"/>
                </a:solidFill>
              </a:rPr>
              <a:t>mail</a:t>
            </a:r>
            <a:r>
              <a:rPr lang="uk-UA" sz="1600" spc="-40" dirty="0" smtClean="0">
                <a:solidFill>
                  <a:srgbClr val="002060"/>
                </a:solidFill>
              </a:rPr>
              <a:t>: </a:t>
            </a:r>
            <a:r>
              <a:rPr lang="uk-UA" sz="1600" spc="-40" dirty="0" smtClean="0">
                <a:solidFill>
                  <a:srgbClr val="002060"/>
                </a:solidFill>
                <a:hlinkClick r:id="rId3"/>
              </a:rPr>
              <a:t>gus@te.ukrstat.gov.ua</a:t>
            </a:r>
            <a:endParaRPr lang="uk-UA" sz="1600" spc="-40" dirty="0" smtClean="0">
              <a:solidFill>
                <a:srgbClr val="002060"/>
              </a:solidFill>
            </a:endParaRPr>
          </a:p>
        </p:txBody>
      </p:sp>
      <p:pic>
        <p:nvPicPr>
          <p:cNvPr id="59" name="Рисунок 58"/>
          <p:cNvPicPr/>
          <p:nvPr/>
        </p:nvPicPr>
        <p:blipFill rotWithShape="1">
          <a:blip r:embed="rId4"/>
          <a:srcRect l="15233" t="11117" r="15981" b="5074"/>
          <a:stretch/>
        </p:blipFill>
        <p:spPr bwMode="auto">
          <a:xfrm>
            <a:off x="10050799" y="393777"/>
            <a:ext cx="1835923" cy="1295210"/>
          </a:xfrm>
          <a:prstGeom prst="rect">
            <a:avLst/>
          </a:prstGeom>
          <a:ln w="82550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0" name="Округлений прямокутник 59"/>
          <p:cNvSpPr/>
          <p:nvPr/>
        </p:nvSpPr>
        <p:spPr>
          <a:xfrm>
            <a:off x="10366073" y="2115122"/>
            <a:ext cx="1205373" cy="1186161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8" name="Прямокутник 47"/>
          <p:cNvSpPr/>
          <p:nvPr/>
        </p:nvSpPr>
        <p:spPr>
          <a:xfrm>
            <a:off x="10401289" y="3662537"/>
            <a:ext cx="1108185" cy="110908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194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3906</TotalTime>
  <Words>863</Words>
  <Application>Microsoft Office PowerPoint</Application>
  <PresentationFormat>Широкий екран</PresentationFormat>
  <Paragraphs>54</Paragraphs>
  <Slides>7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 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 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Христина Ципліцька</dc:creator>
  <cp:lastModifiedBy>Olga Fil</cp:lastModifiedBy>
  <cp:revision>280</cp:revision>
  <dcterms:created xsi:type="dcterms:W3CDTF">2021-05-26T12:34:46Z</dcterms:created>
  <dcterms:modified xsi:type="dcterms:W3CDTF">2023-01-16T08:09:39Z</dcterms:modified>
</cp:coreProperties>
</file>