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0"/>
  </p:notesMasterIdLst>
  <p:sldIdLst>
    <p:sldId id="257" r:id="rId5"/>
    <p:sldId id="327" r:id="rId6"/>
    <p:sldId id="316" r:id="rId7"/>
    <p:sldId id="332" r:id="rId8"/>
    <p:sldId id="31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e-Ukraine" panose="020B0604020202020204" charset="-52"/>
      <p:regular r:id="rId17"/>
    </p:embeddedFont>
    <p:embeddedFont>
      <p:font typeface="e-Ukraine Head Bold" panose="020B0604020202020204" charset="-52"/>
      <p:bold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ge Arends" initials="HA" lastIdx="8" clrIdx="0">
    <p:extLst>
      <p:ext uri="{19B8F6BF-5375-455C-9EA6-DF929625EA0E}">
        <p15:presenceInfo xmlns:p15="http://schemas.microsoft.com/office/powerpoint/2012/main" userId="Helge Aren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B5"/>
    <a:srgbClr val="FF9999"/>
    <a:srgbClr val="003B77"/>
    <a:srgbClr val="234161"/>
    <a:srgbClr val="114C80"/>
    <a:srgbClr val="F7D000"/>
    <a:srgbClr val="66FF99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3" autoAdjust="0"/>
    <p:restoredTop sz="92405" autoAdjust="0"/>
  </p:normalViewPr>
  <p:slideViewPr>
    <p:cSldViewPr snapToGrid="0">
      <p:cViewPr varScale="1">
        <p:scale>
          <a:sx n="106" d="100"/>
          <a:sy n="106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4252E-EA76-428E-9069-9341597BF2D9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0D3B-63CA-45CA-9ED8-D09B68757F5E}" type="slidenum">
              <a:rPr lang="de-DE" smtClean="0"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17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0D3B-63CA-45CA-9ED8-D09B68757F5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64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60D3B-63CA-45CA-9ED8-D09B68757F5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69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60D3B-63CA-45CA-9ED8-D09B68757F5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53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60D3B-63CA-45CA-9ED8-D09B68757F5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89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0D3B-63CA-45CA-9ED8-D09B68757F5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8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5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0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5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6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1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505" y="908752"/>
            <a:ext cx="104452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504" y="2273299"/>
            <a:ext cx="10445296" cy="3009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60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9C4D45-96B1-4D34-AE3B-09E992429733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60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60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818B8-0CA5-4CEA-99E7-662A460060A5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-Ukraine" panose="000005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-Ukraine" panose="00000500000000000000" pitchFamily="50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-Ukraine" panose="00000500000000000000" pitchFamily="50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-Ukraine" panose="00000500000000000000" pitchFamily="50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-Ukraine" panose="00000500000000000000" pitchFamily="50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-Ukraine" panose="00000500000000000000" pitchFamily="50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stat.gov.ua/albom/albom_2025/3_1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krstat.gov.ua/klasf/zm_kl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pr.gov.ua/wp-content/uploads/2023/07/Perehidni-tablytsi-gotovo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krstat.gov.ua/albom/albom_2025/3.01/roz_1_vidhody_2025.doc" TargetMode="External"/><Relationship Id="rId4" Type="http://schemas.openxmlformats.org/officeDocument/2006/relationships/hyperlink" Target="http://surl.li/fcwvi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BE106-CEC4-3F53-03E0-93B5AE755197}"/>
              </a:ext>
            </a:extLst>
          </p:cNvPr>
          <p:cNvSpPr/>
          <p:nvPr/>
        </p:nvSpPr>
        <p:spPr>
          <a:xfrm>
            <a:off x="0" y="-1789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34161"/>
              </a:gs>
              <a:gs pos="50000">
                <a:srgbClr val="114C80"/>
              </a:gs>
              <a:gs pos="100000">
                <a:srgbClr val="2341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9BEEF05-1219-43AC-A90D-7613ACE7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uk-UA" sz="2700" dirty="0">
              <a:solidFill>
                <a:schemeClr val="bg1"/>
              </a:solidFill>
              <a:latin typeface="e-Ukraine Head Bold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D3A91193-DEE9-FA88-0630-20C06320FF9E}"/>
              </a:ext>
            </a:extLst>
          </p:cNvPr>
          <p:cNvSpPr/>
          <p:nvPr/>
        </p:nvSpPr>
        <p:spPr>
          <a:xfrm>
            <a:off x="5896050" y="613250"/>
            <a:ext cx="399900" cy="669181"/>
          </a:xfrm>
          <a:custGeom>
            <a:avLst/>
            <a:gdLst>
              <a:gd name="connsiteX0" fmla="*/ 178499 w 399900"/>
              <a:gd name="connsiteY0" fmla="*/ 646198 h 669181"/>
              <a:gd name="connsiteX1" fmla="*/ 110700 w 399900"/>
              <a:gd name="connsiteY1" fmla="*/ 534349 h 669181"/>
              <a:gd name="connsiteX2" fmla="*/ 0 w 399900"/>
              <a:gd name="connsiteY2" fmla="*/ 534349 h 669181"/>
              <a:gd name="connsiteX3" fmla="*/ 0 w 399900"/>
              <a:gd name="connsiteY3" fmla="*/ 50179 h 669181"/>
              <a:gd name="connsiteX4" fmla="*/ 107253 w 399900"/>
              <a:gd name="connsiteY4" fmla="*/ 215272 h 669181"/>
              <a:gd name="connsiteX5" fmla="*/ 124107 w 399900"/>
              <a:gd name="connsiteY5" fmla="*/ 351253 h 669181"/>
              <a:gd name="connsiteX6" fmla="*/ 116063 w 399900"/>
              <a:gd name="connsiteY6" fmla="*/ 350104 h 669181"/>
              <a:gd name="connsiteX7" fmla="*/ 82738 w 399900"/>
              <a:gd name="connsiteY7" fmla="*/ 383812 h 669181"/>
              <a:gd name="connsiteX8" fmla="*/ 110317 w 399900"/>
              <a:gd name="connsiteY8" fmla="*/ 416371 h 669181"/>
              <a:gd name="connsiteX9" fmla="*/ 130619 w 399900"/>
              <a:gd name="connsiteY9" fmla="*/ 420967 h 669181"/>
              <a:gd name="connsiteX10" fmla="*/ 183096 w 399900"/>
              <a:gd name="connsiteY10" fmla="*/ 232892 h 669181"/>
              <a:gd name="connsiteX11" fmla="*/ 175052 w 399900"/>
              <a:gd name="connsiteY11" fmla="*/ 65884 h 669181"/>
              <a:gd name="connsiteX12" fmla="*/ 199950 w 399900"/>
              <a:gd name="connsiteY12" fmla="*/ 0 h 669181"/>
              <a:gd name="connsiteX13" fmla="*/ 224848 w 399900"/>
              <a:gd name="connsiteY13" fmla="*/ 65884 h 669181"/>
              <a:gd name="connsiteX14" fmla="*/ 216804 w 399900"/>
              <a:gd name="connsiteY14" fmla="*/ 232892 h 669181"/>
              <a:gd name="connsiteX15" fmla="*/ 269281 w 399900"/>
              <a:gd name="connsiteY15" fmla="*/ 420967 h 669181"/>
              <a:gd name="connsiteX16" fmla="*/ 289583 w 399900"/>
              <a:gd name="connsiteY16" fmla="*/ 416371 h 669181"/>
              <a:gd name="connsiteX17" fmla="*/ 317162 w 399900"/>
              <a:gd name="connsiteY17" fmla="*/ 383812 h 669181"/>
              <a:gd name="connsiteX18" fmla="*/ 283837 w 399900"/>
              <a:gd name="connsiteY18" fmla="*/ 350104 h 669181"/>
              <a:gd name="connsiteX19" fmla="*/ 275793 w 399900"/>
              <a:gd name="connsiteY19" fmla="*/ 351253 h 669181"/>
              <a:gd name="connsiteX20" fmla="*/ 292647 w 399900"/>
              <a:gd name="connsiteY20" fmla="*/ 215272 h 669181"/>
              <a:gd name="connsiteX21" fmla="*/ 399900 w 399900"/>
              <a:gd name="connsiteY21" fmla="*/ 50179 h 669181"/>
              <a:gd name="connsiteX22" fmla="*/ 399900 w 399900"/>
              <a:gd name="connsiteY22" fmla="*/ 534349 h 669181"/>
              <a:gd name="connsiteX23" fmla="*/ 289200 w 399900"/>
              <a:gd name="connsiteY23" fmla="*/ 534349 h 669181"/>
              <a:gd name="connsiteX24" fmla="*/ 221401 w 399900"/>
              <a:gd name="connsiteY24" fmla="*/ 646198 h 669181"/>
              <a:gd name="connsiteX25" fmla="*/ 201099 w 399900"/>
              <a:gd name="connsiteY25" fmla="*/ 669181 h 669181"/>
              <a:gd name="connsiteX26" fmla="*/ 180032 w 399900"/>
              <a:gd name="connsiteY26" fmla="*/ 646198 h 669181"/>
              <a:gd name="connsiteX27" fmla="*/ 52477 w 399900"/>
              <a:gd name="connsiteY27" fmla="*/ 366958 h 669181"/>
              <a:gd name="connsiteX28" fmla="*/ 86951 w 399900"/>
              <a:gd name="connsiteY28" fmla="*/ 323674 h 669181"/>
              <a:gd name="connsiteX29" fmla="*/ 73545 w 399900"/>
              <a:gd name="connsiteY29" fmla="*/ 211824 h 669181"/>
              <a:gd name="connsiteX30" fmla="*/ 33325 w 399900"/>
              <a:gd name="connsiteY30" fmla="*/ 120276 h 669181"/>
              <a:gd name="connsiteX31" fmla="*/ 33325 w 399900"/>
              <a:gd name="connsiteY31" fmla="*/ 366958 h 669181"/>
              <a:gd name="connsiteX32" fmla="*/ 52477 w 399900"/>
              <a:gd name="connsiteY32" fmla="*/ 366958 h 669181"/>
              <a:gd name="connsiteX33" fmla="*/ 108402 w 399900"/>
              <a:gd name="connsiteY33" fmla="*/ 500258 h 669181"/>
              <a:gd name="connsiteX34" fmla="*/ 114531 w 399900"/>
              <a:gd name="connsiteY34" fmla="*/ 451994 h 669181"/>
              <a:gd name="connsiteX35" fmla="*/ 99209 w 399900"/>
              <a:gd name="connsiteY35" fmla="*/ 448547 h 669181"/>
              <a:gd name="connsiteX36" fmla="*/ 52860 w 399900"/>
              <a:gd name="connsiteY36" fmla="*/ 400283 h 669181"/>
              <a:gd name="connsiteX37" fmla="*/ 34091 w 399900"/>
              <a:gd name="connsiteY37" fmla="*/ 400283 h 669181"/>
              <a:gd name="connsiteX38" fmla="*/ 34091 w 399900"/>
              <a:gd name="connsiteY38" fmla="*/ 500258 h 669181"/>
              <a:gd name="connsiteX39" fmla="*/ 108785 w 399900"/>
              <a:gd name="connsiteY39" fmla="*/ 500258 h 669181"/>
              <a:gd name="connsiteX40" fmla="*/ 181947 w 399900"/>
              <a:gd name="connsiteY40" fmla="*/ 500258 h 669181"/>
              <a:gd name="connsiteX41" fmla="*/ 146324 w 399900"/>
              <a:gd name="connsiteY41" fmla="*/ 459272 h 669181"/>
              <a:gd name="connsiteX42" fmla="*/ 140195 w 399900"/>
              <a:gd name="connsiteY42" fmla="*/ 500258 h 669181"/>
              <a:gd name="connsiteX43" fmla="*/ 181947 w 399900"/>
              <a:gd name="connsiteY43" fmla="*/ 500258 h 669181"/>
              <a:gd name="connsiteX44" fmla="*/ 181947 w 399900"/>
              <a:gd name="connsiteY44" fmla="*/ 534349 h 669181"/>
              <a:gd name="connsiteX45" fmla="*/ 145174 w 399900"/>
              <a:gd name="connsiteY45" fmla="*/ 534349 h 669181"/>
              <a:gd name="connsiteX46" fmla="*/ 181947 w 399900"/>
              <a:gd name="connsiteY46" fmla="*/ 605596 h 669181"/>
              <a:gd name="connsiteX47" fmla="*/ 181947 w 399900"/>
              <a:gd name="connsiteY47" fmla="*/ 534349 h 669181"/>
              <a:gd name="connsiteX48" fmla="*/ 234424 w 399900"/>
              <a:gd name="connsiteY48" fmla="*/ 429394 h 669181"/>
              <a:gd name="connsiteX49" fmla="*/ 198801 w 399900"/>
              <a:gd name="connsiteY49" fmla="*/ 346274 h 669181"/>
              <a:gd name="connsiteX50" fmla="*/ 163178 w 399900"/>
              <a:gd name="connsiteY50" fmla="*/ 429394 h 669181"/>
              <a:gd name="connsiteX51" fmla="*/ 198801 w 399900"/>
              <a:gd name="connsiteY51" fmla="*/ 453143 h 669181"/>
              <a:gd name="connsiteX52" fmla="*/ 234424 w 399900"/>
              <a:gd name="connsiteY52" fmla="*/ 429394 h 669181"/>
              <a:gd name="connsiteX53" fmla="*/ 257024 w 399900"/>
              <a:gd name="connsiteY53" fmla="*/ 500258 h 669181"/>
              <a:gd name="connsiteX54" fmla="*/ 250895 w 399900"/>
              <a:gd name="connsiteY54" fmla="*/ 459272 h 669181"/>
              <a:gd name="connsiteX55" fmla="*/ 215272 w 399900"/>
              <a:gd name="connsiteY55" fmla="*/ 500258 h 669181"/>
              <a:gd name="connsiteX56" fmla="*/ 257024 w 399900"/>
              <a:gd name="connsiteY56" fmla="*/ 500258 h 669181"/>
              <a:gd name="connsiteX57" fmla="*/ 252427 w 399900"/>
              <a:gd name="connsiteY57" fmla="*/ 534349 h 669181"/>
              <a:gd name="connsiteX58" fmla="*/ 215655 w 399900"/>
              <a:gd name="connsiteY58" fmla="*/ 534349 h 669181"/>
              <a:gd name="connsiteX59" fmla="*/ 215655 w 399900"/>
              <a:gd name="connsiteY59" fmla="*/ 605596 h 669181"/>
              <a:gd name="connsiteX60" fmla="*/ 252427 w 399900"/>
              <a:gd name="connsiteY60" fmla="*/ 534349 h 669181"/>
              <a:gd name="connsiteX61" fmla="*/ 364277 w 399900"/>
              <a:gd name="connsiteY61" fmla="*/ 500258 h 669181"/>
              <a:gd name="connsiteX62" fmla="*/ 364277 w 399900"/>
              <a:gd name="connsiteY62" fmla="*/ 400283 h 669181"/>
              <a:gd name="connsiteX63" fmla="*/ 345508 w 399900"/>
              <a:gd name="connsiteY63" fmla="*/ 400283 h 669181"/>
              <a:gd name="connsiteX64" fmla="*/ 299159 w 399900"/>
              <a:gd name="connsiteY64" fmla="*/ 448547 h 669181"/>
              <a:gd name="connsiteX65" fmla="*/ 283837 w 399900"/>
              <a:gd name="connsiteY65" fmla="*/ 451994 h 669181"/>
              <a:gd name="connsiteX66" fmla="*/ 289966 w 399900"/>
              <a:gd name="connsiteY66" fmla="*/ 500258 h 669181"/>
              <a:gd name="connsiteX67" fmla="*/ 364660 w 399900"/>
              <a:gd name="connsiteY67" fmla="*/ 500258 h 669181"/>
              <a:gd name="connsiteX68" fmla="*/ 364277 w 399900"/>
              <a:gd name="connsiteY68" fmla="*/ 366958 h 669181"/>
              <a:gd name="connsiteX69" fmla="*/ 364277 w 399900"/>
              <a:gd name="connsiteY69" fmla="*/ 120276 h 669181"/>
              <a:gd name="connsiteX70" fmla="*/ 324057 w 399900"/>
              <a:gd name="connsiteY70" fmla="*/ 211824 h 669181"/>
              <a:gd name="connsiteX71" fmla="*/ 310650 w 399900"/>
              <a:gd name="connsiteY71" fmla="*/ 323674 h 669181"/>
              <a:gd name="connsiteX72" fmla="*/ 345124 w 399900"/>
              <a:gd name="connsiteY72" fmla="*/ 366958 h 669181"/>
              <a:gd name="connsiteX73" fmla="*/ 364277 w 399900"/>
              <a:gd name="connsiteY73" fmla="*/ 366958 h 6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99900" h="669181">
                <a:moveTo>
                  <a:pt x="178499" y="646198"/>
                </a:moveTo>
                <a:cubicBezTo>
                  <a:pt x="144025" y="619768"/>
                  <a:pt x="118744" y="580315"/>
                  <a:pt x="110700" y="534349"/>
                </a:cubicBezTo>
                <a:lnTo>
                  <a:pt x="0" y="534349"/>
                </a:lnTo>
                <a:lnTo>
                  <a:pt x="0" y="50179"/>
                </a:lnTo>
                <a:cubicBezTo>
                  <a:pt x="59755" y="80057"/>
                  <a:pt x="102273" y="146707"/>
                  <a:pt x="107253" y="215272"/>
                </a:cubicBezTo>
                <a:lnTo>
                  <a:pt x="124107" y="351253"/>
                </a:lnTo>
                <a:lnTo>
                  <a:pt x="116063" y="350104"/>
                </a:lnTo>
                <a:cubicBezTo>
                  <a:pt x="98060" y="350104"/>
                  <a:pt x="82738" y="366958"/>
                  <a:pt x="82738" y="383812"/>
                </a:cubicBezTo>
                <a:cubicBezTo>
                  <a:pt x="82738" y="399517"/>
                  <a:pt x="94612" y="412923"/>
                  <a:pt x="110317" y="416371"/>
                </a:cubicBezTo>
                <a:lnTo>
                  <a:pt x="130619" y="420967"/>
                </a:lnTo>
                <a:cubicBezTo>
                  <a:pt x="163944" y="356999"/>
                  <a:pt x="183096" y="294562"/>
                  <a:pt x="183096" y="232892"/>
                </a:cubicBezTo>
                <a:cubicBezTo>
                  <a:pt x="183096" y="177350"/>
                  <a:pt x="175818" y="122192"/>
                  <a:pt x="175052" y="65884"/>
                </a:cubicBezTo>
                <a:cubicBezTo>
                  <a:pt x="175052" y="40603"/>
                  <a:pt x="184628" y="17620"/>
                  <a:pt x="199950" y="0"/>
                </a:cubicBezTo>
                <a:cubicBezTo>
                  <a:pt x="215272" y="18386"/>
                  <a:pt x="224848" y="40986"/>
                  <a:pt x="224848" y="65884"/>
                </a:cubicBezTo>
                <a:cubicBezTo>
                  <a:pt x="224848" y="122192"/>
                  <a:pt x="216804" y="177733"/>
                  <a:pt x="216804" y="232892"/>
                </a:cubicBezTo>
                <a:cubicBezTo>
                  <a:pt x="216804" y="294179"/>
                  <a:pt x="235573" y="356999"/>
                  <a:pt x="269281" y="420967"/>
                </a:cubicBezTo>
                <a:lnTo>
                  <a:pt x="289583" y="416371"/>
                </a:lnTo>
                <a:cubicBezTo>
                  <a:pt x="304905" y="412923"/>
                  <a:pt x="317162" y="399517"/>
                  <a:pt x="317162" y="383812"/>
                </a:cubicBezTo>
                <a:cubicBezTo>
                  <a:pt x="317162" y="366958"/>
                  <a:pt x="301840" y="350104"/>
                  <a:pt x="283837" y="350104"/>
                </a:cubicBezTo>
                <a:lnTo>
                  <a:pt x="275793" y="351253"/>
                </a:lnTo>
                <a:lnTo>
                  <a:pt x="292647" y="215272"/>
                </a:lnTo>
                <a:cubicBezTo>
                  <a:pt x="300691" y="146707"/>
                  <a:pt x="340145" y="80057"/>
                  <a:pt x="399900" y="50179"/>
                </a:cubicBezTo>
                <a:lnTo>
                  <a:pt x="399900" y="534349"/>
                </a:lnTo>
                <a:lnTo>
                  <a:pt x="289200" y="534349"/>
                </a:lnTo>
                <a:cubicBezTo>
                  <a:pt x="281156" y="579931"/>
                  <a:pt x="257024" y="621300"/>
                  <a:pt x="221401" y="646198"/>
                </a:cubicBezTo>
                <a:cubicBezTo>
                  <a:pt x="213357" y="652327"/>
                  <a:pt x="206079" y="659605"/>
                  <a:pt x="201099" y="669181"/>
                </a:cubicBezTo>
                <a:cubicBezTo>
                  <a:pt x="195353" y="659222"/>
                  <a:pt x="188076" y="652327"/>
                  <a:pt x="180032" y="646198"/>
                </a:cubicBezTo>
                <a:close/>
                <a:moveTo>
                  <a:pt x="52477" y="366958"/>
                </a:moveTo>
                <a:cubicBezTo>
                  <a:pt x="57074" y="348572"/>
                  <a:pt x="70480" y="333250"/>
                  <a:pt x="86951" y="323674"/>
                </a:cubicBezTo>
                <a:lnTo>
                  <a:pt x="73545" y="211824"/>
                </a:lnTo>
                <a:cubicBezTo>
                  <a:pt x="68948" y="176967"/>
                  <a:pt x="54776" y="145940"/>
                  <a:pt x="33325" y="120276"/>
                </a:cubicBezTo>
                <a:lnTo>
                  <a:pt x="33325" y="366958"/>
                </a:lnTo>
                <a:lnTo>
                  <a:pt x="52477" y="366958"/>
                </a:lnTo>
                <a:close/>
                <a:moveTo>
                  <a:pt x="108402" y="500258"/>
                </a:moveTo>
                <a:cubicBezTo>
                  <a:pt x="108402" y="483404"/>
                  <a:pt x="111083" y="467699"/>
                  <a:pt x="114531" y="451994"/>
                </a:cubicBezTo>
                <a:lnTo>
                  <a:pt x="99209" y="448547"/>
                </a:lnTo>
                <a:cubicBezTo>
                  <a:pt x="76609" y="441269"/>
                  <a:pt x="58989" y="423266"/>
                  <a:pt x="52860" y="400283"/>
                </a:cubicBezTo>
                <a:lnTo>
                  <a:pt x="34091" y="400283"/>
                </a:lnTo>
                <a:lnTo>
                  <a:pt x="34091" y="500258"/>
                </a:lnTo>
                <a:lnTo>
                  <a:pt x="108785" y="500258"/>
                </a:lnTo>
                <a:close/>
                <a:moveTo>
                  <a:pt x="181947" y="500258"/>
                </a:moveTo>
                <a:cubicBezTo>
                  <a:pt x="181947" y="479957"/>
                  <a:pt x="166625" y="461570"/>
                  <a:pt x="146324" y="459272"/>
                </a:cubicBezTo>
                <a:cubicBezTo>
                  <a:pt x="142876" y="472296"/>
                  <a:pt x="140195" y="485702"/>
                  <a:pt x="140195" y="500258"/>
                </a:cubicBezTo>
                <a:lnTo>
                  <a:pt x="181947" y="500258"/>
                </a:lnTo>
                <a:close/>
                <a:moveTo>
                  <a:pt x="181947" y="534349"/>
                </a:moveTo>
                <a:lnTo>
                  <a:pt x="145174" y="534349"/>
                </a:lnTo>
                <a:cubicBezTo>
                  <a:pt x="151303" y="560779"/>
                  <a:pt x="163944" y="584911"/>
                  <a:pt x="181947" y="605596"/>
                </a:cubicBezTo>
                <a:lnTo>
                  <a:pt x="181947" y="534349"/>
                </a:lnTo>
                <a:close/>
                <a:moveTo>
                  <a:pt x="234424" y="429394"/>
                </a:moveTo>
                <a:cubicBezTo>
                  <a:pt x="220251" y="402964"/>
                  <a:pt x="206845" y="375002"/>
                  <a:pt x="198801" y="346274"/>
                </a:cubicBezTo>
                <a:cubicBezTo>
                  <a:pt x="190757" y="375385"/>
                  <a:pt x="177350" y="402581"/>
                  <a:pt x="163178" y="429394"/>
                </a:cubicBezTo>
                <a:cubicBezTo>
                  <a:pt x="177350" y="432842"/>
                  <a:pt x="189225" y="442418"/>
                  <a:pt x="198801" y="453143"/>
                </a:cubicBezTo>
                <a:cubicBezTo>
                  <a:pt x="208377" y="442418"/>
                  <a:pt x="220251" y="432842"/>
                  <a:pt x="234424" y="429394"/>
                </a:cubicBezTo>
                <a:close/>
                <a:moveTo>
                  <a:pt x="257024" y="500258"/>
                </a:moveTo>
                <a:cubicBezTo>
                  <a:pt x="257024" y="486085"/>
                  <a:pt x="254343" y="472296"/>
                  <a:pt x="250895" y="459272"/>
                </a:cubicBezTo>
                <a:cubicBezTo>
                  <a:pt x="230594" y="461953"/>
                  <a:pt x="215272" y="479573"/>
                  <a:pt x="215272" y="500258"/>
                </a:cubicBezTo>
                <a:lnTo>
                  <a:pt x="257024" y="500258"/>
                </a:lnTo>
                <a:close/>
                <a:moveTo>
                  <a:pt x="252427" y="534349"/>
                </a:moveTo>
                <a:lnTo>
                  <a:pt x="215655" y="534349"/>
                </a:lnTo>
                <a:lnTo>
                  <a:pt x="215655" y="605596"/>
                </a:lnTo>
                <a:cubicBezTo>
                  <a:pt x="233658" y="584911"/>
                  <a:pt x="246682" y="560779"/>
                  <a:pt x="252427" y="534349"/>
                </a:cubicBezTo>
                <a:close/>
                <a:moveTo>
                  <a:pt x="364277" y="500258"/>
                </a:moveTo>
                <a:lnTo>
                  <a:pt x="364277" y="400283"/>
                </a:lnTo>
                <a:lnTo>
                  <a:pt x="345508" y="400283"/>
                </a:lnTo>
                <a:cubicBezTo>
                  <a:pt x="339379" y="423266"/>
                  <a:pt x="321759" y="441269"/>
                  <a:pt x="299159" y="448547"/>
                </a:cubicBezTo>
                <a:lnTo>
                  <a:pt x="283837" y="451994"/>
                </a:lnTo>
                <a:cubicBezTo>
                  <a:pt x="287285" y="467699"/>
                  <a:pt x="289966" y="483404"/>
                  <a:pt x="289966" y="500258"/>
                </a:cubicBezTo>
                <a:lnTo>
                  <a:pt x="364660" y="500258"/>
                </a:lnTo>
                <a:close/>
                <a:moveTo>
                  <a:pt x="364277" y="366958"/>
                </a:moveTo>
                <a:lnTo>
                  <a:pt x="364277" y="120276"/>
                </a:lnTo>
                <a:cubicBezTo>
                  <a:pt x="342826" y="145557"/>
                  <a:pt x="327504" y="176584"/>
                  <a:pt x="324057" y="211824"/>
                </a:cubicBezTo>
                <a:lnTo>
                  <a:pt x="310650" y="323674"/>
                </a:lnTo>
                <a:cubicBezTo>
                  <a:pt x="327504" y="333250"/>
                  <a:pt x="340145" y="348955"/>
                  <a:pt x="345124" y="366958"/>
                </a:cubicBezTo>
                <a:lnTo>
                  <a:pt x="364277" y="366958"/>
                </a:lnTo>
                <a:close/>
              </a:path>
            </a:pathLst>
          </a:custGeom>
          <a:solidFill>
            <a:srgbClr val="F7D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14C85F1-E61A-4997-B69B-208A0D2681D0}"/>
              </a:ext>
            </a:extLst>
          </p:cNvPr>
          <p:cNvSpPr/>
          <p:nvPr/>
        </p:nvSpPr>
        <p:spPr>
          <a:xfrm>
            <a:off x="2130106" y="1386989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Державна служба статистики України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4DC2D-A78C-41E0-943C-DB54759AD1BA}"/>
              </a:ext>
            </a:extLst>
          </p:cNvPr>
          <p:cNvSpPr txBox="1"/>
          <p:nvPr/>
        </p:nvSpPr>
        <p:spPr>
          <a:xfrm>
            <a:off x="3328861" y="2484318"/>
            <a:ext cx="6134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Державне статистичне спостереження «Відходи».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0B631-24FF-472B-89CE-29DD245AD232}"/>
              </a:ext>
            </a:extLst>
          </p:cNvPr>
          <p:cNvSpPr txBox="1"/>
          <p:nvPr/>
        </p:nvSpPr>
        <p:spPr>
          <a:xfrm>
            <a:off x="2130106" y="2914471"/>
            <a:ext cx="853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№1-відходи «Звіт про відходи за 2024 рік»</a:t>
            </a:r>
            <a:endParaRPr lang="uk-UA" sz="2400" b="1" dirty="0">
              <a:solidFill>
                <a:schemeClr val="bg1"/>
              </a:solidFill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7BDF8-5980-477B-81C7-E13FE1512D58}"/>
              </a:ext>
            </a:extLst>
          </p:cNvPr>
          <p:cNvSpPr txBox="1"/>
          <p:nvPr/>
        </p:nvSpPr>
        <p:spPr>
          <a:xfrm>
            <a:off x="7415909" y="5117707"/>
            <a:ext cx="467650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Виконавець: </a:t>
            </a:r>
            <a:r>
              <a:rPr lang="uk-UA" sz="1400" dirty="0"/>
              <a:t> </a:t>
            </a: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Олександр Соколенко </a:t>
            </a:r>
            <a:r>
              <a:rPr lang="uk-UA" sz="1400" b="1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–</a:t>
            </a: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головний спеціаліст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відділу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екологічних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рахунків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і статистики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навколишнього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середовища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департаменту статистики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сільського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господарства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навколишнього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середовища</a:t>
            </a:r>
            <a:endParaRPr lang="uk-UA" sz="1400" dirty="0">
              <a:solidFill>
                <a:schemeClr val="bg1"/>
              </a:solidFill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+380 (44) 287-02-38 </a:t>
            </a:r>
          </a:p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o.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sokolenko</a:t>
            </a: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@sssu.gov.ua</a:t>
            </a:r>
          </a:p>
          <a:p>
            <a:endParaRPr lang="uk-UA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6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D74438-93DD-7197-DBDA-A7C0744D01D3}"/>
              </a:ext>
            </a:extLst>
          </p:cNvPr>
          <p:cNvSpPr/>
          <p:nvPr/>
        </p:nvSpPr>
        <p:spPr>
          <a:xfrm>
            <a:off x="0" y="-1276"/>
            <a:ext cx="12192000" cy="1326995"/>
          </a:xfrm>
          <a:prstGeom prst="rect">
            <a:avLst/>
          </a:prstGeom>
          <a:gradFill>
            <a:gsLst>
              <a:gs pos="0">
                <a:srgbClr val="234161"/>
              </a:gs>
              <a:gs pos="50000">
                <a:srgbClr val="114C80"/>
              </a:gs>
              <a:gs pos="100000">
                <a:srgbClr val="23416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83E1C434-6F71-C351-3965-EE8825DC6E57}"/>
              </a:ext>
            </a:extLst>
          </p:cNvPr>
          <p:cNvSpPr/>
          <p:nvPr/>
        </p:nvSpPr>
        <p:spPr>
          <a:xfrm>
            <a:off x="10933431" y="327631"/>
            <a:ext cx="399900" cy="669181"/>
          </a:xfrm>
          <a:custGeom>
            <a:avLst/>
            <a:gdLst>
              <a:gd name="connsiteX0" fmla="*/ 178499 w 399900"/>
              <a:gd name="connsiteY0" fmla="*/ 646198 h 669181"/>
              <a:gd name="connsiteX1" fmla="*/ 110700 w 399900"/>
              <a:gd name="connsiteY1" fmla="*/ 534349 h 669181"/>
              <a:gd name="connsiteX2" fmla="*/ 0 w 399900"/>
              <a:gd name="connsiteY2" fmla="*/ 534349 h 669181"/>
              <a:gd name="connsiteX3" fmla="*/ 0 w 399900"/>
              <a:gd name="connsiteY3" fmla="*/ 50179 h 669181"/>
              <a:gd name="connsiteX4" fmla="*/ 107253 w 399900"/>
              <a:gd name="connsiteY4" fmla="*/ 215272 h 669181"/>
              <a:gd name="connsiteX5" fmla="*/ 124107 w 399900"/>
              <a:gd name="connsiteY5" fmla="*/ 351253 h 669181"/>
              <a:gd name="connsiteX6" fmla="*/ 116063 w 399900"/>
              <a:gd name="connsiteY6" fmla="*/ 350104 h 669181"/>
              <a:gd name="connsiteX7" fmla="*/ 82738 w 399900"/>
              <a:gd name="connsiteY7" fmla="*/ 383812 h 669181"/>
              <a:gd name="connsiteX8" fmla="*/ 110317 w 399900"/>
              <a:gd name="connsiteY8" fmla="*/ 416371 h 669181"/>
              <a:gd name="connsiteX9" fmla="*/ 130619 w 399900"/>
              <a:gd name="connsiteY9" fmla="*/ 420967 h 669181"/>
              <a:gd name="connsiteX10" fmla="*/ 183096 w 399900"/>
              <a:gd name="connsiteY10" fmla="*/ 232892 h 669181"/>
              <a:gd name="connsiteX11" fmla="*/ 175052 w 399900"/>
              <a:gd name="connsiteY11" fmla="*/ 65884 h 669181"/>
              <a:gd name="connsiteX12" fmla="*/ 199950 w 399900"/>
              <a:gd name="connsiteY12" fmla="*/ 0 h 669181"/>
              <a:gd name="connsiteX13" fmla="*/ 224848 w 399900"/>
              <a:gd name="connsiteY13" fmla="*/ 65884 h 669181"/>
              <a:gd name="connsiteX14" fmla="*/ 216804 w 399900"/>
              <a:gd name="connsiteY14" fmla="*/ 232892 h 669181"/>
              <a:gd name="connsiteX15" fmla="*/ 269281 w 399900"/>
              <a:gd name="connsiteY15" fmla="*/ 420967 h 669181"/>
              <a:gd name="connsiteX16" fmla="*/ 289583 w 399900"/>
              <a:gd name="connsiteY16" fmla="*/ 416371 h 669181"/>
              <a:gd name="connsiteX17" fmla="*/ 317162 w 399900"/>
              <a:gd name="connsiteY17" fmla="*/ 383812 h 669181"/>
              <a:gd name="connsiteX18" fmla="*/ 283837 w 399900"/>
              <a:gd name="connsiteY18" fmla="*/ 350104 h 669181"/>
              <a:gd name="connsiteX19" fmla="*/ 275793 w 399900"/>
              <a:gd name="connsiteY19" fmla="*/ 351253 h 669181"/>
              <a:gd name="connsiteX20" fmla="*/ 292647 w 399900"/>
              <a:gd name="connsiteY20" fmla="*/ 215272 h 669181"/>
              <a:gd name="connsiteX21" fmla="*/ 399900 w 399900"/>
              <a:gd name="connsiteY21" fmla="*/ 50179 h 669181"/>
              <a:gd name="connsiteX22" fmla="*/ 399900 w 399900"/>
              <a:gd name="connsiteY22" fmla="*/ 534349 h 669181"/>
              <a:gd name="connsiteX23" fmla="*/ 289200 w 399900"/>
              <a:gd name="connsiteY23" fmla="*/ 534349 h 669181"/>
              <a:gd name="connsiteX24" fmla="*/ 221401 w 399900"/>
              <a:gd name="connsiteY24" fmla="*/ 646198 h 669181"/>
              <a:gd name="connsiteX25" fmla="*/ 201099 w 399900"/>
              <a:gd name="connsiteY25" fmla="*/ 669181 h 669181"/>
              <a:gd name="connsiteX26" fmla="*/ 180032 w 399900"/>
              <a:gd name="connsiteY26" fmla="*/ 646198 h 669181"/>
              <a:gd name="connsiteX27" fmla="*/ 52477 w 399900"/>
              <a:gd name="connsiteY27" fmla="*/ 366958 h 669181"/>
              <a:gd name="connsiteX28" fmla="*/ 86951 w 399900"/>
              <a:gd name="connsiteY28" fmla="*/ 323674 h 669181"/>
              <a:gd name="connsiteX29" fmla="*/ 73545 w 399900"/>
              <a:gd name="connsiteY29" fmla="*/ 211824 h 669181"/>
              <a:gd name="connsiteX30" fmla="*/ 33325 w 399900"/>
              <a:gd name="connsiteY30" fmla="*/ 120276 h 669181"/>
              <a:gd name="connsiteX31" fmla="*/ 33325 w 399900"/>
              <a:gd name="connsiteY31" fmla="*/ 366958 h 669181"/>
              <a:gd name="connsiteX32" fmla="*/ 52477 w 399900"/>
              <a:gd name="connsiteY32" fmla="*/ 366958 h 669181"/>
              <a:gd name="connsiteX33" fmla="*/ 108402 w 399900"/>
              <a:gd name="connsiteY33" fmla="*/ 500258 h 669181"/>
              <a:gd name="connsiteX34" fmla="*/ 114531 w 399900"/>
              <a:gd name="connsiteY34" fmla="*/ 451994 h 669181"/>
              <a:gd name="connsiteX35" fmla="*/ 99209 w 399900"/>
              <a:gd name="connsiteY35" fmla="*/ 448547 h 669181"/>
              <a:gd name="connsiteX36" fmla="*/ 52860 w 399900"/>
              <a:gd name="connsiteY36" fmla="*/ 400283 h 669181"/>
              <a:gd name="connsiteX37" fmla="*/ 34091 w 399900"/>
              <a:gd name="connsiteY37" fmla="*/ 400283 h 669181"/>
              <a:gd name="connsiteX38" fmla="*/ 34091 w 399900"/>
              <a:gd name="connsiteY38" fmla="*/ 500258 h 669181"/>
              <a:gd name="connsiteX39" fmla="*/ 108785 w 399900"/>
              <a:gd name="connsiteY39" fmla="*/ 500258 h 669181"/>
              <a:gd name="connsiteX40" fmla="*/ 181947 w 399900"/>
              <a:gd name="connsiteY40" fmla="*/ 500258 h 669181"/>
              <a:gd name="connsiteX41" fmla="*/ 146324 w 399900"/>
              <a:gd name="connsiteY41" fmla="*/ 459272 h 669181"/>
              <a:gd name="connsiteX42" fmla="*/ 140195 w 399900"/>
              <a:gd name="connsiteY42" fmla="*/ 500258 h 669181"/>
              <a:gd name="connsiteX43" fmla="*/ 181947 w 399900"/>
              <a:gd name="connsiteY43" fmla="*/ 500258 h 669181"/>
              <a:gd name="connsiteX44" fmla="*/ 181947 w 399900"/>
              <a:gd name="connsiteY44" fmla="*/ 534349 h 669181"/>
              <a:gd name="connsiteX45" fmla="*/ 145174 w 399900"/>
              <a:gd name="connsiteY45" fmla="*/ 534349 h 669181"/>
              <a:gd name="connsiteX46" fmla="*/ 181947 w 399900"/>
              <a:gd name="connsiteY46" fmla="*/ 605596 h 669181"/>
              <a:gd name="connsiteX47" fmla="*/ 181947 w 399900"/>
              <a:gd name="connsiteY47" fmla="*/ 534349 h 669181"/>
              <a:gd name="connsiteX48" fmla="*/ 234424 w 399900"/>
              <a:gd name="connsiteY48" fmla="*/ 429394 h 669181"/>
              <a:gd name="connsiteX49" fmla="*/ 198801 w 399900"/>
              <a:gd name="connsiteY49" fmla="*/ 346274 h 669181"/>
              <a:gd name="connsiteX50" fmla="*/ 163178 w 399900"/>
              <a:gd name="connsiteY50" fmla="*/ 429394 h 669181"/>
              <a:gd name="connsiteX51" fmla="*/ 198801 w 399900"/>
              <a:gd name="connsiteY51" fmla="*/ 453143 h 669181"/>
              <a:gd name="connsiteX52" fmla="*/ 234424 w 399900"/>
              <a:gd name="connsiteY52" fmla="*/ 429394 h 669181"/>
              <a:gd name="connsiteX53" fmla="*/ 257024 w 399900"/>
              <a:gd name="connsiteY53" fmla="*/ 500258 h 669181"/>
              <a:gd name="connsiteX54" fmla="*/ 250895 w 399900"/>
              <a:gd name="connsiteY54" fmla="*/ 459272 h 669181"/>
              <a:gd name="connsiteX55" fmla="*/ 215272 w 399900"/>
              <a:gd name="connsiteY55" fmla="*/ 500258 h 669181"/>
              <a:gd name="connsiteX56" fmla="*/ 257024 w 399900"/>
              <a:gd name="connsiteY56" fmla="*/ 500258 h 669181"/>
              <a:gd name="connsiteX57" fmla="*/ 252427 w 399900"/>
              <a:gd name="connsiteY57" fmla="*/ 534349 h 669181"/>
              <a:gd name="connsiteX58" fmla="*/ 215655 w 399900"/>
              <a:gd name="connsiteY58" fmla="*/ 534349 h 669181"/>
              <a:gd name="connsiteX59" fmla="*/ 215655 w 399900"/>
              <a:gd name="connsiteY59" fmla="*/ 605596 h 669181"/>
              <a:gd name="connsiteX60" fmla="*/ 252427 w 399900"/>
              <a:gd name="connsiteY60" fmla="*/ 534349 h 669181"/>
              <a:gd name="connsiteX61" fmla="*/ 364277 w 399900"/>
              <a:gd name="connsiteY61" fmla="*/ 500258 h 669181"/>
              <a:gd name="connsiteX62" fmla="*/ 364277 w 399900"/>
              <a:gd name="connsiteY62" fmla="*/ 400283 h 669181"/>
              <a:gd name="connsiteX63" fmla="*/ 345508 w 399900"/>
              <a:gd name="connsiteY63" fmla="*/ 400283 h 669181"/>
              <a:gd name="connsiteX64" fmla="*/ 299159 w 399900"/>
              <a:gd name="connsiteY64" fmla="*/ 448547 h 669181"/>
              <a:gd name="connsiteX65" fmla="*/ 283837 w 399900"/>
              <a:gd name="connsiteY65" fmla="*/ 451994 h 669181"/>
              <a:gd name="connsiteX66" fmla="*/ 289966 w 399900"/>
              <a:gd name="connsiteY66" fmla="*/ 500258 h 669181"/>
              <a:gd name="connsiteX67" fmla="*/ 364660 w 399900"/>
              <a:gd name="connsiteY67" fmla="*/ 500258 h 669181"/>
              <a:gd name="connsiteX68" fmla="*/ 364277 w 399900"/>
              <a:gd name="connsiteY68" fmla="*/ 366958 h 669181"/>
              <a:gd name="connsiteX69" fmla="*/ 364277 w 399900"/>
              <a:gd name="connsiteY69" fmla="*/ 120276 h 669181"/>
              <a:gd name="connsiteX70" fmla="*/ 324057 w 399900"/>
              <a:gd name="connsiteY70" fmla="*/ 211824 h 669181"/>
              <a:gd name="connsiteX71" fmla="*/ 310650 w 399900"/>
              <a:gd name="connsiteY71" fmla="*/ 323674 h 669181"/>
              <a:gd name="connsiteX72" fmla="*/ 345124 w 399900"/>
              <a:gd name="connsiteY72" fmla="*/ 366958 h 669181"/>
              <a:gd name="connsiteX73" fmla="*/ 364277 w 399900"/>
              <a:gd name="connsiteY73" fmla="*/ 366958 h 6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99900" h="669181">
                <a:moveTo>
                  <a:pt x="178499" y="646198"/>
                </a:moveTo>
                <a:cubicBezTo>
                  <a:pt x="144025" y="619768"/>
                  <a:pt x="118744" y="580315"/>
                  <a:pt x="110700" y="534349"/>
                </a:cubicBezTo>
                <a:lnTo>
                  <a:pt x="0" y="534349"/>
                </a:lnTo>
                <a:lnTo>
                  <a:pt x="0" y="50179"/>
                </a:lnTo>
                <a:cubicBezTo>
                  <a:pt x="59755" y="80057"/>
                  <a:pt x="102273" y="146707"/>
                  <a:pt x="107253" y="215272"/>
                </a:cubicBezTo>
                <a:lnTo>
                  <a:pt x="124107" y="351253"/>
                </a:lnTo>
                <a:lnTo>
                  <a:pt x="116063" y="350104"/>
                </a:lnTo>
                <a:cubicBezTo>
                  <a:pt x="98060" y="350104"/>
                  <a:pt x="82738" y="366958"/>
                  <a:pt x="82738" y="383812"/>
                </a:cubicBezTo>
                <a:cubicBezTo>
                  <a:pt x="82738" y="399517"/>
                  <a:pt x="94612" y="412923"/>
                  <a:pt x="110317" y="416371"/>
                </a:cubicBezTo>
                <a:lnTo>
                  <a:pt x="130619" y="420967"/>
                </a:lnTo>
                <a:cubicBezTo>
                  <a:pt x="163944" y="356999"/>
                  <a:pt x="183096" y="294562"/>
                  <a:pt x="183096" y="232892"/>
                </a:cubicBezTo>
                <a:cubicBezTo>
                  <a:pt x="183096" y="177350"/>
                  <a:pt x="175818" y="122192"/>
                  <a:pt x="175052" y="65884"/>
                </a:cubicBezTo>
                <a:cubicBezTo>
                  <a:pt x="175052" y="40603"/>
                  <a:pt x="184628" y="17620"/>
                  <a:pt x="199950" y="0"/>
                </a:cubicBezTo>
                <a:cubicBezTo>
                  <a:pt x="215272" y="18386"/>
                  <a:pt x="224848" y="40986"/>
                  <a:pt x="224848" y="65884"/>
                </a:cubicBezTo>
                <a:cubicBezTo>
                  <a:pt x="224848" y="122192"/>
                  <a:pt x="216804" y="177733"/>
                  <a:pt x="216804" y="232892"/>
                </a:cubicBezTo>
                <a:cubicBezTo>
                  <a:pt x="216804" y="294179"/>
                  <a:pt x="235573" y="356999"/>
                  <a:pt x="269281" y="420967"/>
                </a:cubicBezTo>
                <a:lnTo>
                  <a:pt x="289583" y="416371"/>
                </a:lnTo>
                <a:cubicBezTo>
                  <a:pt x="304905" y="412923"/>
                  <a:pt x="317162" y="399517"/>
                  <a:pt x="317162" y="383812"/>
                </a:cubicBezTo>
                <a:cubicBezTo>
                  <a:pt x="317162" y="366958"/>
                  <a:pt x="301840" y="350104"/>
                  <a:pt x="283837" y="350104"/>
                </a:cubicBezTo>
                <a:lnTo>
                  <a:pt x="275793" y="351253"/>
                </a:lnTo>
                <a:lnTo>
                  <a:pt x="292647" y="215272"/>
                </a:lnTo>
                <a:cubicBezTo>
                  <a:pt x="300691" y="146707"/>
                  <a:pt x="340145" y="80057"/>
                  <a:pt x="399900" y="50179"/>
                </a:cubicBezTo>
                <a:lnTo>
                  <a:pt x="399900" y="534349"/>
                </a:lnTo>
                <a:lnTo>
                  <a:pt x="289200" y="534349"/>
                </a:lnTo>
                <a:cubicBezTo>
                  <a:pt x="281156" y="579931"/>
                  <a:pt x="257024" y="621300"/>
                  <a:pt x="221401" y="646198"/>
                </a:cubicBezTo>
                <a:cubicBezTo>
                  <a:pt x="213357" y="652327"/>
                  <a:pt x="206079" y="659605"/>
                  <a:pt x="201099" y="669181"/>
                </a:cubicBezTo>
                <a:cubicBezTo>
                  <a:pt x="195353" y="659222"/>
                  <a:pt x="188076" y="652327"/>
                  <a:pt x="180032" y="646198"/>
                </a:cubicBezTo>
                <a:close/>
                <a:moveTo>
                  <a:pt x="52477" y="366958"/>
                </a:moveTo>
                <a:cubicBezTo>
                  <a:pt x="57074" y="348572"/>
                  <a:pt x="70480" y="333250"/>
                  <a:pt x="86951" y="323674"/>
                </a:cubicBezTo>
                <a:lnTo>
                  <a:pt x="73545" y="211824"/>
                </a:lnTo>
                <a:cubicBezTo>
                  <a:pt x="68948" y="176967"/>
                  <a:pt x="54776" y="145940"/>
                  <a:pt x="33325" y="120276"/>
                </a:cubicBezTo>
                <a:lnTo>
                  <a:pt x="33325" y="366958"/>
                </a:lnTo>
                <a:lnTo>
                  <a:pt x="52477" y="366958"/>
                </a:lnTo>
                <a:close/>
                <a:moveTo>
                  <a:pt x="108402" y="500258"/>
                </a:moveTo>
                <a:cubicBezTo>
                  <a:pt x="108402" y="483404"/>
                  <a:pt x="111083" y="467699"/>
                  <a:pt x="114531" y="451994"/>
                </a:cubicBezTo>
                <a:lnTo>
                  <a:pt x="99209" y="448547"/>
                </a:lnTo>
                <a:cubicBezTo>
                  <a:pt x="76609" y="441269"/>
                  <a:pt x="58989" y="423266"/>
                  <a:pt x="52860" y="400283"/>
                </a:cubicBezTo>
                <a:lnTo>
                  <a:pt x="34091" y="400283"/>
                </a:lnTo>
                <a:lnTo>
                  <a:pt x="34091" y="500258"/>
                </a:lnTo>
                <a:lnTo>
                  <a:pt x="108785" y="500258"/>
                </a:lnTo>
                <a:close/>
                <a:moveTo>
                  <a:pt x="181947" y="500258"/>
                </a:moveTo>
                <a:cubicBezTo>
                  <a:pt x="181947" y="479957"/>
                  <a:pt x="166625" y="461570"/>
                  <a:pt x="146324" y="459272"/>
                </a:cubicBezTo>
                <a:cubicBezTo>
                  <a:pt x="142876" y="472296"/>
                  <a:pt x="140195" y="485702"/>
                  <a:pt x="140195" y="500258"/>
                </a:cubicBezTo>
                <a:lnTo>
                  <a:pt x="181947" y="500258"/>
                </a:lnTo>
                <a:close/>
                <a:moveTo>
                  <a:pt x="181947" y="534349"/>
                </a:moveTo>
                <a:lnTo>
                  <a:pt x="145174" y="534349"/>
                </a:lnTo>
                <a:cubicBezTo>
                  <a:pt x="151303" y="560779"/>
                  <a:pt x="163944" y="584911"/>
                  <a:pt x="181947" y="605596"/>
                </a:cubicBezTo>
                <a:lnTo>
                  <a:pt x="181947" y="534349"/>
                </a:lnTo>
                <a:close/>
                <a:moveTo>
                  <a:pt x="234424" y="429394"/>
                </a:moveTo>
                <a:cubicBezTo>
                  <a:pt x="220251" y="402964"/>
                  <a:pt x="206845" y="375002"/>
                  <a:pt x="198801" y="346274"/>
                </a:cubicBezTo>
                <a:cubicBezTo>
                  <a:pt x="190757" y="375385"/>
                  <a:pt x="177350" y="402581"/>
                  <a:pt x="163178" y="429394"/>
                </a:cubicBezTo>
                <a:cubicBezTo>
                  <a:pt x="177350" y="432842"/>
                  <a:pt x="189225" y="442418"/>
                  <a:pt x="198801" y="453143"/>
                </a:cubicBezTo>
                <a:cubicBezTo>
                  <a:pt x="208377" y="442418"/>
                  <a:pt x="220251" y="432842"/>
                  <a:pt x="234424" y="429394"/>
                </a:cubicBezTo>
                <a:close/>
                <a:moveTo>
                  <a:pt x="257024" y="500258"/>
                </a:moveTo>
                <a:cubicBezTo>
                  <a:pt x="257024" y="486085"/>
                  <a:pt x="254343" y="472296"/>
                  <a:pt x="250895" y="459272"/>
                </a:cubicBezTo>
                <a:cubicBezTo>
                  <a:pt x="230594" y="461953"/>
                  <a:pt x="215272" y="479573"/>
                  <a:pt x="215272" y="500258"/>
                </a:cubicBezTo>
                <a:lnTo>
                  <a:pt x="257024" y="500258"/>
                </a:lnTo>
                <a:close/>
                <a:moveTo>
                  <a:pt x="252427" y="534349"/>
                </a:moveTo>
                <a:lnTo>
                  <a:pt x="215655" y="534349"/>
                </a:lnTo>
                <a:lnTo>
                  <a:pt x="215655" y="605596"/>
                </a:lnTo>
                <a:cubicBezTo>
                  <a:pt x="233658" y="584911"/>
                  <a:pt x="246682" y="560779"/>
                  <a:pt x="252427" y="534349"/>
                </a:cubicBezTo>
                <a:close/>
                <a:moveTo>
                  <a:pt x="364277" y="500258"/>
                </a:moveTo>
                <a:lnTo>
                  <a:pt x="364277" y="400283"/>
                </a:lnTo>
                <a:lnTo>
                  <a:pt x="345508" y="400283"/>
                </a:lnTo>
                <a:cubicBezTo>
                  <a:pt x="339379" y="423266"/>
                  <a:pt x="321759" y="441269"/>
                  <a:pt x="299159" y="448547"/>
                </a:cubicBezTo>
                <a:lnTo>
                  <a:pt x="283837" y="451994"/>
                </a:lnTo>
                <a:cubicBezTo>
                  <a:pt x="287285" y="467699"/>
                  <a:pt x="289966" y="483404"/>
                  <a:pt x="289966" y="500258"/>
                </a:cubicBezTo>
                <a:lnTo>
                  <a:pt x="364660" y="500258"/>
                </a:lnTo>
                <a:close/>
                <a:moveTo>
                  <a:pt x="364277" y="366958"/>
                </a:moveTo>
                <a:lnTo>
                  <a:pt x="364277" y="120276"/>
                </a:lnTo>
                <a:cubicBezTo>
                  <a:pt x="342826" y="145557"/>
                  <a:pt x="327504" y="176584"/>
                  <a:pt x="324057" y="211824"/>
                </a:cubicBezTo>
                <a:lnTo>
                  <a:pt x="310650" y="323674"/>
                </a:lnTo>
                <a:cubicBezTo>
                  <a:pt x="327504" y="333250"/>
                  <a:pt x="340145" y="348955"/>
                  <a:pt x="345124" y="366958"/>
                </a:cubicBezTo>
                <a:lnTo>
                  <a:pt x="364277" y="366958"/>
                </a:lnTo>
                <a:close/>
              </a:path>
            </a:pathLst>
          </a:custGeom>
          <a:solidFill>
            <a:srgbClr val="F7D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CF999A6-5BE4-6E0A-1F93-4EEB576AD988}"/>
              </a:ext>
            </a:extLst>
          </p:cNvPr>
          <p:cNvSpPr txBox="1">
            <a:spLocks/>
          </p:cNvSpPr>
          <p:nvPr/>
        </p:nvSpPr>
        <p:spPr>
          <a:xfrm>
            <a:off x="-824820" y="83062"/>
            <a:ext cx="10798520" cy="869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a typeface="Calibri Light" panose="020F0302020204030204" pitchFamily="34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a typeface="Calibri Light" panose="020F0302020204030204" pitchFamily="34" charset="0"/>
              </a:rPr>
              <a:t>форма № 1 –відходи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"Звіт про відходи" </a:t>
            </a:r>
            <a:endParaRPr lang="uk-UA" sz="2800" b="1" dirty="0">
              <a:solidFill>
                <a:schemeClr val="bg1"/>
              </a:solidFill>
              <a:ea typeface="Calibri Light" panose="020F0302020204030204" pitchFamily="34" charset="0"/>
            </a:endParaRPr>
          </a:p>
        </p:txBody>
      </p:sp>
      <p:sp>
        <p:nvSpPr>
          <p:cNvPr id="38" name="Округлений прямокутник 104"/>
          <p:cNvSpPr/>
          <p:nvPr/>
        </p:nvSpPr>
        <p:spPr>
          <a:xfrm flipH="1">
            <a:off x="-776397" y="1656236"/>
            <a:ext cx="11909778" cy="1053371"/>
          </a:xfrm>
          <a:prstGeom prst="roundRect">
            <a:avLst>
              <a:gd name="adj" fmla="val 5713"/>
            </a:avLst>
          </a:prstGeom>
        </p:spPr>
        <p:txBody>
          <a:bodyPr rtlCol="0" anchor="ctr"/>
          <a:lstStyle/>
          <a:p>
            <a:pPr lvl="1" algn="ctr">
              <a:defRPr/>
            </a:pPr>
            <a:r>
              <a:rPr lang="uk-UA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інформації:</a:t>
            </a:r>
          </a:p>
          <a:p>
            <a:pPr lvl="1" algn="ctr">
              <a:defRPr/>
            </a:pPr>
            <a:r>
              <a:rPr lang="uk-UA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утворення відходів від економічної діяльності підприємств та побутової діяльності домогосподарств,</a:t>
            </a:r>
          </a:p>
          <a:p>
            <a:pPr lvl="1" algn="ctr">
              <a:defRPr/>
            </a:pPr>
            <a:r>
              <a:rPr lang="uk-UA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операції управління відходами, для інформаційного забезпечення аналізу ситуації у сфері відходів 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16"/>
          <p:cNvSpPr/>
          <p:nvPr/>
        </p:nvSpPr>
        <p:spPr>
          <a:xfrm>
            <a:off x="393290" y="1473200"/>
            <a:ext cx="11465918" cy="5242560"/>
          </a:xfrm>
          <a:prstGeom prst="rect">
            <a:avLst/>
          </a:prstGeom>
          <a:ln w="19050">
            <a:solidFill>
              <a:srgbClr val="114C80"/>
            </a:solidFill>
            <a:prstDash val="dash"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119999" y="13901"/>
            <a:ext cx="2568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ba Pro"/>
              </a:rPr>
              <a:t>,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4D6EC72C-3AC6-4EAA-BCB6-07ECB11B66ED}"/>
              </a:ext>
            </a:extLst>
          </p:cNvPr>
          <p:cNvSpPr/>
          <p:nvPr/>
        </p:nvSpPr>
        <p:spPr>
          <a:xfrm>
            <a:off x="426251" y="4672983"/>
            <a:ext cx="11296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20A549F-C321-4564-AC39-49E2DFC63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71" y="2746930"/>
            <a:ext cx="11183855" cy="33855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uk-UA" sz="1600" dirty="0"/>
              <a:t>Подають: юридичні особи за визначеним переліком 	                                                         Термін подання: не пізніше 28 лютого </a:t>
            </a:r>
            <a:endParaRPr lang="uk-UA" altLang="uk-UA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D7B52FC-5DE4-DA65-33DF-AD6169FDC78D}"/>
              </a:ext>
            </a:extLst>
          </p:cNvPr>
          <p:cNvSpPr/>
          <p:nvPr/>
        </p:nvSpPr>
        <p:spPr>
          <a:xfrm>
            <a:off x="538448" y="1418317"/>
            <a:ext cx="10757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accent6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Мета проведення </a:t>
            </a:r>
            <a:r>
              <a:rPr lang="uk-UA" sz="1600" dirty="0"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ДСС. </a:t>
            </a:r>
            <a:endParaRPr lang="uk-UA" sz="1600" dirty="0">
              <a:solidFill>
                <a:srgbClr val="FF0000"/>
              </a:solidFill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78933" y="3397956"/>
            <a:ext cx="10932993" cy="279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Бланк форми та роз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яснення</a:t>
            </a:r>
            <a:r>
              <a:rPr lang="uk-UA" dirty="0">
                <a:solidFill>
                  <a:schemeClr val="tx1"/>
                </a:solidFill>
              </a:rPr>
              <a:t> по відходам  на 2025 рік доступні за посиланням: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https://www.ukrstat.gov.ua/albom/albom_2025/3_1.htm</a:t>
            </a:r>
            <a:endParaRPr lang="uk-UA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Для заповнення форми використовуються:</a:t>
            </a:r>
          </a:p>
          <a:p>
            <a:r>
              <a:rPr lang="uk-UA" dirty="0">
                <a:solidFill>
                  <a:schemeClr val="tx1"/>
                </a:solidFill>
              </a:rPr>
              <a:t>1) Національний перелік відходів (НПВ)</a:t>
            </a:r>
          </a:p>
          <a:p>
            <a:r>
              <a:rPr lang="uk-UA" dirty="0">
                <a:solidFill>
                  <a:schemeClr val="tx1"/>
                </a:solidFill>
              </a:rPr>
              <a:t>2) Класифікація видів економічної діяльності (КВЕД 2010)</a:t>
            </a:r>
          </a:p>
          <a:p>
            <a:r>
              <a:rPr lang="uk-UA" dirty="0">
                <a:solidFill>
                  <a:schemeClr val="tx1"/>
                </a:solidFill>
              </a:rPr>
              <a:t>3) Кодифікатор адміністративно територіальних одиниць та територій територіальних громад (КАТОТТГ)</a:t>
            </a:r>
          </a:p>
          <a:p>
            <a:r>
              <a:rPr lang="uk-UA" dirty="0">
                <a:solidFill>
                  <a:schemeClr val="tx1"/>
                </a:solidFill>
              </a:rPr>
              <a:t> Доступні за посиланням: 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https://ukrstat.gov.ua/klasf/zm_kls.htm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9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D74438-93DD-7197-DBDA-A7C0744D01D3}"/>
              </a:ext>
            </a:extLst>
          </p:cNvPr>
          <p:cNvSpPr/>
          <p:nvPr/>
        </p:nvSpPr>
        <p:spPr>
          <a:xfrm>
            <a:off x="0" y="-1276"/>
            <a:ext cx="12192000" cy="1326995"/>
          </a:xfrm>
          <a:prstGeom prst="rect">
            <a:avLst/>
          </a:prstGeom>
          <a:gradFill>
            <a:gsLst>
              <a:gs pos="0">
                <a:srgbClr val="234161"/>
              </a:gs>
              <a:gs pos="50000">
                <a:srgbClr val="114C80"/>
              </a:gs>
              <a:gs pos="100000">
                <a:srgbClr val="23416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83E1C434-6F71-C351-3965-EE8825DC6E57}"/>
              </a:ext>
            </a:extLst>
          </p:cNvPr>
          <p:cNvSpPr/>
          <p:nvPr/>
        </p:nvSpPr>
        <p:spPr>
          <a:xfrm>
            <a:off x="10933431" y="327631"/>
            <a:ext cx="399900" cy="669181"/>
          </a:xfrm>
          <a:custGeom>
            <a:avLst/>
            <a:gdLst>
              <a:gd name="connsiteX0" fmla="*/ 178499 w 399900"/>
              <a:gd name="connsiteY0" fmla="*/ 646198 h 669181"/>
              <a:gd name="connsiteX1" fmla="*/ 110700 w 399900"/>
              <a:gd name="connsiteY1" fmla="*/ 534349 h 669181"/>
              <a:gd name="connsiteX2" fmla="*/ 0 w 399900"/>
              <a:gd name="connsiteY2" fmla="*/ 534349 h 669181"/>
              <a:gd name="connsiteX3" fmla="*/ 0 w 399900"/>
              <a:gd name="connsiteY3" fmla="*/ 50179 h 669181"/>
              <a:gd name="connsiteX4" fmla="*/ 107253 w 399900"/>
              <a:gd name="connsiteY4" fmla="*/ 215272 h 669181"/>
              <a:gd name="connsiteX5" fmla="*/ 124107 w 399900"/>
              <a:gd name="connsiteY5" fmla="*/ 351253 h 669181"/>
              <a:gd name="connsiteX6" fmla="*/ 116063 w 399900"/>
              <a:gd name="connsiteY6" fmla="*/ 350104 h 669181"/>
              <a:gd name="connsiteX7" fmla="*/ 82738 w 399900"/>
              <a:gd name="connsiteY7" fmla="*/ 383812 h 669181"/>
              <a:gd name="connsiteX8" fmla="*/ 110317 w 399900"/>
              <a:gd name="connsiteY8" fmla="*/ 416371 h 669181"/>
              <a:gd name="connsiteX9" fmla="*/ 130619 w 399900"/>
              <a:gd name="connsiteY9" fmla="*/ 420967 h 669181"/>
              <a:gd name="connsiteX10" fmla="*/ 183096 w 399900"/>
              <a:gd name="connsiteY10" fmla="*/ 232892 h 669181"/>
              <a:gd name="connsiteX11" fmla="*/ 175052 w 399900"/>
              <a:gd name="connsiteY11" fmla="*/ 65884 h 669181"/>
              <a:gd name="connsiteX12" fmla="*/ 199950 w 399900"/>
              <a:gd name="connsiteY12" fmla="*/ 0 h 669181"/>
              <a:gd name="connsiteX13" fmla="*/ 224848 w 399900"/>
              <a:gd name="connsiteY13" fmla="*/ 65884 h 669181"/>
              <a:gd name="connsiteX14" fmla="*/ 216804 w 399900"/>
              <a:gd name="connsiteY14" fmla="*/ 232892 h 669181"/>
              <a:gd name="connsiteX15" fmla="*/ 269281 w 399900"/>
              <a:gd name="connsiteY15" fmla="*/ 420967 h 669181"/>
              <a:gd name="connsiteX16" fmla="*/ 289583 w 399900"/>
              <a:gd name="connsiteY16" fmla="*/ 416371 h 669181"/>
              <a:gd name="connsiteX17" fmla="*/ 317162 w 399900"/>
              <a:gd name="connsiteY17" fmla="*/ 383812 h 669181"/>
              <a:gd name="connsiteX18" fmla="*/ 283837 w 399900"/>
              <a:gd name="connsiteY18" fmla="*/ 350104 h 669181"/>
              <a:gd name="connsiteX19" fmla="*/ 275793 w 399900"/>
              <a:gd name="connsiteY19" fmla="*/ 351253 h 669181"/>
              <a:gd name="connsiteX20" fmla="*/ 292647 w 399900"/>
              <a:gd name="connsiteY20" fmla="*/ 215272 h 669181"/>
              <a:gd name="connsiteX21" fmla="*/ 399900 w 399900"/>
              <a:gd name="connsiteY21" fmla="*/ 50179 h 669181"/>
              <a:gd name="connsiteX22" fmla="*/ 399900 w 399900"/>
              <a:gd name="connsiteY22" fmla="*/ 534349 h 669181"/>
              <a:gd name="connsiteX23" fmla="*/ 289200 w 399900"/>
              <a:gd name="connsiteY23" fmla="*/ 534349 h 669181"/>
              <a:gd name="connsiteX24" fmla="*/ 221401 w 399900"/>
              <a:gd name="connsiteY24" fmla="*/ 646198 h 669181"/>
              <a:gd name="connsiteX25" fmla="*/ 201099 w 399900"/>
              <a:gd name="connsiteY25" fmla="*/ 669181 h 669181"/>
              <a:gd name="connsiteX26" fmla="*/ 180032 w 399900"/>
              <a:gd name="connsiteY26" fmla="*/ 646198 h 669181"/>
              <a:gd name="connsiteX27" fmla="*/ 52477 w 399900"/>
              <a:gd name="connsiteY27" fmla="*/ 366958 h 669181"/>
              <a:gd name="connsiteX28" fmla="*/ 86951 w 399900"/>
              <a:gd name="connsiteY28" fmla="*/ 323674 h 669181"/>
              <a:gd name="connsiteX29" fmla="*/ 73545 w 399900"/>
              <a:gd name="connsiteY29" fmla="*/ 211824 h 669181"/>
              <a:gd name="connsiteX30" fmla="*/ 33325 w 399900"/>
              <a:gd name="connsiteY30" fmla="*/ 120276 h 669181"/>
              <a:gd name="connsiteX31" fmla="*/ 33325 w 399900"/>
              <a:gd name="connsiteY31" fmla="*/ 366958 h 669181"/>
              <a:gd name="connsiteX32" fmla="*/ 52477 w 399900"/>
              <a:gd name="connsiteY32" fmla="*/ 366958 h 669181"/>
              <a:gd name="connsiteX33" fmla="*/ 108402 w 399900"/>
              <a:gd name="connsiteY33" fmla="*/ 500258 h 669181"/>
              <a:gd name="connsiteX34" fmla="*/ 114531 w 399900"/>
              <a:gd name="connsiteY34" fmla="*/ 451994 h 669181"/>
              <a:gd name="connsiteX35" fmla="*/ 99209 w 399900"/>
              <a:gd name="connsiteY35" fmla="*/ 448547 h 669181"/>
              <a:gd name="connsiteX36" fmla="*/ 52860 w 399900"/>
              <a:gd name="connsiteY36" fmla="*/ 400283 h 669181"/>
              <a:gd name="connsiteX37" fmla="*/ 34091 w 399900"/>
              <a:gd name="connsiteY37" fmla="*/ 400283 h 669181"/>
              <a:gd name="connsiteX38" fmla="*/ 34091 w 399900"/>
              <a:gd name="connsiteY38" fmla="*/ 500258 h 669181"/>
              <a:gd name="connsiteX39" fmla="*/ 108785 w 399900"/>
              <a:gd name="connsiteY39" fmla="*/ 500258 h 669181"/>
              <a:gd name="connsiteX40" fmla="*/ 181947 w 399900"/>
              <a:gd name="connsiteY40" fmla="*/ 500258 h 669181"/>
              <a:gd name="connsiteX41" fmla="*/ 146324 w 399900"/>
              <a:gd name="connsiteY41" fmla="*/ 459272 h 669181"/>
              <a:gd name="connsiteX42" fmla="*/ 140195 w 399900"/>
              <a:gd name="connsiteY42" fmla="*/ 500258 h 669181"/>
              <a:gd name="connsiteX43" fmla="*/ 181947 w 399900"/>
              <a:gd name="connsiteY43" fmla="*/ 500258 h 669181"/>
              <a:gd name="connsiteX44" fmla="*/ 181947 w 399900"/>
              <a:gd name="connsiteY44" fmla="*/ 534349 h 669181"/>
              <a:gd name="connsiteX45" fmla="*/ 145174 w 399900"/>
              <a:gd name="connsiteY45" fmla="*/ 534349 h 669181"/>
              <a:gd name="connsiteX46" fmla="*/ 181947 w 399900"/>
              <a:gd name="connsiteY46" fmla="*/ 605596 h 669181"/>
              <a:gd name="connsiteX47" fmla="*/ 181947 w 399900"/>
              <a:gd name="connsiteY47" fmla="*/ 534349 h 669181"/>
              <a:gd name="connsiteX48" fmla="*/ 234424 w 399900"/>
              <a:gd name="connsiteY48" fmla="*/ 429394 h 669181"/>
              <a:gd name="connsiteX49" fmla="*/ 198801 w 399900"/>
              <a:gd name="connsiteY49" fmla="*/ 346274 h 669181"/>
              <a:gd name="connsiteX50" fmla="*/ 163178 w 399900"/>
              <a:gd name="connsiteY50" fmla="*/ 429394 h 669181"/>
              <a:gd name="connsiteX51" fmla="*/ 198801 w 399900"/>
              <a:gd name="connsiteY51" fmla="*/ 453143 h 669181"/>
              <a:gd name="connsiteX52" fmla="*/ 234424 w 399900"/>
              <a:gd name="connsiteY52" fmla="*/ 429394 h 669181"/>
              <a:gd name="connsiteX53" fmla="*/ 257024 w 399900"/>
              <a:gd name="connsiteY53" fmla="*/ 500258 h 669181"/>
              <a:gd name="connsiteX54" fmla="*/ 250895 w 399900"/>
              <a:gd name="connsiteY54" fmla="*/ 459272 h 669181"/>
              <a:gd name="connsiteX55" fmla="*/ 215272 w 399900"/>
              <a:gd name="connsiteY55" fmla="*/ 500258 h 669181"/>
              <a:gd name="connsiteX56" fmla="*/ 257024 w 399900"/>
              <a:gd name="connsiteY56" fmla="*/ 500258 h 669181"/>
              <a:gd name="connsiteX57" fmla="*/ 252427 w 399900"/>
              <a:gd name="connsiteY57" fmla="*/ 534349 h 669181"/>
              <a:gd name="connsiteX58" fmla="*/ 215655 w 399900"/>
              <a:gd name="connsiteY58" fmla="*/ 534349 h 669181"/>
              <a:gd name="connsiteX59" fmla="*/ 215655 w 399900"/>
              <a:gd name="connsiteY59" fmla="*/ 605596 h 669181"/>
              <a:gd name="connsiteX60" fmla="*/ 252427 w 399900"/>
              <a:gd name="connsiteY60" fmla="*/ 534349 h 669181"/>
              <a:gd name="connsiteX61" fmla="*/ 364277 w 399900"/>
              <a:gd name="connsiteY61" fmla="*/ 500258 h 669181"/>
              <a:gd name="connsiteX62" fmla="*/ 364277 w 399900"/>
              <a:gd name="connsiteY62" fmla="*/ 400283 h 669181"/>
              <a:gd name="connsiteX63" fmla="*/ 345508 w 399900"/>
              <a:gd name="connsiteY63" fmla="*/ 400283 h 669181"/>
              <a:gd name="connsiteX64" fmla="*/ 299159 w 399900"/>
              <a:gd name="connsiteY64" fmla="*/ 448547 h 669181"/>
              <a:gd name="connsiteX65" fmla="*/ 283837 w 399900"/>
              <a:gd name="connsiteY65" fmla="*/ 451994 h 669181"/>
              <a:gd name="connsiteX66" fmla="*/ 289966 w 399900"/>
              <a:gd name="connsiteY66" fmla="*/ 500258 h 669181"/>
              <a:gd name="connsiteX67" fmla="*/ 364660 w 399900"/>
              <a:gd name="connsiteY67" fmla="*/ 500258 h 669181"/>
              <a:gd name="connsiteX68" fmla="*/ 364277 w 399900"/>
              <a:gd name="connsiteY68" fmla="*/ 366958 h 669181"/>
              <a:gd name="connsiteX69" fmla="*/ 364277 w 399900"/>
              <a:gd name="connsiteY69" fmla="*/ 120276 h 669181"/>
              <a:gd name="connsiteX70" fmla="*/ 324057 w 399900"/>
              <a:gd name="connsiteY70" fmla="*/ 211824 h 669181"/>
              <a:gd name="connsiteX71" fmla="*/ 310650 w 399900"/>
              <a:gd name="connsiteY71" fmla="*/ 323674 h 669181"/>
              <a:gd name="connsiteX72" fmla="*/ 345124 w 399900"/>
              <a:gd name="connsiteY72" fmla="*/ 366958 h 669181"/>
              <a:gd name="connsiteX73" fmla="*/ 364277 w 399900"/>
              <a:gd name="connsiteY73" fmla="*/ 366958 h 6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99900" h="669181">
                <a:moveTo>
                  <a:pt x="178499" y="646198"/>
                </a:moveTo>
                <a:cubicBezTo>
                  <a:pt x="144025" y="619768"/>
                  <a:pt x="118744" y="580315"/>
                  <a:pt x="110700" y="534349"/>
                </a:cubicBezTo>
                <a:lnTo>
                  <a:pt x="0" y="534349"/>
                </a:lnTo>
                <a:lnTo>
                  <a:pt x="0" y="50179"/>
                </a:lnTo>
                <a:cubicBezTo>
                  <a:pt x="59755" y="80057"/>
                  <a:pt x="102273" y="146707"/>
                  <a:pt x="107253" y="215272"/>
                </a:cubicBezTo>
                <a:lnTo>
                  <a:pt x="124107" y="351253"/>
                </a:lnTo>
                <a:lnTo>
                  <a:pt x="116063" y="350104"/>
                </a:lnTo>
                <a:cubicBezTo>
                  <a:pt x="98060" y="350104"/>
                  <a:pt x="82738" y="366958"/>
                  <a:pt x="82738" y="383812"/>
                </a:cubicBezTo>
                <a:cubicBezTo>
                  <a:pt x="82738" y="399517"/>
                  <a:pt x="94612" y="412923"/>
                  <a:pt x="110317" y="416371"/>
                </a:cubicBezTo>
                <a:lnTo>
                  <a:pt x="130619" y="420967"/>
                </a:lnTo>
                <a:cubicBezTo>
                  <a:pt x="163944" y="356999"/>
                  <a:pt x="183096" y="294562"/>
                  <a:pt x="183096" y="232892"/>
                </a:cubicBezTo>
                <a:cubicBezTo>
                  <a:pt x="183096" y="177350"/>
                  <a:pt x="175818" y="122192"/>
                  <a:pt x="175052" y="65884"/>
                </a:cubicBezTo>
                <a:cubicBezTo>
                  <a:pt x="175052" y="40603"/>
                  <a:pt x="184628" y="17620"/>
                  <a:pt x="199950" y="0"/>
                </a:cubicBezTo>
                <a:cubicBezTo>
                  <a:pt x="215272" y="18386"/>
                  <a:pt x="224848" y="40986"/>
                  <a:pt x="224848" y="65884"/>
                </a:cubicBezTo>
                <a:cubicBezTo>
                  <a:pt x="224848" y="122192"/>
                  <a:pt x="216804" y="177733"/>
                  <a:pt x="216804" y="232892"/>
                </a:cubicBezTo>
                <a:cubicBezTo>
                  <a:pt x="216804" y="294179"/>
                  <a:pt x="235573" y="356999"/>
                  <a:pt x="269281" y="420967"/>
                </a:cubicBezTo>
                <a:lnTo>
                  <a:pt x="289583" y="416371"/>
                </a:lnTo>
                <a:cubicBezTo>
                  <a:pt x="304905" y="412923"/>
                  <a:pt x="317162" y="399517"/>
                  <a:pt x="317162" y="383812"/>
                </a:cubicBezTo>
                <a:cubicBezTo>
                  <a:pt x="317162" y="366958"/>
                  <a:pt x="301840" y="350104"/>
                  <a:pt x="283837" y="350104"/>
                </a:cubicBezTo>
                <a:lnTo>
                  <a:pt x="275793" y="351253"/>
                </a:lnTo>
                <a:lnTo>
                  <a:pt x="292647" y="215272"/>
                </a:lnTo>
                <a:cubicBezTo>
                  <a:pt x="300691" y="146707"/>
                  <a:pt x="340145" y="80057"/>
                  <a:pt x="399900" y="50179"/>
                </a:cubicBezTo>
                <a:lnTo>
                  <a:pt x="399900" y="534349"/>
                </a:lnTo>
                <a:lnTo>
                  <a:pt x="289200" y="534349"/>
                </a:lnTo>
                <a:cubicBezTo>
                  <a:pt x="281156" y="579931"/>
                  <a:pt x="257024" y="621300"/>
                  <a:pt x="221401" y="646198"/>
                </a:cubicBezTo>
                <a:cubicBezTo>
                  <a:pt x="213357" y="652327"/>
                  <a:pt x="206079" y="659605"/>
                  <a:pt x="201099" y="669181"/>
                </a:cubicBezTo>
                <a:cubicBezTo>
                  <a:pt x="195353" y="659222"/>
                  <a:pt x="188076" y="652327"/>
                  <a:pt x="180032" y="646198"/>
                </a:cubicBezTo>
                <a:close/>
                <a:moveTo>
                  <a:pt x="52477" y="366958"/>
                </a:moveTo>
                <a:cubicBezTo>
                  <a:pt x="57074" y="348572"/>
                  <a:pt x="70480" y="333250"/>
                  <a:pt x="86951" y="323674"/>
                </a:cubicBezTo>
                <a:lnTo>
                  <a:pt x="73545" y="211824"/>
                </a:lnTo>
                <a:cubicBezTo>
                  <a:pt x="68948" y="176967"/>
                  <a:pt x="54776" y="145940"/>
                  <a:pt x="33325" y="120276"/>
                </a:cubicBezTo>
                <a:lnTo>
                  <a:pt x="33325" y="366958"/>
                </a:lnTo>
                <a:lnTo>
                  <a:pt x="52477" y="366958"/>
                </a:lnTo>
                <a:close/>
                <a:moveTo>
                  <a:pt x="108402" y="500258"/>
                </a:moveTo>
                <a:cubicBezTo>
                  <a:pt x="108402" y="483404"/>
                  <a:pt x="111083" y="467699"/>
                  <a:pt x="114531" y="451994"/>
                </a:cubicBezTo>
                <a:lnTo>
                  <a:pt x="99209" y="448547"/>
                </a:lnTo>
                <a:cubicBezTo>
                  <a:pt x="76609" y="441269"/>
                  <a:pt x="58989" y="423266"/>
                  <a:pt x="52860" y="400283"/>
                </a:cubicBezTo>
                <a:lnTo>
                  <a:pt x="34091" y="400283"/>
                </a:lnTo>
                <a:lnTo>
                  <a:pt x="34091" y="500258"/>
                </a:lnTo>
                <a:lnTo>
                  <a:pt x="108785" y="500258"/>
                </a:lnTo>
                <a:close/>
                <a:moveTo>
                  <a:pt x="181947" y="500258"/>
                </a:moveTo>
                <a:cubicBezTo>
                  <a:pt x="181947" y="479957"/>
                  <a:pt x="166625" y="461570"/>
                  <a:pt x="146324" y="459272"/>
                </a:cubicBezTo>
                <a:cubicBezTo>
                  <a:pt x="142876" y="472296"/>
                  <a:pt x="140195" y="485702"/>
                  <a:pt x="140195" y="500258"/>
                </a:cubicBezTo>
                <a:lnTo>
                  <a:pt x="181947" y="500258"/>
                </a:lnTo>
                <a:close/>
                <a:moveTo>
                  <a:pt x="181947" y="534349"/>
                </a:moveTo>
                <a:lnTo>
                  <a:pt x="145174" y="534349"/>
                </a:lnTo>
                <a:cubicBezTo>
                  <a:pt x="151303" y="560779"/>
                  <a:pt x="163944" y="584911"/>
                  <a:pt x="181947" y="605596"/>
                </a:cubicBezTo>
                <a:lnTo>
                  <a:pt x="181947" y="534349"/>
                </a:lnTo>
                <a:close/>
                <a:moveTo>
                  <a:pt x="234424" y="429394"/>
                </a:moveTo>
                <a:cubicBezTo>
                  <a:pt x="220251" y="402964"/>
                  <a:pt x="206845" y="375002"/>
                  <a:pt x="198801" y="346274"/>
                </a:cubicBezTo>
                <a:cubicBezTo>
                  <a:pt x="190757" y="375385"/>
                  <a:pt x="177350" y="402581"/>
                  <a:pt x="163178" y="429394"/>
                </a:cubicBezTo>
                <a:cubicBezTo>
                  <a:pt x="177350" y="432842"/>
                  <a:pt x="189225" y="442418"/>
                  <a:pt x="198801" y="453143"/>
                </a:cubicBezTo>
                <a:cubicBezTo>
                  <a:pt x="208377" y="442418"/>
                  <a:pt x="220251" y="432842"/>
                  <a:pt x="234424" y="429394"/>
                </a:cubicBezTo>
                <a:close/>
                <a:moveTo>
                  <a:pt x="257024" y="500258"/>
                </a:moveTo>
                <a:cubicBezTo>
                  <a:pt x="257024" y="486085"/>
                  <a:pt x="254343" y="472296"/>
                  <a:pt x="250895" y="459272"/>
                </a:cubicBezTo>
                <a:cubicBezTo>
                  <a:pt x="230594" y="461953"/>
                  <a:pt x="215272" y="479573"/>
                  <a:pt x="215272" y="500258"/>
                </a:cubicBezTo>
                <a:lnTo>
                  <a:pt x="257024" y="500258"/>
                </a:lnTo>
                <a:close/>
                <a:moveTo>
                  <a:pt x="252427" y="534349"/>
                </a:moveTo>
                <a:lnTo>
                  <a:pt x="215655" y="534349"/>
                </a:lnTo>
                <a:lnTo>
                  <a:pt x="215655" y="605596"/>
                </a:lnTo>
                <a:cubicBezTo>
                  <a:pt x="233658" y="584911"/>
                  <a:pt x="246682" y="560779"/>
                  <a:pt x="252427" y="534349"/>
                </a:cubicBezTo>
                <a:close/>
                <a:moveTo>
                  <a:pt x="364277" y="500258"/>
                </a:moveTo>
                <a:lnTo>
                  <a:pt x="364277" y="400283"/>
                </a:lnTo>
                <a:lnTo>
                  <a:pt x="345508" y="400283"/>
                </a:lnTo>
                <a:cubicBezTo>
                  <a:pt x="339379" y="423266"/>
                  <a:pt x="321759" y="441269"/>
                  <a:pt x="299159" y="448547"/>
                </a:cubicBezTo>
                <a:lnTo>
                  <a:pt x="283837" y="451994"/>
                </a:lnTo>
                <a:cubicBezTo>
                  <a:pt x="287285" y="467699"/>
                  <a:pt x="289966" y="483404"/>
                  <a:pt x="289966" y="500258"/>
                </a:cubicBezTo>
                <a:lnTo>
                  <a:pt x="364660" y="500258"/>
                </a:lnTo>
                <a:close/>
                <a:moveTo>
                  <a:pt x="364277" y="366958"/>
                </a:moveTo>
                <a:lnTo>
                  <a:pt x="364277" y="120276"/>
                </a:lnTo>
                <a:cubicBezTo>
                  <a:pt x="342826" y="145557"/>
                  <a:pt x="327504" y="176584"/>
                  <a:pt x="324057" y="211824"/>
                </a:cubicBezTo>
                <a:lnTo>
                  <a:pt x="310650" y="323674"/>
                </a:lnTo>
                <a:cubicBezTo>
                  <a:pt x="327504" y="333250"/>
                  <a:pt x="340145" y="348955"/>
                  <a:pt x="345124" y="366958"/>
                </a:cubicBezTo>
                <a:lnTo>
                  <a:pt x="364277" y="366958"/>
                </a:lnTo>
                <a:close/>
              </a:path>
            </a:pathLst>
          </a:custGeom>
          <a:solidFill>
            <a:srgbClr val="F7D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Округлений прямокутник 104"/>
          <p:cNvSpPr/>
          <p:nvPr/>
        </p:nvSpPr>
        <p:spPr>
          <a:xfrm flipH="1">
            <a:off x="581608" y="1706732"/>
            <a:ext cx="8145624" cy="531138"/>
          </a:xfrm>
          <a:prstGeom prst="roundRect">
            <a:avLst>
              <a:gd name="adj" fmla="val 5713"/>
            </a:avLst>
          </a:prstGeom>
        </p:spPr>
        <p:txBody>
          <a:bodyPr rtlCol="0" anchor="ctr"/>
          <a:lstStyle/>
          <a:p>
            <a:endParaRPr lang="uk-UA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Округлений прямокутник 104"/>
          <p:cNvSpPr/>
          <p:nvPr/>
        </p:nvSpPr>
        <p:spPr>
          <a:xfrm flipH="1">
            <a:off x="445334" y="5192927"/>
            <a:ext cx="8145624" cy="531138"/>
          </a:xfrm>
          <a:prstGeom prst="roundRect">
            <a:avLst>
              <a:gd name="adj" fmla="val 5713"/>
            </a:avLst>
          </a:prstGeom>
        </p:spPr>
        <p:txBody>
          <a:bodyPr rtlCol="0" anchor="ctr"/>
          <a:lstStyle/>
          <a:p>
            <a:endParaRPr lang="uk-UA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Прямокутник 16"/>
          <p:cNvSpPr/>
          <p:nvPr/>
        </p:nvSpPr>
        <p:spPr>
          <a:xfrm>
            <a:off x="393290" y="1473200"/>
            <a:ext cx="11465918" cy="5242560"/>
          </a:xfrm>
          <a:prstGeom prst="rect">
            <a:avLst/>
          </a:prstGeom>
          <a:ln w="19050">
            <a:solidFill>
              <a:srgbClr val="114C80"/>
            </a:solidFill>
            <a:prstDash val="dash"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E07EE33-07AA-454B-8198-E01F76E59876}"/>
              </a:ext>
            </a:extLst>
          </p:cNvPr>
          <p:cNvSpPr txBox="1">
            <a:spLocks/>
          </p:cNvSpPr>
          <p:nvPr/>
        </p:nvSpPr>
        <p:spPr>
          <a:xfrm>
            <a:off x="-864507" y="89246"/>
            <a:ext cx="9146056" cy="869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bg1"/>
                </a:solidFill>
                <a:ea typeface="Calibri Light" panose="020F0302020204030204" pitchFamily="34" charset="0"/>
              </a:rPr>
              <a:t>форма № 1 –відходи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"Звіт про відходи" </a:t>
            </a:r>
            <a:endParaRPr lang="uk-UA" sz="2800" b="1" dirty="0">
              <a:solidFill>
                <a:schemeClr val="bg1"/>
              </a:solidFill>
              <a:ea typeface="Calibri Light" panose="020F03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1CF431-2BDF-44EC-858A-5496C178B0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6418" y="1473200"/>
            <a:ext cx="4752975" cy="4956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0E642D-6312-48D1-BF9C-856BC6B943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17835" y="2278762"/>
            <a:ext cx="4541373" cy="36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D74438-93DD-7197-DBDA-A7C0744D01D3}"/>
              </a:ext>
            </a:extLst>
          </p:cNvPr>
          <p:cNvSpPr/>
          <p:nvPr/>
        </p:nvSpPr>
        <p:spPr>
          <a:xfrm>
            <a:off x="0" y="-1276"/>
            <a:ext cx="12192000" cy="1326995"/>
          </a:xfrm>
          <a:prstGeom prst="rect">
            <a:avLst/>
          </a:prstGeom>
          <a:gradFill>
            <a:gsLst>
              <a:gs pos="0">
                <a:srgbClr val="234161"/>
              </a:gs>
              <a:gs pos="50000">
                <a:srgbClr val="114C80"/>
              </a:gs>
              <a:gs pos="100000">
                <a:srgbClr val="23416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83E1C434-6F71-C351-3965-EE8825DC6E57}"/>
              </a:ext>
            </a:extLst>
          </p:cNvPr>
          <p:cNvSpPr/>
          <p:nvPr/>
        </p:nvSpPr>
        <p:spPr>
          <a:xfrm>
            <a:off x="10933431" y="327631"/>
            <a:ext cx="399900" cy="669181"/>
          </a:xfrm>
          <a:custGeom>
            <a:avLst/>
            <a:gdLst>
              <a:gd name="connsiteX0" fmla="*/ 178499 w 399900"/>
              <a:gd name="connsiteY0" fmla="*/ 646198 h 669181"/>
              <a:gd name="connsiteX1" fmla="*/ 110700 w 399900"/>
              <a:gd name="connsiteY1" fmla="*/ 534349 h 669181"/>
              <a:gd name="connsiteX2" fmla="*/ 0 w 399900"/>
              <a:gd name="connsiteY2" fmla="*/ 534349 h 669181"/>
              <a:gd name="connsiteX3" fmla="*/ 0 w 399900"/>
              <a:gd name="connsiteY3" fmla="*/ 50179 h 669181"/>
              <a:gd name="connsiteX4" fmla="*/ 107253 w 399900"/>
              <a:gd name="connsiteY4" fmla="*/ 215272 h 669181"/>
              <a:gd name="connsiteX5" fmla="*/ 124107 w 399900"/>
              <a:gd name="connsiteY5" fmla="*/ 351253 h 669181"/>
              <a:gd name="connsiteX6" fmla="*/ 116063 w 399900"/>
              <a:gd name="connsiteY6" fmla="*/ 350104 h 669181"/>
              <a:gd name="connsiteX7" fmla="*/ 82738 w 399900"/>
              <a:gd name="connsiteY7" fmla="*/ 383812 h 669181"/>
              <a:gd name="connsiteX8" fmla="*/ 110317 w 399900"/>
              <a:gd name="connsiteY8" fmla="*/ 416371 h 669181"/>
              <a:gd name="connsiteX9" fmla="*/ 130619 w 399900"/>
              <a:gd name="connsiteY9" fmla="*/ 420967 h 669181"/>
              <a:gd name="connsiteX10" fmla="*/ 183096 w 399900"/>
              <a:gd name="connsiteY10" fmla="*/ 232892 h 669181"/>
              <a:gd name="connsiteX11" fmla="*/ 175052 w 399900"/>
              <a:gd name="connsiteY11" fmla="*/ 65884 h 669181"/>
              <a:gd name="connsiteX12" fmla="*/ 199950 w 399900"/>
              <a:gd name="connsiteY12" fmla="*/ 0 h 669181"/>
              <a:gd name="connsiteX13" fmla="*/ 224848 w 399900"/>
              <a:gd name="connsiteY13" fmla="*/ 65884 h 669181"/>
              <a:gd name="connsiteX14" fmla="*/ 216804 w 399900"/>
              <a:gd name="connsiteY14" fmla="*/ 232892 h 669181"/>
              <a:gd name="connsiteX15" fmla="*/ 269281 w 399900"/>
              <a:gd name="connsiteY15" fmla="*/ 420967 h 669181"/>
              <a:gd name="connsiteX16" fmla="*/ 289583 w 399900"/>
              <a:gd name="connsiteY16" fmla="*/ 416371 h 669181"/>
              <a:gd name="connsiteX17" fmla="*/ 317162 w 399900"/>
              <a:gd name="connsiteY17" fmla="*/ 383812 h 669181"/>
              <a:gd name="connsiteX18" fmla="*/ 283837 w 399900"/>
              <a:gd name="connsiteY18" fmla="*/ 350104 h 669181"/>
              <a:gd name="connsiteX19" fmla="*/ 275793 w 399900"/>
              <a:gd name="connsiteY19" fmla="*/ 351253 h 669181"/>
              <a:gd name="connsiteX20" fmla="*/ 292647 w 399900"/>
              <a:gd name="connsiteY20" fmla="*/ 215272 h 669181"/>
              <a:gd name="connsiteX21" fmla="*/ 399900 w 399900"/>
              <a:gd name="connsiteY21" fmla="*/ 50179 h 669181"/>
              <a:gd name="connsiteX22" fmla="*/ 399900 w 399900"/>
              <a:gd name="connsiteY22" fmla="*/ 534349 h 669181"/>
              <a:gd name="connsiteX23" fmla="*/ 289200 w 399900"/>
              <a:gd name="connsiteY23" fmla="*/ 534349 h 669181"/>
              <a:gd name="connsiteX24" fmla="*/ 221401 w 399900"/>
              <a:gd name="connsiteY24" fmla="*/ 646198 h 669181"/>
              <a:gd name="connsiteX25" fmla="*/ 201099 w 399900"/>
              <a:gd name="connsiteY25" fmla="*/ 669181 h 669181"/>
              <a:gd name="connsiteX26" fmla="*/ 180032 w 399900"/>
              <a:gd name="connsiteY26" fmla="*/ 646198 h 669181"/>
              <a:gd name="connsiteX27" fmla="*/ 52477 w 399900"/>
              <a:gd name="connsiteY27" fmla="*/ 366958 h 669181"/>
              <a:gd name="connsiteX28" fmla="*/ 86951 w 399900"/>
              <a:gd name="connsiteY28" fmla="*/ 323674 h 669181"/>
              <a:gd name="connsiteX29" fmla="*/ 73545 w 399900"/>
              <a:gd name="connsiteY29" fmla="*/ 211824 h 669181"/>
              <a:gd name="connsiteX30" fmla="*/ 33325 w 399900"/>
              <a:gd name="connsiteY30" fmla="*/ 120276 h 669181"/>
              <a:gd name="connsiteX31" fmla="*/ 33325 w 399900"/>
              <a:gd name="connsiteY31" fmla="*/ 366958 h 669181"/>
              <a:gd name="connsiteX32" fmla="*/ 52477 w 399900"/>
              <a:gd name="connsiteY32" fmla="*/ 366958 h 669181"/>
              <a:gd name="connsiteX33" fmla="*/ 108402 w 399900"/>
              <a:gd name="connsiteY33" fmla="*/ 500258 h 669181"/>
              <a:gd name="connsiteX34" fmla="*/ 114531 w 399900"/>
              <a:gd name="connsiteY34" fmla="*/ 451994 h 669181"/>
              <a:gd name="connsiteX35" fmla="*/ 99209 w 399900"/>
              <a:gd name="connsiteY35" fmla="*/ 448547 h 669181"/>
              <a:gd name="connsiteX36" fmla="*/ 52860 w 399900"/>
              <a:gd name="connsiteY36" fmla="*/ 400283 h 669181"/>
              <a:gd name="connsiteX37" fmla="*/ 34091 w 399900"/>
              <a:gd name="connsiteY37" fmla="*/ 400283 h 669181"/>
              <a:gd name="connsiteX38" fmla="*/ 34091 w 399900"/>
              <a:gd name="connsiteY38" fmla="*/ 500258 h 669181"/>
              <a:gd name="connsiteX39" fmla="*/ 108785 w 399900"/>
              <a:gd name="connsiteY39" fmla="*/ 500258 h 669181"/>
              <a:gd name="connsiteX40" fmla="*/ 181947 w 399900"/>
              <a:gd name="connsiteY40" fmla="*/ 500258 h 669181"/>
              <a:gd name="connsiteX41" fmla="*/ 146324 w 399900"/>
              <a:gd name="connsiteY41" fmla="*/ 459272 h 669181"/>
              <a:gd name="connsiteX42" fmla="*/ 140195 w 399900"/>
              <a:gd name="connsiteY42" fmla="*/ 500258 h 669181"/>
              <a:gd name="connsiteX43" fmla="*/ 181947 w 399900"/>
              <a:gd name="connsiteY43" fmla="*/ 500258 h 669181"/>
              <a:gd name="connsiteX44" fmla="*/ 181947 w 399900"/>
              <a:gd name="connsiteY44" fmla="*/ 534349 h 669181"/>
              <a:gd name="connsiteX45" fmla="*/ 145174 w 399900"/>
              <a:gd name="connsiteY45" fmla="*/ 534349 h 669181"/>
              <a:gd name="connsiteX46" fmla="*/ 181947 w 399900"/>
              <a:gd name="connsiteY46" fmla="*/ 605596 h 669181"/>
              <a:gd name="connsiteX47" fmla="*/ 181947 w 399900"/>
              <a:gd name="connsiteY47" fmla="*/ 534349 h 669181"/>
              <a:gd name="connsiteX48" fmla="*/ 234424 w 399900"/>
              <a:gd name="connsiteY48" fmla="*/ 429394 h 669181"/>
              <a:gd name="connsiteX49" fmla="*/ 198801 w 399900"/>
              <a:gd name="connsiteY49" fmla="*/ 346274 h 669181"/>
              <a:gd name="connsiteX50" fmla="*/ 163178 w 399900"/>
              <a:gd name="connsiteY50" fmla="*/ 429394 h 669181"/>
              <a:gd name="connsiteX51" fmla="*/ 198801 w 399900"/>
              <a:gd name="connsiteY51" fmla="*/ 453143 h 669181"/>
              <a:gd name="connsiteX52" fmla="*/ 234424 w 399900"/>
              <a:gd name="connsiteY52" fmla="*/ 429394 h 669181"/>
              <a:gd name="connsiteX53" fmla="*/ 257024 w 399900"/>
              <a:gd name="connsiteY53" fmla="*/ 500258 h 669181"/>
              <a:gd name="connsiteX54" fmla="*/ 250895 w 399900"/>
              <a:gd name="connsiteY54" fmla="*/ 459272 h 669181"/>
              <a:gd name="connsiteX55" fmla="*/ 215272 w 399900"/>
              <a:gd name="connsiteY55" fmla="*/ 500258 h 669181"/>
              <a:gd name="connsiteX56" fmla="*/ 257024 w 399900"/>
              <a:gd name="connsiteY56" fmla="*/ 500258 h 669181"/>
              <a:gd name="connsiteX57" fmla="*/ 252427 w 399900"/>
              <a:gd name="connsiteY57" fmla="*/ 534349 h 669181"/>
              <a:gd name="connsiteX58" fmla="*/ 215655 w 399900"/>
              <a:gd name="connsiteY58" fmla="*/ 534349 h 669181"/>
              <a:gd name="connsiteX59" fmla="*/ 215655 w 399900"/>
              <a:gd name="connsiteY59" fmla="*/ 605596 h 669181"/>
              <a:gd name="connsiteX60" fmla="*/ 252427 w 399900"/>
              <a:gd name="connsiteY60" fmla="*/ 534349 h 669181"/>
              <a:gd name="connsiteX61" fmla="*/ 364277 w 399900"/>
              <a:gd name="connsiteY61" fmla="*/ 500258 h 669181"/>
              <a:gd name="connsiteX62" fmla="*/ 364277 w 399900"/>
              <a:gd name="connsiteY62" fmla="*/ 400283 h 669181"/>
              <a:gd name="connsiteX63" fmla="*/ 345508 w 399900"/>
              <a:gd name="connsiteY63" fmla="*/ 400283 h 669181"/>
              <a:gd name="connsiteX64" fmla="*/ 299159 w 399900"/>
              <a:gd name="connsiteY64" fmla="*/ 448547 h 669181"/>
              <a:gd name="connsiteX65" fmla="*/ 283837 w 399900"/>
              <a:gd name="connsiteY65" fmla="*/ 451994 h 669181"/>
              <a:gd name="connsiteX66" fmla="*/ 289966 w 399900"/>
              <a:gd name="connsiteY66" fmla="*/ 500258 h 669181"/>
              <a:gd name="connsiteX67" fmla="*/ 364660 w 399900"/>
              <a:gd name="connsiteY67" fmla="*/ 500258 h 669181"/>
              <a:gd name="connsiteX68" fmla="*/ 364277 w 399900"/>
              <a:gd name="connsiteY68" fmla="*/ 366958 h 669181"/>
              <a:gd name="connsiteX69" fmla="*/ 364277 w 399900"/>
              <a:gd name="connsiteY69" fmla="*/ 120276 h 669181"/>
              <a:gd name="connsiteX70" fmla="*/ 324057 w 399900"/>
              <a:gd name="connsiteY70" fmla="*/ 211824 h 669181"/>
              <a:gd name="connsiteX71" fmla="*/ 310650 w 399900"/>
              <a:gd name="connsiteY71" fmla="*/ 323674 h 669181"/>
              <a:gd name="connsiteX72" fmla="*/ 345124 w 399900"/>
              <a:gd name="connsiteY72" fmla="*/ 366958 h 669181"/>
              <a:gd name="connsiteX73" fmla="*/ 364277 w 399900"/>
              <a:gd name="connsiteY73" fmla="*/ 366958 h 6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99900" h="669181">
                <a:moveTo>
                  <a:pt x="178499" y="646198"/>
                </a:moveTo>
                <a:cubicBezTo>
                  <a:pt x="144025" y="619768"/>
                  <a:pt x="118744" y="580315"/>
                  <a:pt x="110700" y="534349"/>
                </a:cubicBezTo>
                <a:lnTo>
                  <a:pt x="0" y="534349"/>
                </a:lnTo>
                <a:lnTo>
                  <a:pt x="0" y="50179"/>
                </a:lnTo>
                <a:cubicBezTo>
                  <a:pt x="59755" y="80057"/>
                  <a:pt x="102273" y="146707"/>
                  <a:pt x="107253" y="215272"/>
                </a:cubicBezTo>
                <a:lnTo>
                  <a:pt x="124107" y="351253"/>
                </a:lnTo>
                <a:lnTo>
                  <a:pt x="116063" y="350104"/>
                </a:lnTo>
                <a:cubicBezTo>
                  <a:pt x="98060" y="350104"/>
                  <a:pt x="82738" y="366958"/>
                  <a:pt x="82738" y="383812"/>
                </a:cubicBezTo>
                <a:cubicBezTo>
                  <a:pt x="82738" y="399517"/>
                  <a:pt x="94612" y="412923"/>
                  <a:pt x="110317" y="416371"/>
                </a:cubicBezTo>
                <a:lnTo>
                  <a:pt x="130619" y="420967"/>
                </a:lnTo>
                <a:cubicBezTo>
                  <a:pt x="163944" y="356999"/>
                  <a:pt x="183096" y="294562"/>
                  <a:pt x="183096" y="232892"/>
                </a:cubicBezTo>
                <a:cubicBezTo>
                  <a:pt x="183096" y="177350"/>
                  <a:pt x="175818" y="122192"/>
                  <a:pt x="175052" y="65884"/>
                </a:cubicBezTo>
                <a:cubicBezTo>
                  <a:pt x="175052" y="40603"/>
                  <a:pt x="184628" y="17620"/>
                  <a:pt x="199950" y="0"/>
                </a:cubicBezTo>
                <a:cubicBezTo>
                  <a:pt x="215272" y="18386"/>
                  <a:pt x="224848" y="40986"/>
                  <a:pt x="224848" y="65884"/>
                </a:cubicBezTo>
                <a:cubicBezTo>
                  <a:pt x="224848" y="122192"/>
                  <a:pt x="216804" y="177733"/>
                  <a:pt x="216804" y="232892"/>
                </a:cubicBezTo>
                <a:cubicBezTo>
                  <a:pt x="216804" y="294179"/>
                  <a:pt x="235573" y="356999"/>
                  <a:pt x="269281" y="420967"/>
                </a:cubicBezTo>
                <a:lnTo>
                  <a:pt x="289583" y="416371"/>
                </a:lnTo>
                <a:cubicBezTo>
                  <a:pt x="304905" y="412923"/>
                  <a:pt x="317162" y="399517"/>
                  <a:pt x="317162" y="383812"/>
                </a:cubicBezTo>
                <a:cubicBezTo>
                  <a:pt x="317162" y="366958"/>
                  <a:pt x="301840" y="350104"/>
                  <a:pt x="283837" y="350104"/>
                </a:cubicBezTo>
                <a:lnTo>
                  <a:pt x="275793" y="351253"/>
                </a:lnTo>
                <a:lnTo>
                  <a:pt x="292647" y="215272"/>
                </a:lnTo>
                <a:cubicBezTo>
                  <a:pt x="300691" y="146707"/>
                  <a:pt x="340145" y="80057"/>
                  <a:pt x="399900" y="50179"/>
                </a:cubicBezTo>
                <a:lnTo>
                  <a:pt x="399900" y="534349"/>
                </a:lnTo>
                <a:lnTo>
                  <a:pt x="289200" y="534349"/>
                </a:lnTo>
                <a:cubicBezTo>
                  <a:pt x="281156" y="579931"/>
                  <a:pt x="257024" y="621300"/>
                  <a:pt x="221401" y="646198"/>
                </a:cubicBezTo>
                <a:cubicBezTo>
                  <a:pt x="213357" y="652327"/>
                  <a:pt x="206079" y="659605"/>
                  <a:pt x="201099" y="669181"/>
                </a:cubicBezTo>
                <a:cubicBezTo>
                  <a:pt x="195353" y="659222"/>
                  <a:pt x="188076" y="652327"/>
                  <a:pt x="180032" y="646198"/>
                </a:cubicBezTo>
                <a:close/>
                <a:moveTo>
                  <a:pt x="52477" y="366958"/>
                </a:moveTo>
                <a:cubicBezTo>
                  <a:pt x="57074" y="348572"/>
                  <a:pt x="70480" y="333250"/>
                  <a:pt x="86951" y="323674"/>
                </a:cubicBezTo>
                <a:lnTo>
                  <a:pt x="73545" y="211824"/>
                </a:lnTo>
                <a:cubicBezTo>
                  <a:pt x="68948" y="176967"/>
                  <a:pt x="54776" y="145940"/>
                  <a:pt x="33325" y="120276"/>
                </a:cubicBezTo>
                <a:lnTo>
                  <a:pt x="33325" y="366958"/>
                </a:lnTo>
                <a:lnTo>
                  <a:pt x="52477" y="366958"/>
                </a:lnTo>
                <a:close/>
                <a:moveTo>
                  <a:pt x="108402" y="500258"/>
                </a:moveTo>
                <a:cubicBezTo>
                  <a:pt x="108402" y="483404"/>
                  <a:pt x="111083" y="467699"/>
                  <a:pt x="114531" y="451994"/>
                </a:cubicBezTo>
                <a:lnTo>
                  <a:pt x="99209" y="448547"/>
                </a:lnTo>
                <a:cubicBezTo>
                  <a:pt x="76609" y="441269"/>
                  <a:pt x="58989" y="423266"/>
                  <a:pt x="52860" y="400283"/>
                </a:cubicBezTo>
                <a:lnTo>
                  <a:pt x="34091" y="400283"/>
                </a:lnTo>
                <a:lnTo>
                  <a:pt x="34091" y="500258"/>
                </a:lnTo>
                <a:lnTo>
                  <a:pt x="108785" y="500258"/>
                </a:lnTo>
                <a:close/>
                <a:moveTo>
                  <a:pt x="181947" y="500258"/>
                </a:moveTo>
                <a:cubicBezTo>
                  <a:pt x="181947" y="479957"/>
                  <a:pt x="166625" y="461570"/>
                  <a:pt x="146324" y="459272"/>
                </a:cubicBezTo>
                <a:cubicBezTo>
                  <a:pt x="142876" y="472296"/>
                  <a:pt x="140195" y="485702"/>
                  <a:pt x="140195" y="500258"/>
                </a:cubicBezTo>
                <a:lnTo>
                  <a:pt x="181947" y="500258"/>
                </a:lnTo>
                <a:close/>
                <a:moveTo>
                  <a:pt x="181947" y="534349"/>
                </a:moveTo>
                <a:lnTo>
                  <a:pt x="145174" y="534349"/>
                </a:lnTo>
                <a:cubicBezTo>
                  <a:pt x="151303" y="560779"/>
                  <a:pt x="163944" y="584911"/>
                  <a:pt x="181947" y="605596"/>
                </a:cubicBezTo>
                <a:lnTo>
                  <a:pt x="181947" y="534349"/>
                </a:lnTo>
                <a:close/>
                <a:moveTo>
                  <a:pt x="234424" y="429394"/>
                </a:moveTo>
                <a:cubicBezTo>
                  <a:pt x="220251" y="402964"/>
                  <a:pt x="206845" y="375002"/>
                  <a:pt x="198801" y="346274"/>
                </a:cubicBezTo>
                <a:cubicBezTo>
                  <a:pt x="190757" y="375385"/>
                  <a:pt x="177350" y="402581"/>
                  <a:pt x="163178" y="429394"/>
                </a:cubicBezTo>
                <a:cubicBezTo>
                  <a:pt x="177350" y="432842"/>
                  <a:pt x="189225" y="442418"/>
                  <a:pt x="198801" y="453143"/>
                </a:cubicBezTo>
                <a:cubicBezTo>
                  <a:pt x="208377" y="442418"/>
                  <a:pt x="220251" y="432842"/>
                  <a:pt x="234424" y="429394"/>
                </a:cubicBezTo>
                <a:close/>
                <a:moveTo>
                  <a:pt x="257024" y="500258"/>
                </a:moveTo>
                <a:cubicBezTo>
                  <a:pt x="257024" y="486085"/>
                  <a:pt x="254343" y="472296"/>
                  <a:pt x="250895" y="459272"/>
                </a:cubicBezTo>
                <a:cubicBezTo>
                  <a:pt x="230594" y="461953"/>
                  <a:pt x="215272" y="479573"/>
                  <a:pt x="215272" y="500258"/>
                </a:cubicBezTo>
                <a:lnTo>
                  <a:pt x="257024" y="500258"/>
                </a:lnTo>
                <a:close/>
                <a:moveTo>
                  <a:pt x="252427" y="534349"/>
                </a:moveTo>
                <a:lnTo>
                  <a:pt x="215655" y="534349"/>
                </a:lnTo>
                <a:lnTo>
                  <a:pt x="215655" y="605596"/>
                </a:lnTo>
                <a:cubicBezTo>
                  <a:pt x="233658" y="584911"/>
                  <a:pt x="246682" y="560779"/>
                  <a:pt x="252427" y="534349"/>
                </a:cubicBezTo>
                <a:close/>
                <a:moveTo>
                  <a:pt x="364277" y="500258"/>
                </a:moveTo>
                <a:lnTo>
                  <a:pt x="364277" y="400283"/>
                </a:lnTo>
                <a:lnTo>
                  <a:pt x="345508" y="400283"/>
                </a:lnTo>
                <a:cubicBezTo>
                  <a:pt x="339379" y="423266"/>
                  <a:pt x="321759" y="441269"/>
                  <a:pt x="299159" y="448547"/>
                </a:cubicBezTo>
                <a:lnTo>
                  <a:pt x="283837" y="451994"/>
                </a:lnTo>
                <a:cubicBezTo>
                  <a:pt x="287285" y="467699"/>
                  <a:pt x="289966" y="483404"/>
                  <a:pt x="289966" y="500258"/>
                </a:cubicBezTo>
                <a:lnTo>
                  <a:pt x="364660" y="500258"/>
                </a:lnTo>
                <a:close/>
                <a:moveTo>
                  <a:pt x="364277" y="366958"/>
                </a:moveTo>
                <a:lnTo>
                  <a:pt x="364277" y="120276"/>
                </a:lnTo>
                <a:cubicBezTo>
                  <a:pt x="342826" y="145557"/>
                  <a:pt x="327504" y="176584"/>
                  <a:pt x="324057" y="211824"/>
                </a:cubicBezTo>
                <a:lnTo>
                  <a:pt x="310650" y="323674"/>
                </a:lnTo>
                <a:cubicBezTo>
                  <a:pt x="327504" y="333250"/>
                  <a:pt x="340145" y="348955"/>
                  <a:pt x="345124" y="366958"/>
                </a:cubicBezTo>
                <a:lnTo>
                  <a:pt x="364277" y="366958"/>
                </a:lnTo>
                <a:close/>
              </a:path>
            </a:pathLst>
          </a:custGeom>
          <a:solidFill>
            <a:srgbClr val="F7D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Округлений прямокутник 104"/>
          <p:cNvSpPr/>
          <p:nvPr/>
        </p:nvSpPr>
        <p:spPr>
          <a:xfrm flipH="1">
            <a:off x="581605" y="1575304"/>
            <a:ext cx="10978216" cy="615636"/>
          </a:xfrm>
          <a:prstGeom prst="roundRect">
            <a:avLst>
              <a:gd name="adj" fmla="val 5713"/>
            </a:avLst>
          </a:prstGeom>
        </p:spPr>
        <p:txBody>
          <a:bodyPr rtlCol="0" anchor="ctr"/>
          <a:lstStyle/>
          <a:p>
            <a:pPr algn="ctr"/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 № 1-відходи (річна)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змінилося?</a:t>
            </a:r>
            <a:endParaRPr lang="uk-UA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Округлений прямокутник 104"/>
          <p:cNvSpPr/>
          <p:nvPr/>
        </p:nvSpPr>
        <p:spPr>
          <a:xfrm flipH="1">
            <a:off x="745066" y="3678039"/>
            <a:ext cx="11053644" cy="3037721"/>
          </a:xfrm>
          <a:prstGeom prst="roundRect">
            <a:avLst>
              <a:gd name="adj" fmla="val 5713"/>
            </a:avLst>
          </a:prstGeom>
        </p:spPr>
        <p:txBody>
          <a:bodyPr rtlCol="0" anchor="ctr"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Звертаємо увагу!</a:t>
            </a:r>
          </a:p>
          <a:p>
            <a:pPr>
              <a:spcAft>
                <a:spcPts val="600"/>
              </a:spcAft>
            </a:pPr>
            <a:r>
              <a:rPr lang="uk-UA" sz="1400" dirty="0"/>
              <a:t>1. </a:t>
            </a:r>
            <a:r>
              <a:rPr lang="uk-UA" sz="1400" b="1" dirty="0"/>
              <a:t>НПВ містить групу 16.12  </a:t>
            </a:r>
            <a:r>
              <a:rPr lang="uk-UA" sz="1400" dirty="0"/>
              <a:t>"Відходи, що утворилися через пошкодження (руйнування) будівель та споруд внаслідок бойових дій, терористичних актів, диверсій або проведення робіт з ліквідації їх наслідків". </a:t>
            </a:r>
          </a:p>
          <a:p>
            <a:pPr>
              <a:spcAft>
                <a:spcPts val="600"/>
              </a:spcAft>
            </a:pPr>
            <a:r>
              <a:rPr lang="uk-UA" sz="1400" dirty="0"/>
              <a:t>2. Орієнтовне </a:t>
            </a:r>
            <a:r>
              <a:rPr lang="uk-UA" sz="1400" b="1" dirty="0"/>
              <a:t>співвідношення кодів відходів </a:t>
            </a:r>
            <a:r>
              <a:rPr lang="uk-UA" sz="1400" dirty="0"/>
              <a:t>ДК 005-96 та Національного переліку відходів доступне за посиланням: </a:t>
            </a:r>
            <a:r>
              <a:rPr lang="uk-UA" sz="1400" u="sng" dirty="0">
                <a:hlinkClick r:id="rId3"/>
              </a:rPr>
              <a:t>https://mepr.gov.ua/wp-content/uploads/2023/07/Perehidni-tablytsi-gotovo.docx</a:t>
            </a:r>
            <a:endParaRPr lang="uk-UA" sz="1400" dirty="0"/>
          </a:p>
          <a:p>
            <a:pPr>
              <a:spcAft>
                <a:spcPts val="600"/>
              </a:spcAft>
            </a:pPr>
            <a:r>
              <a:rPr lang="uk-UA" sz="1400" dirty="0"/>
              <a:t>3. </a:t>
            </a:r>
            <a:r>
              <a:rPr lang="uk-UA" sz="1400" b="1" dirty="0"/>
              <a:t>Порядок класифікації відходів</a:t>
            </a:r>
            <a:r>
              <a:rPr lang="uk-UA" sz="1400" dirty="0"/>
              <a:t>, затверджений постановою Кабінету Міністрів України від 20.10.2023 № 1102, доступний за посиланням: </a:t>
            </a:r>
            <a:r>
              <a:rPr lang="uk-UA" sz="1400" dirty="0">
                <a:hlinkClick r:id="rId4"/>
              </a:rPr>
              <a:t>http://surl.li/fcwvif</a:t>
            </a:r>
            <a:endParaRPr lang="uk-UA" sz="1400" dirty="0"/>
          </a:p>
          <a:p>
            <a:pPr>
              <a:spcAft>
                <a:spcPts val="600"/>
              </a:spcAft>
            </a:pPr>
            <a:r>
              <a:rPr lang="uk-UA" sz="1400" dirty="0"/>
              <a:t>4. </a:t>
            </a:r>
            <a:r>
              <a:rPr lang="uk-UA" sz="1400" b="1" dirty="0"/>
              <a:t>Змінено наповнення показника </a:t>
            </a:r>
            <a:r>
              <a:rPr lang="uk-UA" sz="1400" dirty="0"/>
              <a:t>«Наявність відходів на зберіганні на початок року» (ряд. 10). Тепер у ньому відображаються залишки відходів минулих років (до моменту їх видалення, відновлення або передачі іншим підприємствам), за винятком відходів на постійному зберіганні.</a:t>
            </a:r>
          </a:p>
          <a:p>
            <a:pPr>
              <a:spcAft>
                <a:spcPts val="600"/>
              </a:spcAft>
            </a:pPr>
            <a:r>
              <a:rPr lang="uk-UA" sz="1400" dirty="0"/>
              <a:t>5. </a:t>
            </a:r>
            <a:r>
              <a:rPr lang="uk-UA" sz="1400" b="1" dirty="0"/>
              <a:t>Змінено формат подання </a:t>
            </a:r>
            <a:r>
              <a:rPr lang="uk-UA" sz="1400" dirty="0"/>
              <a:t>даних у розділі щодо  утворення відходів за адміністративно-територіальними одиницями (в частині даних щодо ідентифікації респондентів за адресою здійснення діяльності, у результаті якої утворюються відходи).</a:t>
            </a:r>
          </a:p>
          <a:p>
            <a:pPr>
              <a:spcAft>
                <a:spcPts val="600"/>
              </a:spcAft>
            </a:pPr>
            <a:r>
              <a:rPr lang="uk-UA" sz="1400" dirty="0"/>
              <a:t>6. Більше інформації наведено </a:t>
            </a:r>
            <a:r>
              <a:rPr lang="uk-UA" sz="1400" u="sng" dirty="0"/>
              <a:t>у </a:t>
            </a:r>
            <a:r>
              <a:rPr lang="uk-UA" sz="1400" u="sng" dirty="0">
                <a:solidFill>
                  <a:srgbClr val="0058B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Роз’ясненнях щодо показників форми ДСС № 1-відходи (річна) "Звіт про відходи"</a:t>
            </a:r>
            <a:r>
              <a:rPr lang="uk-UA" sz="14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400" u="sng" dirty="0"/>
              <a:t>.</a:t>
            </a:r>
          </a:p>
          <a:p>
            <a:endParaRPr lang="uk-UA" sz="1400" dirty="0"/>
          </a:p>
        </p:txBody>
      </p:sp>
      <p:sp>
        <p:nvSpPr>
          <p:cNvPr id="44" name="Прямокутник 16"/>
          <p:cNvSpPr/>
          <p:nvPr/>
        </p:nvSpPr>
        <p:spPr>
          <a:xfrm>
            <a:off x="393290" y="1473200"/>
            <a:ext cx="11465918" cy="5242560"/>
          </a:xfrm>
          <a:prstGeom prst="rect">
            <a:avLst/>
          </a:prstGeom>
          <a:ln w="19050">
            <a:solidFill>
              <a:srgbClr val="114C80"/>
            </a:solidFill>
            <a:prstDash val="dash"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E07EE33-07AA-454B-8198-E01F76E59876}"/>
              </a:ext>
            </a:extLst>
          </p:cNvPr>
          <p:cNvSpPr txBox="1">
            <a:spLocks/>
          </p:cNvSpPr>
          <p:nvPr/>
        </p:nvSpPr>
        <p:spPr>
          <a:xfrm>
            <a:off x="-864507" y="89246"/>
            <a:ext cx="9146056" cy="869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bg1"/>
                </a:solidFill>
                <a:ea typeface="Calibri Light" panose="020F0302020204030204" pitchFamily="34" charset="0"/>
              </a:rPr>
              <a:t>форма № 1 –відходи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"Звіт про відходи" </a:t>
            </a:r>
            <a:endParaRPr lang="uk-UA" sz="2800" b="1" dirty="0">
              <a:solidFill>
                <a:schemeClr val="bg1"/>
              </a:solidFill>
              <a:ea typeface="Calibri Light" panose="020F030202020403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5624030-AE49-4671-B842-B9B8ABE2EEBD}"/>
              </a:ext>
            </a:extLst>
          </p:cNvPr>
          <p:cNvSpPr/>
          <p:nvPr/>
        </p:nvSpPr>
        <p:spPr>
          <a:xfrm>
            <a:off x="745066" y="2145563"/>
            <a:ext cx="108147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З форми вилучено</a:t>
            </a:r>
            <a:r>
              <a:rPr lang="uk-UA" sz="1400" dirty="0"/>
              <a:t>:  - найменування відходів; </a:t>
            </a:r>
          </a:p>
          <a:p>
            <a:r>
              <a:rPr lang="uk-UA" sz="1400" dirty="0"/>
              <a:t>                                       - код виду відходів за Класифікатором відходів ДК 005–96;</a:t>
            </a:r>
          </a:p>
          <a:p>
            <a:r>
              <a:rPr lang="uk-UA" sz="1400" dirty="0"/>
              <a:t>                                       - код категорії відходів за матеріалом;</a:t>
            </a:r>
          </a:p>
          <a:p>
            <a:r>
              <a:rPr lang="uk-UA" sz="1400" dirty="0"/>
              <a:t>                                       - код класу небезпеки відходів</a:t>
            </a:r>
            <a:r>
              <a:rPr lang="uk-UA" sz="1400" b="1" dirty="0"/>
              <a:t>.</a:t>
            </a:r>
            <a:endParaRPr lang="uk-UA" sz="1400" dirty="0"/>
          </a:p>
          <a:p>
            <a:r>
              <a:rPr lang="uk-UA" sz="1400" b="1" dirty="0"/>
              <a:t>Замість них додано</a:t>
            </a:r>
            <a:r>
              <a:rPr lang="uk-UA" sz="1400" dirty="0"/>
              <a:t> "Код за Національним переліком відходів" (далі − НПВ)</a:t>
            </a:r>
          </a:p>
        </p:txBody>
      </p:sp>
    </p:spTree>
    <p:extLst>
      <p:ext uri="{BB962C8B-B14F-4D97-AF65-F5344CB8AC3E}">
        <p14:creationId xmlns:p14="http://schemas.microsoft.com/office/powerpoint/2010/main" val="151813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BE106-CEC4-3F53-03E0-93B5AE7551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34161"/>
              </a:gs>
              <a:gs pos="50000">
                <a:srgbClr val="114C80"/>
              </a:gs>
              <a:gs pos="100000">
                <a:srgbClr val="2341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D85B98BB-A3D2-4285-8B0A-5D7C2C12D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079" y="1994306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1400" dirty="0">
                <a:solidFill>
                  <a:schemeClr val="bg1"/>
                </a:solidFill>
                <a:latin typeface="e-Ukraine" panose="00000500000000000000" pitchFamily="50" charset="0"/>
                <a:cs typeface="Arial" panose="020B0604020202020204" pitchFamily="34" charset="0"/>
              </a:rPr>
              <a:t> </a:t>
            </a:r>
            <a:endParaRPr lang="sr-Latn-CS" sz="1400" b="1" spc="300" dirty="0">
              <a:solidFill>
                <a:schemeClr val="bg1"/>
              </a:solidFill>
              <a:latin typeface="e-Ukraine" panose="00000500000000000000" pitchFamily="50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dirty="0">
              <a:solidFill>
                <a:schemeClr val="bg1"/>
              </a:solidFill>
              <a:latin typeface="e-Ukraine Head Bold" panose="00000800000000000000" pitchFamily="50" charset="0"/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e-Ukraine Head Bold" panose="00000800000000000000" pitchFamily="50" charset="0"/>
                <a:ea typeface="+mj-ea"/>
                <a:cs typeface="Arial" panose="020B0604020202020204" pitchFamily="34" charset="0"/>
              </a:rPr>
              <a:t>Дякуємо за </a:t>
            </a:r>
            <a:r>
              <a:rPr lang="uk-UA" sz="2400" b="1">
                <a:solidFill>
                  <a:schemeClr val="bg1"/>
                </a:solidFill>
                <a:latin typeface="e-Ukraine Head Bold" panose="00000800000000000000" pitchFamily="50" charset="0"/>
                <a:ea typeface="+mj-ea"/>
                <a:cs typeface="Arial" panose="020B0604020202020204" pitchFamily="34" charset="0"/>
              </a:rPr>
              <a:t>Вашу увагу</a:t>
            </a:r>
            <a:r>
              <a:rPr lang="ru-RU" sz="2400" b="1">
                <a:solidFill>
                  <a:schemeClr val="bg1"/>
                </a:solidFill>
                <a:latin typeface="e-Ukraine Head Bold" panose="00000800000000000000" pitchFamily="50" charset="0"/>
                <a:ea typeface="+mj-ea"/>
                <a:cs typeface="Arial" panose="020B0604020202020204" pitchFamily="34" charset="0"/>
              </a:rPr>
              <a:t>!</a:t>
            </a:r>
            <a:endParaRPr lang="uk-UA" sz="2800" b="1" dirty="0">
              <a:solidFill>
                <a:schemeClr val="bg1"/>
              </a:solidFill>
              <a:latin typeface="e-Ukraine Head Bold" panose="00000800000000000000" pitchFamily="50" charset="0"/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dirty="0">
              <a:solidFill>
                <a:schemeClr val="bg1"/>
              </a:solidFill>
              <a:latin typeface="e-Ukraine Head Bold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9BEEF05-1219-43AC-A90D-7613ACE7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uk-UA" sz="2700" dirty="0">
              <a:solidFill>
                <a:schemeClr val="bg1"/>
              </a:solidFill>
              <a:latin typeface="e-Ukraine Head Bold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D3A91193-DEE9-FA88-0630-20C06320FF9E}"/>
              </a:ext>
            </a:extLst>
          </p:cNvPr>
          <p:cNvSpPr/>
          <p:nvPr/>
        </p:nvSpPr>
        <p:spPr>
          <a:xfrm>
            <a:off x="5896050" y="613250"/>
            <a:ext cx="399900" cy="669181"/>
          </a:xfrm>
          <a:custGeom>
            <a:avLst/>
            <a:gdLst>
              <a:gd name="connsiteX0" fmla="*/ 178499 w 399900"/>
              <a:gd name="connsiteY0" fmla="*/ 646198 h 669181"/>
              <a:gd name="connsiteX1" fmla="*/ 110700 w 399900"/>
              <a:gd name="connsiteY1" fmla="*/ 534349 h 669181"/>
              <a:gd name="connsiteX2" fmla="*/ 0 w 399900"/>
              <a:gd name="connsiteY2" fmla="*/ 534349 h 669181"/>
              <a:gd name="connsiteX3" fmla="*/ 0 w 399900"/>
              <a:gd name="connsiteY3" fmla="*/ 50179 h 669181"/>
              <a:gd name="connsiteX4" fmla="*/ 107253 w 399900"/>
              <a:gd name="connsiteY4" fmla="*/ 215272 h 669181"/>
              <a:gd name="connsiteX5" fmla="*/ 124107 w 399900"/>
              <a:gd name="connsiteY5" fmla="*/ 351253 h 669181"/>
              <a:gd name="connsiteX6" fmla="*/ 116063 w 399900"/>
              <a:gd name="connsiteY6" fmla="*/ 350104 h 669181"/>
              <a:gd name="connsiteX7" fmla="*/ 82738 w 399900"/>
              <a:gd name="connsiteY7" fmla="*/ 383812 h 669181"/>
              <a:gd name="connsiteX8" fmla="*/ 110317 w 399900"/>
              <a:gd name="connsiteY8" fmla="*/ 416371 h 669181"/>
              <a:gd name="connsiteX9" fmla="*/ 130619 w 399900"/>
              <a:gd name="connsiteY9" fmla="*/ 420967 h 669181"/>
              <a:gd name="connsiteX10" fmla="*/ 183096 w 399900"/>
              <a:gd name="connsiteY10" fmla="*/ 232892 h 669181"/>
              <a:gd name="connsiteX11" fmla="*/ 175052 w 399900"/>
              <a:gd name="connsiteY11" fmla="*/ 65884 h 669181"/>
              <a:gd name="connsiteX12" fmla="*/ 199950 w 399900"/>
              <a:gd name="connsiteY12" fmla="*/ 0 h 669181"/>
              <a:gd name="connsiteX13" fmla="*/ 224848 w 399900"/>
              <a:gd name="connsiteY13" fmla="*/ 65884 h 669181"/>
              <a:gd name="connsiteX14" fmla="*/ 216804 w 399900"/>
              <a:gd name="connsiteY14" fmla="*/ 232892 h 669181"/>
              <a:gd name="connsiteX15" fmla="*/ 269281 w 399900"/>
              <a:gd name="connsiteY15" fmla="*/ 420967 h 669181"/>
              <a:gd name="connsiteX16" fmla="*/ 289583 w 399900"/>
              <a:gd name="connsiteY16" fmla="*/ 416371 h 669181"/>
              <a:gd name="connsiteX17" fmla="*/ 317162 w 399900"/>
              <a:gd name="connsiteY17" fmla="*/ 383812 h 669181"/>
              <a:gd name="connsiteX18" fmla="*/ 283837 w 399900"/>
              <a:gd name="connsiteY18" fmla="*/ 350104 h 669181"/>
              <a:gd name="connsiteX19" fmla="*/ 275793 w 399900"/>
              <a:gd name="connsiteY19" fmla="*/ 351253 h 669181"/>
              <a:gd name="connsiteX20" fmla="*/ 292647 w 399900"/>
              <a:gd name="connsiteY20" fmla="*/ 215272 h 669181"/>
              <a:gd name="connsiteX21" fmla="*/ 399900 w 399900"/>
              <a:gd name="connsiteY21" fmla="*/ 50179 h 669181"/>
              <a:gd name="connsiteX22" fmla="*/ 399900 w 399900"/>
              <a:gd name="connsiteY22" fmla="*/ 534349 h 669181"/>
              <a:gd name="connsiteX23" fmla="*/ 289200 w 399900"/>
              <a:gd name="connsiteY23" fmla="*/ 534349 h 669181"/>
              <a:gd name="connsiteX24" fmla="*/ 221401 w 399900"/>
              <a:gd name="connsiteY24" fmla="*/ 646198 h 669181"/>
              <a:gd name="connsiteX25" fmla="*/ 201099 w 399900"/>
              <a:gd name="connsiteY25" fmla="*/ 669181 h 669181"/>
              <a:gd name="connsiteX26" fmla="*/ 180032 w 399900"/>
              <a:gd name="connsiteY26" fmla="*/ 646198 h 669181"/>
              <a:gd name="connsiteX27" fmla="*/ 52477 w 399900"/>
              <a:gd name="connsiteY27" fmla="*/ 366958 h 669181"/>
              <a:gd name="connsiteX28" fmla="*/ 86951 w 399900"/>
              <a:gd name="connsiteY28" fmla="*/ 323674 h 669181"/>
              <a:gd name="connsiteX29" fmla="*/ 73545 w 399900"/>
              <a:gd name="connsiteY29" fmla="*/ 211824 h 669181"/>
              <a:gd name="connsiteX30" fmla="*/ 33325 w 399900"/>
              <a:gd name="connsiteY30" fmla="*/ 120276 h 669181"/>
              <a:gd name="connsiteX31" fmla="*/ 33325 w 399900"/>
              <a:gd name="connsiteY31" fmla="*/ 366958 h 669181"/>
              <a:gd name="connsiteX32" fmla="*/ 52477 w 399900"/>
              <a:gd name="connsiteY32" fmla="*/ 366958 h 669181"/>
              <a:gd name="connsiteX33" fmla="*/ 108402 w 399900"/>
              <a:gd name="connsiteY33" fmla="*/ 500258 h 669181"/>
              <a:gd name="connsiteX34" fmla="*/ 114531 w 399900"/>
              <a:gd name="connsiteY34" fmla="*/ 451994 h 669181"/>
              <a:gd name="connsiteX35" fmla="*/ 99209 w 399900"/>
              <a:gd name="connsiteY35" fmla="*/ 448547 h 669181"/>
              <a:gd name="connsiteX36" fmla="*/ 52860 w 399900"/>
              <a:gd name="connsiteY36" fmla="*/ 400283 h 669181"/>
              <a:gd name="connsiteX37" fmla="*/ 34091 w 399900"/>
              <a:gd name="connsiteY37" fmla="*/ 400283 h 669181"/>
              <a:gd name="connsiteX38" fmla="*/ 34091 w 399900"/>
              <a:gd name="connsiteY38" fmla="*/ 500258 h 669181"/>
              <a:gd name="connsiteX39" fmla="*/ 108785 w 399900"/>
              <a:gd name="connsiteY39" fmla="*/ 500258 h 669181"/>
              <a:gd name="connsiteX40" fmla="*/ 181947 w 399900"/>
              <a:gd name="connsiteY40" fmla="*/ 500258 h 669181"/>
              <a:gd name="connsiteX41" fmla="*/ 146324 w 399900"/>
              <a:gd name="connsiteY41" fmla="*/ 459272 h 669181"/>
              <a:gd name="connsiteX42" fmla="*/ 140195 w 399900"/>
              <a:gd name="connsiteY42" fmla="*/ 500258 h 669181"/>
              <a:gd name="connsiteX43" fmla="*/ 181947 w 399900"/>
              <a:gd name="connsiteY43" fmla="*/ 500258 h 669181"/>
              <a:gd name="connsiteX44" fmla="*/ 181947 w 399900"/>
              <a:gd name="connsiteY44" fmla="*/ 534349 h 669181"/>
              <a:gd name="connsiteX45" fmla="*/ 145174 w 399900"/>
              <a:gd name="connsiteY45" fmla="*/ 534349 h 669181"/>
              <a:gd name="connsiteX46" fmla="*/ 181947 w 399900"/>
              <a:gd name="connsiteY46" fmla="*/ 605596 h 669181"/>
              <a:gd name="connsiteX47" fmla="*/ 181947 w 399900"/>
              <a:gd name="connsiteY47" fmla="*/ 534349 h 669181"/>
              <a:gd name="connsiteX48" fmla="*/ 234424 w 399900"/>
              <a:gd name="connsiteY48" fmla="*/ 429394 h 669181"/>
              <a:gd name="connsiteX49" fmla="*/ 198801 w 399900"/>
              <a:gd name="connsiteY49" fmla="*/ 346274 h 669181"/>
              <a:gd name="connsiteX50" fmla="*/ 163178 w 399900"/>
              <a:gd name="connsiteY50" fmla="*/ 429394 h 669181"/>
              <a:gd name="connsiteX51" fmla="*/ 198801 w 399900"/>
              <a:gd name="connsiteY51" fmla="*/ 453143 h 669181"/>
              <a:gd name="connsiteX52" fmla="*/ 234424 w 399900"/>
              <a:gd name="connsiteY52" fmla="*/ 429394 h 669181"/>
              <a:gd name="connsiteX53" fmla="*/ 257024 w 399900"/>
              <a:gd name="connsiteY53" fmla="*/ 500258 h 669181"/>
              <a:gd name="connsiteX54" fmla="*/ 250895 w 399900"/>
              <a:gd name="connsiteY54" fmla="*/ 459272 h 669181"/>
              <a:gd name="connsiteX55" fmla="*/ 215272 w 399900"/>
              <a:gd name="connsiteY55" fmla="*/ 500258 h 669181"/>
              <a:gd name="connsiteX56" fmla="*/ 257024 w 399900"/>
              <a:gd name="connsiteY56" fmla="*/ 500258 h 669181"/>
              <a:gd name="connsiteX57" fmla="*/ 252427 w 399900"/>
              <a:gd name="connsiteY57" fmla="*/ 534349 h 669181"/>
              <a:gd name="connsiteX58" fmla="*/ 215655 w 399900"/>
              <a:gd name="connsiteY58" fmla="*/ 534349 h 669181"/>
              <a:gd name="connsiteX59" fmla="*/ 215655 w 399900"/>
              <a:gd name="connsiteY59" fmla="*/ 605596 h 669181"/>
              <a:gd name="connsiteX60" fmla="*/ 252427 w 399900"/>
              <a:gd name="connsiteY60" fmla="*/ 534349 h 669181"/>
              <a:gd name="connsiteX61" fmla="*/ 364277 w 399900"/>
              <a:gd name="connsiteY61" fmla="*/ 500258 h 669181"/>
              <a:gd name="connsiteX62" fmla="*/ 364277 w 399900"/>
              <a:gd name="connsiteY62" fmla="*/ 400283 h 669181"/>
              <a:gd name="connsiteX63" fmla="*/ 345508 w 399900"/>
              <a:gd name="connsiteY63" fmla="*/ 400283 h 669181"/>
              <a:gd name="connsiteX64" fmla="*/ 299159 w 399900"/>
              <a:gd name="connsiteY64" fmla="*/ 448547 h 669181"/>
              <a:gd name="connsiteX65" fmla="*/ 283837 w 399900"/>
              <a:gd name="connsiteY65" fmla="*/ 451994 h 669181"/>
              <a:gd name="connsiteX66" fmla="*/ 289966 w 399900"/>
              <a:gd name="connsiteY66" fmla="*/ 500258 h 669181"/>
              <a:gd name="connsiteX67" fmla="*/ 364660 w 399900"/>
              <a:gd name="connsiteY67" fmla="*/ 500258 h 669181"/>
              <a:gd name="connsiteX68" fmla="*/ 364277 w 399900"/>
              <a:gd name="connsiteY68" fmla="*/ 366958 h 669181"/>
              <a:gd name="connsiteX69" fmla="*/ 364277 w 399900"/>
              <a:gd name="connsiteY69" fmla="*/ 120276 h 669181"/>
              <a:gd name="connsiteX70" fmla="*/ 324057 w 399900"/>
              <a:gd name="connsiteY70" fmla="*/ 211824 h 669181"/>
              <a:gd name="connsiteX71" fmla="*/ 310650 w 399900"/>
              <a:gd name="connsiteY71" fmla="*/ 323674 h 669181"/>
              <a:gd name="connsiteX72" fmla="*/ 345124 w 399900"/>
              <a:gd name="connsiteY72" fmla="*/ 366958 h 669181"/>
              <a:gd name="connsiteX73" fmla="*/ 364277 w 399900"/>
              <a:gd name="connsiteY73" fmla="*/ 366958 h 6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99900" h="669181">
                <a:moveTo>
                  <a:pt x="178499" y="646198"/>
                </a:moveTo>
                <a:cubicBezTo>
                  <a:pt x="144025" y="619768"/>
                  <a:pt x="118744" y="580315"/>
                  <a:pt x="110700" y="534349"/>
                </a:cubicBezTo>
                <a:lnTo>
                  <a:pt x="0" y="534349"/>
                </a:lnTo>
                <a:lnTo>
                  <a:pt x="0" y="50179"/>
                </a:lnTo>
                <a:cubicBezTo>
                  <a:pt x="59755" y="80057"/>
                  <a:pt x="102273" y="146707"/>
                  <a:pt x="107253" y="215272"/>
                </a:cubicBezTo>
                <a:lnTo>
                  <a:pt x="124107" y="351253"/>
                </a:lnTo>
                <a:lnTo>
                  <a:pt x="116063" y="350104"/>
                </a:lnTo>
                <a:cubicBezTo>
                  <a:pt x="98060" y="350104"/>
                  <a:pt x="82738" y="366958"/>
                  <a:pt x="82738" y="383812"/>
                </a:cubicBezTo>
                <a:cubicBezTo>
                  <a:pt x="82738" y="399517"/>
                  <a:pt x="94612" y="412923"/>
                  <a:pt x="110317" y="416371"/>
                </a:cubicBezTo>
                <a:lnTo>
                  <a:pt x="130619" y="420967"/>
                </a:lnTo>
                <a:cubicBezTo>
                  <a:pt x="163944" y="356999"/>
                  <a:pt x="183096" y="294562"/>
                  <a:pt x="183096" y="232892"/>
                </a:cubicBezTo>
                <a:cubicBezTo>
                  <a:pt x="183096" y="177350"/>
                  <a:pt x="175818" y="122192"/>
                  <a:pt x="175052" y="65884"/>
                </a:cubicBezTo>
                <a:cubicBezTo>
                  <a:pt x="175052" y="40603"/>
                  <a:pt x="184628" y="17620"/>
                  <a:pt x="199950" y="0"/>
                </a:cubicBezTo>
                <a:cubicBezTo>
                  <a:pt x="215272" y="18386"/>
                  <a:pt x="224848" y="40986"/>
                  <a:pt x="224848" y="65884"/>
                </a:cubicBezTo>
                <a:cubicBezTo>
                  <a:pt x="224848" y="122192"/>
                  <a:pt x="216804" y="177733"/>
                  <a:pt x="216804" y="232892"/>
                </a:cubicBezTo>
                <a:cubicBezTo>
                  <a:pt x="216804" y="294179"/>
                  <a:pt x="235573" y="356999"/>
                  <a:pt x="269281" y="420967"/>
                </a:cubicBezTo>
                <a:lnTo>
                  <a:pt x="289583" y="416371"/>
                </a:lnTo>
                <a:cubicBezTo>
                  <a:pt x="304905" y="412923"/>
                  <a:pt x="317162" y="399517"/>
                  <a:pt x="317162" y="383812"/>
                </a:cubicBezTo>
                <a:cubicBezTo>
                  <a:pt x="317162" y="366958"/>
                  <a:pt x="301840" y="350104"/>
                  <a:pt x="283837" y="350104"/>
                </a:cubicBezTo>
                <a:lnTo>
                  <a:pt x="275793" y="351253"/>
                </a:lnTo>
                <a:lnTo>
                  <a:pt x="292647" y="215272"/>
                </a:lnTo>
                <a:cubicBezTo>
                  <a:pt x="300691" y="146707"/>
                  <a:pt x="340145" y="80057"/>
                  <a:pt x="399900" y="50179"/>
                </a:cubicBezTo>
                <a:lnTo>
                  <a:pt x="399900" y="534349"/>
                </a:lnTo>
                <a:lnTo>
                  <a:pt x="289200" y="534349"/>
                </a:lnTo>
                <a:cubicBezTo>
                  <a:pt x="281156" y="579931"/>
                  <a:pt x="257024" y="621300"/>
                  <a:pt x="221401" y="646198"/>
                </a:cubicBezTo>
                <a:cubicBezTo>
                  <a:pt x="213357" y="652327"/>
                  <a:pt x="206079" y="659605"/>
                  <a:pt x="201099" y="669181"/>
                </a:cubicBezTo>
                <a:cubicBezTo>
                  <a:pt x="195353" y="659222"/>
                  <a:pt x="188076" y="652327"/>
                  <a:pt x="180032" y="646198"/>
                </a:cubicBezTo>
                <a:close/>
                <a:moveTo>
                  <a:pt x="52477" y="366958"/>
                </a:moveTo>
                <a:cubicBezTo>
                  <a:pt x="57074" y="348572"/>
                  <a:pt x="70480" y="333250"/>
                  <a:pt x="86951" y="323674"/>
                </a:cubicBezTo>
                <a:lnTo>
                  <a:pt x="73545" y="211824"/>
                </a:lnTo>
                <a:cubicBezTo>
                  <a:pt x="68948" y="176967"/>
                  <a:pt x="54776" y="145940"/>
                  <a:pt x="33325" y="120276"/>
                </a:cubicBezTo>
                <a:lnTo>
                  <a:pt x="33325" y="366958"/>
                </a:lnTo>
                <a:lnTo>
                  <a:pt x="52477" y="366958"/>
                </a:lnTo>
                <a:close/>
                <a:moveTo>
                  <a:pt x="108402" y="500258"/>
                </a:moveTo>
                <a:cubicBezTo>
                  <a:pt x="108402" y="483404"/>
                  <a:pt x="111083" y="467699"/>
                  <a:pt x="114531" y="451994"/>
                </a:cubicBezTo>
                <a:lnTo>
                  <a:pt x="99209" y="448547"/>
                </a:lnTo>
                <a:cubicBezTo>
                  <a:pt x="76609" y="441269"/>
                  <a:pt x="58989" y="423266"/>
                  <a:pt x="52860" y="400283"/>
                </a:cubicBezTo>
                <a:lnTo>
                  <a:pt x="34091" y="400283"/>
                </a:lnTo>
                <a:lnTo>
                  <a:pt x="34091" y="500258"/>
                </a:lnTo>
                <a:lnTo>
                  <a:pt x="108785" y="500258"/>
                </a:lnTo>
                <a:close/>
                <a:moveTo>
                  <a:pt x="181947" y="500258"/>
                </a:moveTo>
                <a:cubicBezTo>
                  <a:pt x="181947" y="479957"/>
                  <a:pt x="166625" y="461570"/>
                  <a:pt x="146324" y="459272"/>
                </a:cubicBezTo>
                <a:cubicBezTo>
                  <a:pt x="142876" y="472296"/>
                  <a:pt x="140195" y="485702"/>
                  <a:pt x="140195" y="500258"/>
                </a:cubicBezTo>
                <a:lnTo>
                  <a:pt x="181947" y="500258"/>
                </a:lnTo>
                <a:close/>
                <a:moveTo>
                  <a:pt x="181947" y="534349"/>
                </a:moveTo>
                <a:lnTo>
                  <a:pt x="145174" y="534349"/>
                </a:lnTo>
                <a:cubicBezTo>
                  <a:pt x="151303" y="560779"/>
                  <a:pt x="163944" y="584911"/>
                  <a:pt x="181947" y="605596"/>
                </a:cubicBezTo>
                <a:lnTo>
                  <a:pt x="181947" y="534349"/>
                </a:lnTo>
                <a:close/>
                <a:moveTo>
                  <a:pt x="234424" y="429394"/>
                </a:moveTo>
                <a:cubicBezTo>
                  <a:pt x="220251" y="402964"/>
                  <a:pt x="206845" y="375002"/>
                  <a:pt x="198801" y="346274"/>
                </a:cubicBezTo>
                <a:cubicBezTo>
                  <a:pt x="190757" y="375385"/>
                  <a:pt x="177350" y="402581"/>
                  <a:pt x="163178" y="429394"/>
                </a:cubicBezTo>
                <a:cubicBezTo>
                  <a:pt x="177350" y="432842"/>
                  <a:pt x="189225" y="442418"/>
                  <a:pt x="198801" y="453143"/>
                </a:cubicBezTo>
                <a:cubicBezTo>
                  <a:pt x="208377" y="442418"/>
                  <a:pt x="220251" y="432842"/>
                  <a:pt x="234424" y="429394"/>
                </a:cubicBezTo>
                <a:close/>
                <a:moveTo>
                  <a:pt x="257024" y="500258"/>
                </a:moveTo>
                <a:cubicBezTo>
                  <a:pt x="257024" y="486085"/>
                  <a:pt x="254343" y="472296"/>
                  <a:pt x="250895" y="459272"/>
                </a:cubicBezTo>
                <a:cubicBezTo>
                  <a:pt x="230594" y="461953"/>
                  <a:pt x="215272" y="479573"/>
                  <a:pt x="215272" y="500258"/>
                </a:cubicBezTo>
                <a:lnTo>
                  <a:pt x="257024" y="500258"/>
                </a:lnTo>
                <a:close/>
                <a:moveTo>
                  <a:pt x="252427" y="534349"/>
                </a:moveTo>
                <a:lnTo>
                  <a:pt x="215655" y="534349"/>
                </a:lnTo>
                <a:lnTo>
                  <a:pt x="215655" y="605596"/>
                </a:lnTo>
                <a:cubicBezTo>
                  <a:pt x="233658" y="584911"/>
                  <a:pt x="246682" y="560779"/>
                  <a:pt x="252427" y="534349"/>
                </a:cubicBezTo>
                <a:close/>
                <a:moveTo>
                  <a:pt x="364277" y="500258"/>
                </a:moveTo>
                <a:lnTo>
                  <a:pt x="364277" y="400283"/>
                </a:lnTo>
                <a:lnTo>
                  <a:pt x="345508" y="400283"/>
                </a:lnTo>
                <a:cubicBezTo>
                  <a:pt x="339379" y="423266"/>
                  <a:pt x="321759" y="441269"/>
                  <a:pt x="299159" y="448547"/>
                </a:cubicBezTo>
                <a:lnTo>
                  <a:pt x="283837" y="451994"/>
                </a:lnTo>
                <a:cubicBezTo>
                  <a:pt x="287285" y="467699"/>
                  <a:pt x="289966" y="483404"/>
                  <a:pt x="289966" y="500258"/>
                </a:cubicBezTo>
                <a:lnTo>
                  <a:pt x="364660" y="500258"/>
                </a:lnTo>
                <a:close/>
                <a:moveTo>
                  <a:pt x="364277" y="366958"/>
                </a:moveTo>
                <a:lnTo>
                  <a:pt x="364277" y="120276"/>
                </a:lnTo>
                <a:cubicBezTo>
                  <a:pt x="342826" y="145557"/>
                  <a:pt x="327504" y="176584"/>
                  <a:pt x="324057" y="211824"/>
                </a:cubicBezTo>
                <a:lnTo>
                  <a:pt x="310650" y="323674"/>
                </a:lnTo>
                <a:cubicBezTo>
                  <a:pt x="327504" y="333250"/>
                  <a:pt x="340145" y="348955"/>
                  <a:pt x="345124" y="366958"/>
                </a:cubicBezTo>
                <a:lnTo>
                  <a:pt x="364277" y="366958"/>
                </a:lnTo>
                <a:close/>
              </a:path>
            </a:pathLst>
          </a:custGeom>
          <a:solidFill>
            <a:srgbClr val="F7D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35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d762e7-ca92-447c-9b89-e77be32d47c7">
      <Terms xmlns="http://schemas.microsoft.com/office/infopath/2007/PartnerControls"/>
    </lcf76f155ced4ddcb4097134ff3c332f>
    <TaxCatchAll xmlns="29fb7158-667f-4d44-b298-f103744eacf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F32DB0404B414BBFA247B589004AF3" ma:contentTypeVersion="13" ma:contentTypeDescription="Ein neues Dokument erstellen." ma:contentTypeScope="" ma:versionID="01dbce9d49683f7ed51abdce7d5ee46d">
  <xsd:schema xmlns:xsd="http://www.w3.org/2001/XMLSchema" xmlns:xs="http://www.w3.org/2001/XMLSchema" xmlns:p="http://schemas.microsoft.com/office/2006/metadata/properties" xmlns:ns2="e6d762e7-ca92-447c-9b89-e77be32d47c7" xmlns:ns3="29fb7158-667f-4d44-b298-f103744eacf0" targetNamespace="http://schemas.microsoft.com/office/2006/metadata/properties" ma:root="true" ma:fieldsID="3eb3e3cbf3c900b53b8c9636eeba08d0" ns2:_="" ns3:_="">
    <xsd:import namespace="e6d762e7-ca92-447c-9b89-e77be32d47c7"/>
    <xsd:import namespace="29fb7158-667f-4d44-b298-f103744ea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762e7-ca92-447c-9b89-e77be32d4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b7158-667f-4d44-b298-f103744ea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c7a3b56-c3c6-4152-b169-543246d18125}" ma:internalName="TaxCatchAll" ma:showField="CatchAllData" ma:web="29fb7158-667f-4d44-b298-f103744ea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FB526-D7B9-40CA-98B9-F5A5DAA15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519C65-ED96-4108-B900-C55A8523227C}">
  <ds:schemaRefs>
    <ds:schemaRef ds:uri="e6d762e7-ca92-447c-9b89-e77be32d47c7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9fb7158-667f-4d44-b298-f103744eac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0C2A0A-7454-4D07-9E2A-2AEE87564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d762e7-ca92-447c-9b89-e77be32d47c7"/>
    <ds:schemaRef ds:uri="29fb7158-667f-4d44-b298-f103744ea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17512</TotalTime>
  <Words>500</Words>
  <Application>Microsoft Office PowerPoint</Application>
  <PresentationFormat>Широкий екран</PresentationFormat>
  <Paragraphs>47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4" baseType="lpstr">
      <vt:lpstr>Calibri Light</vt:lpstr>
      <vt:lpstr>e-Ukraine Head Bold</vt:lpstr>
      <vt:lpstr>Calibri</vt:lpstr>
      <vt:lpstr>e-Ukraine</vt:lpstr>
      <vt:lpstr>Georgia</vt:lpstr>
      <vt:lpstr>Arial</vt:lpstr>
      <vt:lpstr>Times New Roman</vt:lpstr>
      <vt:lpstr>Proba Pro</vt:lpstr>
      <vt:lpstr>1_Office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Tretiak, Nadiia GIZ UA</dc:creator>
  <cp:lastModifiedBy>БОРЕЦЬКА Оксана Юріївна</cp:lastModifiedBy>
  <cp:revision>480</cp:revision>
  <dcterms:created xsi:type="dcterms:W3CDTF">2024-06-09T19:59:51Z</dcterms:created>
  <dcterms:modified xsi:type="dcterms:W3CDTF">2025-02-10T12:29:36Z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0x01010023F32DB0404B414BBFA247B589004AF3</vt:lpwstr>
  </property>
</Properties>
</file>