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8" r:id="rId2"/>
    <p:sldId id="294" r:id="rId3"/>
    <p:sldId id="322" r:id="rId4"/>
    <p:sldId id="320" r:id="rId5"/>
    <p:sldId id="315" r:id="rId6"/>
    <p:sldId id="301" r:id="rId7"/>
    <p:sldId id="323" r:id="rId8"/>
    <p:sldId id="303" r:id="rId9"/>
    <p:sldId id="304" r:id="rId10"/>
    <p:sldId id="309" r:id="rId11"/>
    <p:sldId id="325" r:id="rId12"/>
  </p:sldIdLst>
  <p:sldSz cx="12192000" cy="6858000"/>
  <p:notesSz cx="6797675" cy="9926638"/>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3379"/>
    <a:srgbClr val="EBE345"/>
    <a:srgbClr val="FFFF99"/>
    <a:srgbClr val="6C98D6"/>
    <a:srgbClr val="F9B10A"/>
    <a:srgbClr val="7E9CD1"/>
    <a:srgbClr val="BCCC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11" autoAdjust="0"/>
    <p:restoredTop sz="93469" autoAdjust="0"/>
  </p:normalViewPr>
  <p:slideViewPr>
    <p:cSldViewPr snapToGrid="0">
      <p:cViewPr>
        <p:scale>
          <a:sx n="73" d="100"/>
          <a:sy n="73" d="100"/>
        </p:scale>
        <p:origin x="30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4973C92-1095-4685-B062-0B55A5F31EF9}" type="datetimeFigureOut">
              <a:rPr lang="uk-UA" smtClean="0"/>
              <a:t>15.02.2023</a:t>
            </a:fld>
            <a:endParaRPr lang="uk-UA"/>
          </a:p>
        </p:txBody>
      </p:sp>
      <p:sp>
        <p:nvSpPr>
          <p:cNvPr id="4" name="Місце для зображення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87E95C22-A119-4932-A6AA-FC85046AB562}" type="slidenum">
              <a:rPr lang="uk-UA" smtClean="0"/>
              <a:t>‹№›</a:t>
            </a:fld>
            <a:endParaRPr lang="uk-UA"/>
          </a:p>
        </p:txBody>
      </p:sp>
    </p:spTree>
    <p:extLst>
      <p:ext uri="{BB962C8B-B14F-4D97-AF65-F5344CB8AC3E}">
        <p14:creationId xmlns:p14="http://schemas.microsoft.com/office/powerpoint/2010/main" val="2924862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87E95C22-A119-4932-A6AA-FC85046AB562}" type="slidenum">
              <a:rPr lang="uk-UA" smtClean="0"/>
              <a:t>4</a:t>
            </a:fld>
            <a:endParaRPr lang="uk-UA"/>
          </a:p>
        </p:txBody>
      </p:sp>
    </p:spTree>
    <p:extLst>
      <p:ext uri="{BB962C8B-B14F-4D97-AF65-F5344CB8AC3E}">
        <p14:creationId xmlns:p14="http://schemas.microsoft.com/office/powerpoint/2010/main" val="631217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87E95C22-A119-4932-A6AA-FC85046AB562}" type="slidenum">
              <a:rPr lang="uk-UA" smtClean="0"/>
              <a:t>6</a:t>
            </a:fld>
            <a:endParaRPr lang="uk-UA"/>
          </a:p>
        </p:txBody>
      </p:sp>
    </p:spTree>
    <p:extLst>
      <p:ext uri="{BB962C8B-B14F-4D97-AF65-F5344CB8AC3E}">
        <p14:creationId xmlns:p14="http://schemas.microsoft.com/office/powerpoint/2010/main" val="39970459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smtClean="0"/>
              <a:t>Зразок заголовка</a:t>
            </a:r>
            <a:endParaRPr lang="uk-UA"/>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smtClean="0"/>
              <a:t>Зразок підзаголовка</a:t>
            </a:r>
            <a:endParaRPr lang="uk-UA"/>
          </a:p>
        </p:txBody>
      </p:sp>
      <p:sp>
        <p:nvSpPr>
          <p:cNvPr id="4" name="Місце для дати 3"/>
          <p:cNvSpPr>
            <a:spLocks noGrp="1"/>
          </p:cNvSpPr>
          <p:nvPr>
            <p:ph type="dt" sz="half" idx="10"/>
          </p:nvPr>
        </p:nvSpPr>
        <p:spPr/>
        <p:txBody>
          <a:bodyPr/>
          <a:lstStyle/>
          <a:p>
            <a:fld id="{8AA7A7D8-D0FA-4056-9625-385687374631}" type="datetimeFigureOut">
              <a:rPr lang="uk-UA" smtClean="0"/>
              <a:t>15.02.2023</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CF4647E6-8473-4BF2-A163-F3AEF389A31B}" type="slidenum">
              <a:rPr lang="uk-UA" smtClean="0"/>
              <a:t>‹№›</a:t>
            </a:fld>
            <a:endParaRPr lang="uk-UA"/>
          </a:p>
        </p:txBody>
      </p:sp>
    </p:spTree>
    <p:extLst>
      <p:ext uri="{BB962C8B-B14F-4D97-AF65-F5344CB8AC3E}">
        <p14:creationId xmlns:p14="http://schemas.microsoft.com/office/powerpoint/2010/main" val="2616693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8AA7A7D8-D0FA-4056-9625-385687374631}" type="datetimeFigureOut">
              <a:rPr lang="uk-UA" smtClean="0"/>
              <a:t>15.02.2023</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CF4647E6-8473-4BF2-A163-F3AEF389A31B}" type="slidenum">
              <a:rPr lang="uk-UA" smtClean="0"/>
              <a:t>‹№›</a:t>
            </a:fld>
            <a:endParaRPr lang="uk-UA"/>
          </a:p>
        </p:txBody>
      </p:sp>
    </p:spTree>
    <p:extLst>
      <p:ext uri="{BB962C8B-B14F-4D97-AF65-F5344CB8AC3E}">
        <p14:creationId xmlns:p14="http://schemas.microsoft.com/office/powerpoint/2010/main" val="4243571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8AA7A7D8-D0FA-4056-9625-385687374631}" type="datetimeFigureOut">
              <a:rPr lang="uk-UA" smtClean="0"/>
              <a:t>15.02.2023</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CF4647E6-8473-4BF2-A163-F3AEF389A31B}" type="slidenum">
              <a:rPr lang="uk-UA" smtClean="0"/>
              <a:t>‹№›</a:t>
            </a:fld>
            <a:endParaRPr lang="uk-UA"/>
          </a:p>
        </p:txBody>
      </p:sp>
    </p:spTree>
    <p:extLst>
      <p:ext uri="{BB962C8B-B14F-4D97-AF65-F5344CB8AC3E}">
        <p14:creationId xmlns:p14="http://schemas.microsoft.com/office/powerpoint/2010/main" val="672524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8AA7A7D8-D0FA-4056-9625-385687374631}" type="datetimeFigureOut">
              <a:rPr lang="uk-UA" smtClean="0"/>
              <a:t>15.02.2023</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CF4647E6-8473-4BF2-A163-F3AEF389A31B}" type="slidenum">
              <a:rPr lang="uk-UA" smtClean="0"/>
              <a:t>‹№›</a:t>
            </a:fld>
            <a:endParaRPr lang="uk-UA"/>
          </a:p>
        </p:txBody>
      </p:sp>
    </p:spTree>
    <p:extLst>
      <p:ext uri="{BB962C8B-B14F-4D97-AF65-F5344CB8AC3E}">
        <p14:creationId xmlns:p14="http://schemas.microsoft.com/office/powerpoint/2010/main" val="2493339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smtClean="0"/>
              <a:t>Зразок заголовка</a:t>
            </a:r>
            <a:endParaRPr lang="uk-UA"/>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smtClean="0"/>
              <a:t>Зразок тексту</a:t>
            </a:r>
          </a:p>
        </p:txBody>
      </p:sp>
      <p:sp>
        <p:nvSpPr>
          <p:cNvPr id="4" name="Місце для дати 3"/>
          <p:cNvSpPr>
            <a:spLocks noGrp="1"/>
          </p:cNvSpPr>
          <p:nvPr>
            <p:ph type="dt" sz="half" idx="10"/>
          </p:nvPr>
        </p:nvSpPr>
        <p:spPr/>
        <p:txBody>
          <a:bodyPr/>
          <a:lstStyle/>
          <a:p>
            <a:fld id="{8AA7A7D8-D0FA-4056-9625-385687374631}" type="datetimeFigureOut">
              <a:rPr lang="uk-UA" smtClean="0"/>
              <a:t>15.02.2023</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CF4647E6-8473-4BF2-A163-F3AEF389A31B}" type="slidenum">
              <a:rPr lang="uk-UA" smtClean="0"/>
              <a:t>‹№›</a:t>
            </a:fld>
            <a:endParaRPr lang="uk-UA"/>
          </a:p>
        </p:txBody>
      </p:sp>
    </p:spTree>
    <p:extLst>
      <p:ext uri="{BB962C8B-B14F-4D97-AF65-F5344CB8AC3E}">
        <p14:creationId xmlns:p14="http://schemas.microsoft.com/office/powerpoint/2010/main" val="75386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sz="half" idx="1"/>
          </p:nvPr>
        </p:nvSpPr>
        <p:spPr>
          <a:xfrm>
            <a:off x="838200" y="1825625"/>
            <a:ext cx="5181600" cy="4351338"/>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вмісту 3"/>
          <p:cNvSpPr>
            <a:spLocks noGrp="1"/>
          </p:cNvSpPr>
          <p:nvPr>
            <p:ph sz="half" idx="2"/>
          </p:nvPr>
        </p:nvSpPr>
        <p:spPr>
          <a:xfrm>
            <a:off x="6172200" y="1825625"/>
            <a:ext cx="5181600" cy="4351338"/>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дати 4"/>
          <p:cNvSpPr>
            <a:spLocks noGrp="1"/>
          </p:cNvSpPr>
          <p:nvPr>
            <p:ph type="dt" sz="half" idx="10"/>
          </p:nvPr>
        </p:nvSpPr>
        <p:spPr/>
        <p:txBody>
          <a:bodyPr/>
          <a:lstStyle/>
          <a:p>
            <a:fld id="{8AA7A7D8-D0FA-4056-9625-385687374631}" type="datetimeFigureOut">
              <a:rPr lang="uk-UA" smtClean="0"/>
              <a:t>15.02.2023</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CF4647E6-8473-4BF2-A163-F3AEF389A31B}" type="slidenum">
              <a:rPr lang="uk-UA" smtClean="0"/>
              <a:t>‹№›</a:t>
            </a:fld>
            <a:endParaRPr lang="uk-UA"/>
          </a:p>
        </p:txBody>
      </p:sp>
    </p:spTree>
    <p:extLst>
      <p:ext uri="{BB962C8B-B14F-4D97-AF65-F5344CB8AC3E}">
        <p14:creationId xmlns:p14="http://schemas.microsoft.com/office/powerpoint/2010/main" val="382658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smtClean="0"/>
              <a:t>Зразок заголовка</a:t>
            </a:r>
            <a:endParaRPr lang="uk-UA"/>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7" name="Місце для дати 6"/>
          <p:cNvSpPr>
            <a:spLocks noGrp="1"/>
          </p:cNvSpPr>
          <p:nvPr>
            <p:ph type="dt" sz="half" idx="10"/>
          </p:nvPr>
        </p:nvSpPr>
        <p:spPr/>
        <p:txBody>
          <a:bodyPr/>
          <a:lstStyle/>
          <a:p>
            <a:fld id="{8AA7A7D8-D0FA-4056-9625-385687374631}" type="datetimeFigureOut">
              <a:rPr lang="uk-UA" smtClean="0"/>
              <a:t>15.02.2023</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CF4647E6-8473-4BF2-A163-F3AEF389A31B}" type="slidenum">
              <a:rPr lang="uk-UA" smtClean="0"/>
              <a:t>‹№›</a:t>
            </a:fld>
            <a:endParaRPr lang="uk-UA"/>
          </a:p>
        </p:txBody>
      </p:sp>
    </p:spTree>
    <p:extLst>
      <p:ext uri="{BB962C8B-B14F-4D97-AF65-F5344CB8AC3E}">
        <p14:creationId xmlns:p14="http://schemas.microsoft.com/office/powerpoint/2010/main" val="2309782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дати 2"/>
          <p:cNvSpPr>
            <a:spLocks noGrp="1"/>
          </p:cNvSpPr>
          <p:nvPr>
            <p:ph type="dt" sz="half" idx="10"/>
          </p:nvPr>
        </p:nvSpPr>
        <p:spPr/>
        <p:txBody>
          <a:bodyPr/>
          <a:lstStyle/>
          <a:p>
            <a:fld id="{8AA7A7D8-D0FA-4056-9625-385687374631}" type="datetimeFigureOut">
              <a:rPr lang="uk-UA" smtClean="0"/>
              <a:t>15.02.2023</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CF4647E6-8473-4BF2-A163-F3AEF389A31B}" type="slidenum">
              <a:rPr lang="uk-UA" smtClean="0"/>
              <a:t>‹№›</a:t>
            </a:fld>
            <a:endParaRPr lang="uk-UA"/>
          </a:p>
        </p:txBody>
      </p:sp>
    </p:spTree>
    <p:extLst>
      <p:ext uri="{BB962C8B-B14F-4D97-AF65-F5344CB8AC3E}">
        <p14:creationId xmlns:p14="http://schemas.microsoft.com/office/powerpoint/2010/main" val="290512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8AA7A7D8-D0FA-4056-9625-385687374631}" type="datetimeFigureOut">
              <a:rPr lang="uk-UA" smtClean="0"/>
              <a:t>15.02.2023</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CF4647E6-8473-4BF2-A163-F3AEF389A31B}" type="slidenum">
              <a:rPr lang="uk-UA" smtClean="0"/>
              <a:t>‹№›</a:t>
            </a:fld>
            <a:endParaRPr lang="uk-UA"/>
          </a:p>
        </p:txBody>
      </p:sp>
    </p:spTree>
    <p:extLst>
      <p:ext uri="{BB962C8B-B14F-4D97-AF65-F5344CB8AC3E}">
        <p14:creationId xmlns:p14="http://schemas.microsoft.com/office/powerpoint/2010/main" val="3115025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8AA7A7D8-D0FA-4056-9625-385687374631}" type="datetimeFigureOut">
              <a:rPr lang="uk-UA" smtClean="0"/>
              <a:t>15.02.2023</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CF4647E6-8473-4BF2-A163-F3AEF389A31B}" type="slidenum">
              <a:rPr lang="uk-UA" smtClean="0"/>
              <a:t>‹№›</a:t>
            </a:fld>
            <a:endParaRPr lang="uk-UA"/>
          </a:p>
        </p:txBody>
      </p:sp>
    </p:spTree>
    <p:extLst>
      <p:ext uri="{BB962C8B-B14F-4D97-AF65-F5344CB8AC3E}">
        <p14:creationId xmlns:p14="http://schemas.microsoft.com/office/powerpoint/2010/main" val="1188616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зображення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8AA7A7D8-D0FA-4056-9625-385687374631}" type="datetimeFigureOut">
              <a:rPr lang="uk-UA" smtClean="0"/>
              <a:t>15.02.2023</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CF4647E6-8473-4BF2-A163-F3AEF389A31B}" type="slidenum">
              <a:rPr lang="uk-UA" smtClean="0"/>
              <a:t>‹№›</a:t>
            </a:fld>
            <a:endParaRPr lang="uk-UA"/>
          </a:p>
        </p:txBody>
      </p:sp>
    </p:spTree>
    <p:extLst>
      <p:ext uri="{BB962C8B-B14F-4D97-AF65-F5344CB8AC3E}">
        <p14:creationId xmlns:p14="http://schemas.microsoft.com/office/powerpoint/2010/main" val="1348039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1D3379"/>
            </a:gs>
            <a:gs pos="0">
              <a:srgbClr val="6C98D6"/>
            </a:gs>
            <a:gs pos="63000">
              <a:srgbClr val="F9B10A"/>
            </a:gs>
            <a:gs pos="100000">
              <a:schemeClr val="accent1">
                <a:lumMod val="30000"/>
                <a:lumOff val="70000"/>
              </a:schemeClr>
            </a:gs>
          </a:gsLst>
          <a:lin ang="3000000" scaled="0"/>
          <a:tileRect/>
        </a:gradFill>
        <a:effectLst/>
      </p:bgPr>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smtClean="0"/>
              <a:t>Зразок заголовка</a:t>
            </a:r>
            <a:endParaRPr lang="uk-UA"/>
          </a:p>
        </p:txBody>
      </p:sp>
      <p:sp>
        <p:nvSpPr>
          <p:cNvPr id="3" name="Місце для тексту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A7A7D8-D0FA-4056-9625-385687374631}" type="datetimeFigureOut">
              <a:rPr lang="uk-UA" smtClean="0"/>
              <a:t>15.02.2023</a:t>
            </a:fld>
            <a:endParaRPr lang="uk-UA"/>
          </a:p>
        </p:txBody>
      </p:sp>
      <p:sp>
        <p:nvSpPr>
          <p:cNvPr id="5" name="Місце для нижнього колонтитула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47E6-8473-4BF2-A163-F3AEF389A31B}" type="slidenum">
              <a:rPr lang="uk-UA" smtClean="0"/>
              <a:t>‹№›</a:t>
            </a:fld>
            <a:endParaRPr lang="uk-UA"/>
          </a:p>
        </p:txBody>
      </p:sp>
    </p:spTree>
    <p:extLst>
      <p:ext uri="{BB962C8B-B14F-4D97-AF65-F5344CB8AC3E}">
        <p14:creationId xmlns:p14="http://schemas.microsoft.com/office/powerpoint/2010/main" val="2762017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mailto:gus@te.ukrstat.gov.ua"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te.ukrstat.gov.ua/"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hyperlink" Target="http://www.te.ukrstat.gov.ua/"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5223"/>
          <p:cNvGrpSpPr/>
          <p:nvPr/>
        </p:nvGrpSpPr>
        <p:grpSpPr>
          <a:xfrm>
            <a:off x="250370" y="215006"/>
            <a:ext cx="1643743" cy="1500505"/>
            <a:chOff x="0" y="0"/>
            <a:chExt cx="3427188" cy="3347683"/>
          </a:xfrm>
        </p:grpSpPr>
        <p:sp>
          <p:nvSpPr>
            <p:cNvPr id="5" name="Shape 85"/>
            <p:cNvSpPr/>
            <p:nvPr/>
          </p:nvSpPr>
          <p:spPr>
            <a:xfrm>
              <a:off x="786726" y="939839"/>
              <a:ext cx="1942122" cy="1468006"/>
            </a:xfrm>
            <a:custGeom>
              <a:avLst/>
              <a:gdLst/>
              <a:ahLst/>
              <a:cxnLst/>
              <a:rect l="0" t="0" r="0" b="0"/>
              <a:pathLst>
                <a:path w="1942122" h="1468006">
                  <a:moveTo>
                    <a:pt x="268402" y="0"/>
                  </a:moveTo>
                  <a:lnTo>
                    <a:pt x="1478648" y="21209"/>
                  </a:lnTo>
                  <a:lnTo>
                    <a:pt x="1637640" y="295682"/>
                  </a:lnTo>
                  <a:lnTo>
                    <a:pt x="1496746" y="380708"/>
                  </a:lnTo>
                  <a:lnTo>
                    <a:pt x="1384351" y="182880"/>
                  </a:lnTo>
                  <a:lnTo>
                    <a:pt x="559384" y="179261"/>
                  </a:lnTo>
                  <a:lnTo>
                    <a:pt x="835660" y="648907"/>
                  </a:lnTo>
                  <a:cubicBezTo>
                    <a:pt x="1263472" y="680834"/>
                    <a:pt x="1813179" y="721906"/>
                    <a:pt x="1942122" y="731774"/>
                  </a:cubicBezTo>
                  <a:lnTo>
                    <a:pt x="1942122" y="736080"/>
                  </a:lnTo>
                  <a:cubicBezTo>
                    <a:pt x="1813052" y="745668"/>
                    <a:pt x="1263675" y="786816"/>
                    <a:pt x="835965" y="818871"/>
                  </a:cubicBezTo>
                  <a:lnTo>
                    <a:pt x="564248" y="1293622"/>
                  </a:lnTo>
                  <a:lnTo>
                    <a:pt x="1384351" y="1285113"/>
                  </a:lnTo>
                  <a:lnTo>
                    <a:pt x="1496746" y="1087311"/>
                  </a:lnTo>
                  <a:lnTo>
                    <a:pt x="1637640" y="1172324"/>
                  </a:lnTo>
                  <a:lnTo>
                    <a:pt x="1478648" y="1446797"/>
                  </a:lnTo>
                  <a:lnTo>
                    <a:pt x="1474839" y="1446860"/>
                  </a:lnTo>
                  <a:lnTo>
                    <a:pt x="268402" y="1468006"/>
                  </a:lnTo>
                  <a:lnTo>
                    <a:pt x="635038" y="833933"/>
                  </a:lnTo>
                  <a:cubicBezTo>
                    <a:pt x="439509" y="848588"/>
                    <a:pt x="341351" y="858863"/>
                    <a:pt x="341351" y="858863"/>
                  </a:cubicBezTo>
                  <a:lnTo>
                    <a:pt x="0" y="733997"/>
                  </a:lnTo>
                  <a:lnTo>
                    <a:pt x="341351" y="609143"/>
                  </a:lnTo>
                  <a:cubicBezTo>
                    <a:pt x="341351" y="609143"/>
                    <a:pt x="438480" y="619290"/>
                    <a:pt x="632828" y="633781"/>
                  </a:cubicBezTo>
                  <a:lnTo>
                    <a:pt x="268402"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6" name="Shape 86"/>
            <p:cNvSpPr/>
            <p:nvPr/>
          </p:nvSpPr>
          <p:spPr>
            <a:xfrm>
              <a:off x="1241172" y="2950640"/>
              <a:ext cx="90589" cy="62942"/>
            </a:xfrm>
            <a:custGeom>
              <a:avLst/>
              <a:gdLst/>
              <a:ahLst/>
              <a:cxnLst/>
              <a:rect l="0" t="0" r="0" b="0"/>
              <a:pathLst>
                <a:path w="90589" h="62942">
                  <a:moveTo>
                    <a:pt x="13030" y="0"/>
                  </a:moveTo>
                  <a:lnTo>
                    <a:pt x="79604" y="21717"/>
                  </a:lnTo>
                  <a:cubicBezTo>
                    <a:pt x="82550" y="22682"/>
                    <a:pt x="86195" y="24295"/>
                    <a:pt x="88240" y="28308"/>
                  </a:cubicBezTo>
                  <a:cubicBezTo>
                    <a:pt x="89675" y="31128"/>
                    <a:pt x="90589" y="36043"/>
                    <a:pt x="89243" y="40170"/>
                  </a:cubicBezTo>
                  <a:lnTo>
                    <a:pt x="85865" y="50508"/>
                  </a:lnTo>
                  <a:cubicBezTo>
                    <a:pt x="83617" y="57430"/>
                    <a:pt x="79883" y="60185"/>
                    <a:pt x="77876" y="61214"/>
                  </a:cubicBezTo>
                  <a:cubicBezTo>
                    <a:pt x="74486" y="62942"/>
                    <a:pt x="70409" y="62929"/>
                    <a:pt x="64948" y="61151"/>
                  </a:cubicBezTo>
                  <a:lnTo>
                    <a:pt x="0" y="39955"/>
                  </a:lnTo>
                  <a:lnTo>
                    <a:pt x="1303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7" name="Shape 87"/>
            <p:cNvSpPr/>
            <p:nvPr/>
          </p:nvSpPr>
          <p:spPr>
            <a:xfrm>
              <a:off x="1702126" y="3077172"/>
              <a:ext cx="41872" cy="72352"/>
            </a:xfrm>
            <a:custGeom>
              <a:avLst/>
              <a:gdLst/>
              <a:ahLst/>
              <a:cxnLst/>
              <a:rect l="0" t="0" r="0" b="0"/>
              <a:pathLst>
                <a:path w="41872" h="72352">
                  <a:moveTo>
                    <a:pt x="20587" y="0"/>
                  </a:moveTo>
                  <a:lnTo>
                    <a:pt x="41872" y="72060"/>
                  </a:lnTo>
                  <a:lnTo>
                    <a:pt x="0" y="72352"/>
                  </a:lnTo>
                  <a:lnTo>
                    <a:pt x="20587"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8" name="Shape 88"/>
            <p:cNvSpPr/>
            <p:nvPr/>
          </p:nvSpPr>
          <p:spPr>
            <a:xfrm>
              <a:off x="0" y="788778"/>
              <a:ext cx="293323" cy="1771086"/>
            </a:xfrm>
            <a:custGeom>
              <a:avLst/>
              <a:gdLst/>
              <a:ahLst/>
              <a:cxnLst/>
              <a:rect l="0" t="0" r="0" b="0"/>
              <a:pathLst>
                <a:path w="293323" h="1771086">
                  <a:moveTo>
                    <a:pt x="293323" y="0"/>
                  </a:moveTo>
                  <a:lnTo>
                    <a:pt x="293323" y="231073"/>
                  </a:lnTo>
                  <a:lnTo>
                    <a:pt x="278205" y="262346"/>
                  </a:lnTo>
                  <a:lnTo>
                    <a:pt x="293323" y="269660"/>
                  </a:lnTo>
                  <a:lnTo>
                    <a:pt x="293323" y="658629"/>
                  </a:lnTo>
                  <a:lnTo>
                    <a:pt x="203669" y="711049"/>
                  </a:lnTo>
                  <a:lnTo>
                    <a:pt x="202742" y="711240"/>
                  </a:lnTo>
                  <a:lnTo>
                    <a:pt x="202602" y="711354"/>
                  </a:lnTo>
                  <a:cubicBezTo>
                    <a:pt x="202145" y="711303"/>
                    <a:pt x="201700" y="710719"/>
                    <a:pt x="201764" y="710249"/>
                  </a:cubicBezTo>
                  <a:lnTo>
                    <a:pt x="211809" y="634418"/>
                  </a:lnTo>
                  <a:cubicBezTo>
                    <a:pt x="212152" y="631915"/>
                    <a:pt x="213498" y="630290"/>
                    <a:pt x="214261" y="629553"/>
                  </a:cubicBezTo>
                  <a:cubicBezTo>
                    <a:pt x="215505" y="628372"/>
                    <a:pt x="217499" y="627382"/>
                    <a:pt x="218883" y="627344"/>
                  </a:cubicBezTo>
                  <a:lnTo>
                    <a:pt x="223519" y="626886"/>
                  </a:lnTo>
                  <a:cubicBezTo>
                    <a:pt x="230097" y="626150"/>
                    <a:pt x="234822" y="624460"/>
                    <a:pt x="237463" y="621933"/>
                  </a:cubicBezTo>
                  <a:cubicBezTo>
                    <a:pt x="239851" y="619787"/>
                    <a:pt x="241299" y="616523"/>
                    <a:pt x="241896" y="611989"/>
                  </a:cubicBezTo>
                  <a:cubicBezTo>
                    <a:pt x="242429" y="607989"/>
                    <a:pt x="242607" y="602781"/>
                    <a:pt x="239203" y="597879"/>
                  </a:cubicBezTo>
                  <a:cubicBezTo>
                    <a:pt x="234746" y="591491"/>
                    <a:pt x="227354" y="590514"/>
                    <a:pt x="224916" y="590183"/>
                  </a:cubicBezTo>
                  <a:cubicBezTo>
                    <a:pt x="213219" y="588634"/>
                    <a:pt x="203135" y="591720"/>
                    <a:pt x="193636" y="598997"/>
                  </a:cubicBezTo>
                  <a:cubicBezTo>
                    <a:pt x="183133" y="606744"/>
                    <a:pt x="177215" y="616523"/>
                    <a:pt x="175576" y="628905"/>
                  </a:cubicBezTo>
                  <a:lnTo>
                    <a:pt x="165429" y="705436"/>
                  </a:lnTo>
                  <a:cubicBezTo>
                    <a:pt x="163867" y="717298"/>
                    <a:pt x="168261" y="726911"/>
                    <a:pt x="172262" y="732944"/>
                  </a:cubicBezTo>
                  <a:cubicBezTo>
                    <a:pt x="180351" y="744577"/>
                    <a:pt x="192289" y="747308"/>
                    <a:pt x="197052" y="747943"/>
                  </a:cubicBezTo>
                  <a:cubicBezTo>
                    <a:pt x="210235" y="749683"/>
                    <a:pt x="219569" y="744387"/>
                    <a:pt x="225436" y="741021"/>
                  </a:cubicBezTo>
                  <a:lnTo>
                    <a:pt x="293323" y="701315"/>
                  </a:lnTo>
                  <a:lnTo>
                    <a:pt x="293323" y="1771086"/>
                  </a:lnTo>
                  <a:lnTo>
                    <a:pt x="276886" y="1745957"/>
                  </a:lnTo>
                  <a:cubicBezTo>
                    <a:pt x="164574" y="1558617"/>
                    <a:pt x="87278" y="1346073"/>
                    <a:pt x="55257" y="1116078"/>
                  </a:cubicBezTo>
                  <a:cubicBezTo>
                    <a:pt x="0" y="719186"/>
                    <a:pt x="88623" y="335440"/>
                    <a:pt x="281303" y="17567"/>
                  </a:cubicBezTo>
                  <a:lnTo>
                    <a:pt x="293323"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9" name="Shape 89"/>
            <p:cNvSpPr/>
            <p:nvPr/>
          </p:nvSpPr>
          <p:spPr>
            <a:xfrm>
              <a:off x="436752" y="2445483"/>
              <a:ext cx="96245" cy="135432"/>
            </a:xfrm>
            <a:custGeom>
              <a:avLst/>
              <a:gdLst/>
              <a:ahLst/>
              <a:cxnLst/>
              <a:rect l="0" t="0" r="0" b="0"/>
              <a:pathLst>
                <a:path w="96245" h="135432">
                  <a:moveTo>
                    <a:pt x="96245" y="0"/>
                  </a:moveTo>
                  <a:lnTo>
                    <a:pt x="96245" y="104259"/>
                  </a:lnTo>
                  <a:lnTo>
                    <a:pt x="57950" y="131533"/>
                  </a:lnTo>
                  <a:cubicBezTo>
                    <a:pt x="55245" y="133463"/>
                    <a:pt x="51956" y="135432"/>
                    <a:pt x="47866" y="135432"/>
                  </a:cubicBezTo>
                  <a:cubicBezTo>
                    <a:pt x="47358" y="135432"/>
                    <a:pt x="46825" y="135406"/>
                    <a:pt x="46190" y="135318"/>
                  </a:cubicBezTo>
                  <a:cubicBezTo>
                    <a:pt x="40767" y="134797"/>
                    <a:pt x="37732" y="131127"/>
                    <a:pt x="35306" y="127723"/>
                  </a:cubicBezTo>
                  <a:lnTo>
                    <a:pt x="4889" y="85013"/>
                  </a:lnTo>
                  <a:cubicBezTo>
                    <a:pt x="2476" y="81622"/>
                    <a:pt x="0" y="77545"/>
                    <a:pt x="1308" y="72148"/>
                  </a:cubicBezTo>
                  <a:cubicBezTo>
                    <a:pt x="2286" y="67449"/>
                    <a:pt x="5601" y="64566"/>
                    <a:pt x="8699" y="62356"/>
                  </a:cubicBezTo>
                  <a:lnTo>
                    <a:pt x="96245"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10" name="Shape 90"/>
            <p:cNvSpPr/>
            <p:nvPr/>
          </p:nvSpPr>
          <p:spPr>
            <a:xfrm>
              <a:off x="293323" y="1011538"/>
              <a:ext cx="239675" cy="1848479"/>
            </a:xfrm>
            <a:custGeom>
              <a:avLst/>
              <a:gdLst/>
              <a:ahLst/>
              <a:cxnLst/>
              <a:rect l="0" t="0" r="0" b="0"/>
              <a:pathLst>
                <a:path w="239675" h="1848479">
                  <a:moveTo>
                    <a:pt x="44712" y="0"/>
                  </a:moveTo>
                  <a:lnTo>
                    <a:pt x="218346" y="84010"/>
                  </a:lnTo>
                  <a:cubicBezTo>
                    <a:pt x="220797" y="85191"/>
                    <a:pt x="223337" y="85788"/>
                    <a:pt x="225890" y="85788"/>
                  </a:cubicBezTo>
                  <a:cubicBezTo>
                    <a:pt x="228494" y="85788"/>
                    <a:pt x="231046" y="85179"/>
                    <a:pt x="233650" y="83896"/>
                  </a:cubicBezTo>
                  <a:lnTo>
                    <a:pt x="239675" y="77426"/>
                  </a:lnTo>
                  <a:lnTo>
                    <a:pt x="239675" y="355465"/>
                  </a:lnTo>
                  <a:lnTo>
                    <a:pt x="230127" y="391608"/>
                  </a:lnTo>
                  <a:cubicBezTo>
                    <a:pt x="193276" y="553013"/>
                    <a:pt x="188901" y="723390"/>
                    <a:pt x="221743" y="892970"/>
                  </a:cubicBezTo>
                  <a:lnTo>
                    <a:pt x="239675" y="970664"/>
                  </a:lnTo>
                  <a:lnTo>
                    <a:pt x="239675" y="1389433"/>
                  </a:lnTo>
                  <a:lnTo>
                    <a:pt x="132494" y="1465770"/>
                  </a:lnTo>
                  <a:cubicBezTo>
                    <a:pt x="123922" y="1471866"/>
                    <a:pt x="114562" y="1480058"/>
                    <a:pt x="109990" y="1494638"/>
                  </a:cubicBezTo>
                  <a:cubicBezTo>
                    <a:pt x="107361" y="1503261"/>
                    <a:pt x="104796" y="1520330"/>
                    <a:pt x="117204" y="1537779"/>
                  </a:cubicBezTo>
                  <a:lnTo>
                    <a:pt x="150782" y="1584922"/>
                  </a:lnTo>
                  <a:cubicBezTo>
                    <a:pt x="163190" y="1602372"/>
                    <a:pt x="180157" y="1605534"/>
                    <a:pt x="189200" y="1605864"/>
                  </a:cubicBezTo>
                  <a:lnTo>
                    <a:pt x="190736" y="1605890"/>
                  </a:lnTo>
                  <a:cubicBezTo>
                    <a:pt x="205189" y="1605890"/>
                    <a:pt x="215565" y="1599895"/>
                    <a:pt x="223795" y="1594040"/>
                  </a:cubicBezTo>
                  <a:lnTo>
                    <a:pt x="239675" y="1582730"/>
                  </a:lnTo>
                  <a:lnTo>
                    <a:pt x="239675" y="1848479"/>
                  </a:lnTo>
                  <a:lnTo>
                    <a:pt x="221325" y="1831515"/>
                  </a:lnTo>
                  <a:cubicBezTo>
                    <a:pt x="161070" y="1769794"/>
                    <a:pt x="105433" y="1703295"/>
                    <a:pt x="55070" y="1632515"/>
                  </a:cubicBezTo>
                  <a:lnTo>
                    <a:pt x="0" y="1548326"/>
                  </a:lnTo>
                  <a:lnTo>
                    <a:pt x="0" y="478556"/>
                  </a:lnTo>
                  <a:lnTo>
                    <a:pt x="89429" y="426250"/>
                  </a:lnTo>
                  <a:cubicBezTo>
                    <a:pt x="90038" y="425958"/>
                    <a:pt x="90343" y="425831"/>
                    <a:pt x="90661" y="425856"/>
                  </a:cubicBezTo>
                  <a:cubicBezTo>
                    <a:pt x="90851" y="425894"/>
                    <a:pt x="91283" y="426136"/>
                    <a:pt x="91397" y="426085"/>
                  </a:cubicBezTo>
                  <a:cubicBezTo>
                    <a:pt x="91549" y="426237"/>
                    <a:pt x="91613" y="426301"/>
                    <a:pt x="91486" y="427291"/>
                  </a:cubicBezTo>
                  <a:lnTo>
                    <a:pt x="81389" y="503491"/>
                  </a:lnTo>
                  <a:cubicBezTo>
                    <a:pt x="80831" y="507682"/>
                    <a:pt x="78062" y="509041"/>
                    <a:pt x="73909" y="509854"/>
                  </a:cubicBezTo>
                  <a:lnTo>
                    <a:pt x="71445" y="510222"/>
                  </a:lnTo>
                  <a:cubicBezTo>
                    <a:pt x="65006" y="511111"/>
                    <a:pt x="61654" y="511823"/>
                    <a:pt x="58949" y="513537"/>
                  </a:cubicBezTo>
                  <a:cubicBezTo>
                    <a:pt x="57221" y="514502"/>
                    <a:pt x="53081" y="517665"/>
                    <a:pt x="51976" y="526009"/>
                  </a:cubicBezTo>
                  <a:cubicBezTo>
                    <a:pt x="51100" y="532650"/>
                    <a:pt x="53107" y="536600"/>
                    <a:pt x="54021" y="538416"/>
                  </a:cubicBezTo>
                  <a:cubicBezTo>
                    <a:pt x="55875" y="541719"/>
                    <a:pt x="59990" y="545897"/>
                    <a:pt x="69058" y="547103"/>
                  </a:cubicBezTo>
                  <a:cubicBezTo>
                    <a:pt x="70506" y="547294"/>
                    <a:pt x="72042" y="547408"/>
                    <a:pt x="73630" y="547408"/>
                  </a:cubicBezTo>
                  <a:cubicBezTo>
                    <a:pt x="79815" y="547408"/>
                    <a:pt x="89340" y="545808"/>
                    <a:pt x="99665" y="538201"/>
                  </a:cubicBezTo>
                  <a:cubicBezTo>
                    <a:pt x="110168" y="530466"/>
                    <a:pt x="116061" y="520687"/>
                    <a:pt x="117699" y="508305"/>
                  </a:cubicBezTo>
                  <a:lnTo>
                    <a:pt x="127859" y="431774"/>
                  </a:lnTo>
                  <a:cubicBezTo>
                    <a:pt x="129802" y="417042"/>
                    <a:pt x="123388" y="406870"/>
                    <a:pt x="119413" y="402158"/>
                  </a:cubicBezTo>
                  <a:cubicBezTo>
                    <a:pt x="113787" y="395275"/>
                    <a:pt x="104999" y="390436"/>
                    <a:pt x="95893" y="389229"/>
                  </a:cubicBezTo>
                  <a:cubicBezTo>
                    <a:pt x="82634" y="387477"/>
                    <a:pt x="73173" y="393052"/>
                    <a:pt x="67864" y="396189"/>
                  </a:cubicBezTo>
                  <a:lnTo>
                    <a:pt x="0" y="435869"/>
                  </a:lnTo>
                  <a:lnTo>
                    <a:pt x="0" y="46900"/>
                  </a:lnTo>
                  <a:lnTo>
                    <a:pt x="26487" y="59715"/>
                  </a:lnTo>
                  <a:cubicBezTo>
                    <a:pt x="31390" y="62090"/>
                    <a:pt x="36609" y="62166"/>
                    <a:pt x="41778" y="59588"/>
                  </a:cubicBezTo>
                  <a:cubicBezTo>
                    <a:pt x="44369" y="58077"/>
                    <a:pt x="47646" y="55676"/>
                    <a:pt x="50033" y="50749"/>
                  </a:cubicBezTo>
                  <a:cubicBezTo>
                    <a:pt x="52421" y="45809"/>
                    <a:pt x="52256" y="41758"/>
                    <a:pt x="51798" y="38583"/>
                  </a:cubicBezTo>
                  <a:cubicBezTo>
                    <a:pt x="50668" y="33312"/>
                    <a:pt x="47354" y="29096"/>
                    <a:pt x="42438" y="26733"/>
                  </a:cubicBezTo>
                  <a:lnTo>
                    <a:pt x="33803" y="22555"/>
                  </a:lnTo>
                  <a:lnTo>
                    <a:pt x="44712"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11" name="Shape 91"/>
            <p:cNvSpPr/>
            <p:nvPr/>
          </p:nvSpPr>
          <p:spPr>
            <a:xfrm>
              <a:off x="293323" y="487298"/>
              <a:ext cx="239675" cy="582054"/>
            </a:xfrm>
            <a:custGeom>
              <a:avLst/>
              <a:gdLst/>
              <a:ahLst/>
              <a:cxnLst/>
              <a:rect l="0" t="0" r="0" b="0"/>
              <a:pathLst>
                <a:path w="239675" h="582054">
                  <a:moveTo>
                    <a:pt x="239675" y="0"/>
                  </a:moveTo>
                  <a:lnTo>
                    <a:pt x="239675" y="582054"/>
                  </a:lnTo>
                  <a:lnTo>
                    <a:pt x="234310" y="575256"/>
                  </a:lnTo>
                  <a:lnTo>
                    <a:pt x="60663" y="491258"/>
                  </a:lnTo>
                  <a:lnTo>
                    <a:pt x="71560" y="468715"/>
                  </a:lnTo>
                  <a:lnTo>
                    <a:pt x="80208" y="472894"/>
                  </a:lnTo>
                  <a:cubicBezTo>
                    <a:pt x="85136" y="475268"/>
                    <a:pt x="90368" y="475332"/>
                    <a:pt x="95486" y="472767"/>
                  </a:cubicBezTo>
                  <a:cubicBezTo>
                    <a:pt x="97861" y="471357"/>
                    <a:pt x="101316" y="468918"/>
                    <a:pt x="103742" y="463915"/>
                  </a:cubicBezTo>
                  <a:cubicBezTo>
                    <a:pt x="106155" y="458911"/>
                    <a:pt x="105926" y="454695"/>
                    <a:pt x="105507" y="451773"/>
                  </a:cubicBezTo>
                  <a:cubicBezTo>
                    <a:pt x="104389" y="446490"/>
                    <a:pt x="101062" y="442274"/>
                    <a:pt x="96160" y="439899"/>
                  </a:cubicBezTo>
                  <a:lnTo>
                    <a:pt x="54529" y="419757"/>
                  </a:lnTo>
                  <a:lnTo>
                    <a:pt x="0" y="532554"/>
                  </a:lnTo>
                  <a:lnTo>
                    <a:pt x="0" y="301480"/>
                  </a:lnTo>
                  <a:lnTo>
                    <a:pt x="92807" y="165844"/>
                  </a:lnTo>
                  <a:cubicBezTo>
                    <a:pt x="130517" y="116768"/>
                    <a:pt x="170933" y="69767"/>
                    <a:pt x="213871" y="25084"/>
                  </a:cubicBezTo>
                  <a:lnTo>
                    <a:pt x="239675"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12" name="Shape 92"/>
            <p:cNvSpPr/>
            <p:nvPr/>
          </p:nvSpPr>
          <p:spPr>
            <a:xfrm>
              <a:off x="532997" y="1982202"/>
              <a:ext cx="172650" cy="1026218"/>
            </a:xfrm>
            <a:custGeom>
              <a:avLst/>
              <a:gdLst/>
              <a:ahLst/>
              <a:cxnLst/>
              <a:rect l="0" t="0" r="0" b="0"/>
              <a:pathLst>
                <a:path w="172650" h="1026218">
                  <a:moveTo>
                    <a:pt x="0" y="0"/>
                  </a:moveTo>
                  <a:lnTo>
                    <a:pt x="1612" y="6984"/>
                  </a:lnTo>
                  <a:cubicBezTo>
                    <a:pt x="9175" y="35159"/>
                    <a:pt x="17794" y="63265"/>
                    <a:pt x="27491" y="91259"/>
                  </a:cubicBezTo>
                  <a:cubicBezTo>
                    <a:pt x="56377" y="174658"/>
                    <a:pt x="93396" y="252923"/>
                    <a:pt x="137352" y="325473"/>
                  </a:cubicBezTo>
                  <a:lnTo>
                    <a:pt x="172650" y="377418"/>
                  </a:lnTo>
                  <a:lnTo>
                    <a:pt x="172650" y="1026218"/>
                  </a:lnTo>
                  <a:lnTo>
                    <a:pt x="108124" y="977779"/>
                  </a:lnTo>
                  <a:lnTo>
                    <a:pt x="0" y="877815"/>
                  </a:lnTo>
                  <a:lnTo>
                    <a:pt x="0" y="612066"/>
                  </a:lnTo>
                  <a:lnTo>
                    <a:pt x="124684" y="523262"/>
                  </a:lnTo>
                  <a:cubicBezTo>
                    <a:pt x="129091" y="520125"/>
                    <a:pt x="131631" y="515465"/>
                    <a:pt x="131859" y="509927"/>
                  </a:cubicBezTo>
                  <a:cubicBezTo>
                    <a:pt x="131783" y="507197"/>
                    <a:pt x="131300" y="503044"/>
                    <a:pt x="128100" y="498561"/>
                  </a:cubicBezTo>
                  <a:cubicBezTo>
                    <a:pt x="124938" y="494090"/>
                    <a:pt x="121166" y="492274"/>
                    <a:pt x="118397" y="491233"/>
                  </a:cubicBezTo>
                  <a:cubicBezTo>
                    <a:pt x="113343" y="489696"/>
                    <a:pt x="108072" y="490572"/>
                    <a:pt x="103665" y="493709"/>
                  </a:cubicBezTo>
                  <a:lnTo>
                    <a:pt x="0" y="567540"/>
                  </a:lnTo>
                  <a:lnTo>
                    <a:pt x="0" y="463281"/>
                  </a:lnTo>
                  <a:lnTo>
                    <a:pt x="54402" y="424532"/>
                  </a:lnTo>
                  <a:cubicBezTo>
                    <a:pt x="58821" y="421383"/>
                    <a:pt x="61374" y="416722"/>
                    <a:pt x="61577" y="411197"/>
                  </a:cubicBezTo>
                  <a:cubicBezTo>
                    <a:pt x="61501" y="408467"/>
                    <a:pt x="61019" y="404314"/>
                    <a:pt x="57831" y="399844"/>
                  </a:cubicBezTo>
                  <a:cubicBezTo>
                    <a:pt x="54681" y="395412"/>
                    <a:pt x="51087" y="393621"/>
                    <a:pt x="48128" y="392503"/>
                  </a:cubicBezTo>
                  <a:cubicBezTo>
                    <a:pt x="43023" y="390979"/>
                    <a:pt x="37778" y="391843"/>
                    <a:pt x="33383" y="394992"/>
                  </a:cubicBezTo>
                  <a:lnTo>
                    <a:pt x="0" y="418769"/>
                  </a:lnTo>
                  <a:lnTo>
                    <a:pt x="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13" name="Shape 93"/>
            <p:cNvSpPr/>
            <p:nvPr/>
          </p:nvSpPr>
          <p:spPr>
            <a:xfrm>
              <a:off x="532997" y="337203"/>
              <a:ext cx="172650" cy="1029800"/>
            </a:xfrm>
            <a:custGeom>
              <a:avLst/>
              <a:gdLst/>
              <a:ahLst/>
              <a:cxnLst/>
              <a:rect l="0" t="0" r="0" b="0"/>
              <a:pathLst>
                <a:path w="172650" h="1029800">
                  <a:moveTo>
                    <a:pt x="172650" y="0"/>
                  </a:moveTo>
                  <a:lnTo>
                    <a:pt x="172650" y="279947"/>
                  </a:lnTo>
                  <a:lnTo>
                    <a:pt x="90190" y="236438"/>
                  </a:lnTo>
                  <a:cubicBezTo>
                    <a:pt x="85123" y="233772"/>
                    <a:pt x="80145" y="231384"/>
                    <a:pt x="74785" y="231384"/>
                  </a:cubicBezTo>
                  <a:cubicBezTo>
                    <a:pt x="70175" y="231384"/>
                    <a:pt x="66048" y="233251"/>
                    <a:pt x="62492" y="236921"/>
                  </a:cubicBezTo>
                  <a:cubicBezTo>
                    <a:pt x="52789" y="246979"/>
                    <a:pt x="59520" y="259044"/>
                    <a:pt x="62758" y="264874"/>
                  </a:cubicBezTo>
                  <a:lnTo>
                    <a:pt x="167280" y="447169"/>
                  </a:lnTo>
                  <a:cubicBezTo>
                    <a:pt x="168003" y="448554"/>
                    <a:pt x="170797" y="451703"/>
                    <a:pt x="171801" y="452681"/>
                  </a:cubicBezTo>
                  <a:lnTo>
                    <a:pt x="172650" y="453080"/>
                  </a:lnTo>
                  <a:lnTo>
                    <a:pt x="172650" y="652006"/>
                  </a:lnTo>
                  <a:lnTo>
                    <a:pt x="126171" y="722042"/>
                  </a:lnTo>
                  <a:cubicBezTo>
                    <a:pt x="77813" y="805139"/>
                    <a:pt x="39296" y="893782"/>
                    <a:pt x="11562" y="986033"/>
                  </a:cubicBezTo>
                  <a:lnTo>
                    <a:pt x="0" y="1029800"/>
                  </a:lnTo>
                  <a:lnTo>
                    <a:pt x="0" y="751760"/>
                  </a:lnTo>
                  <a:lnTo>
                    <a:pt x="2218" y="749379"/>
                  </a:lnTo>
                  <a:cubicBezTo>
                    <a:pt x="4593" y="744464"/>
                    <a:pt x="4440" y="740413"/>
                    <a:pt x="3995" y="737212"/>
                  </a:cubicBezTo>
                  <a:lnTo>
                    <a:pt x="0" y="732149"/>
                  </a:lnTo>
                  <a:lnTo>
                    <a:pt x="0" y="150095"/>
                  </a:lnTo>
                  <a:lnTo>
                    <a:pt x="56288" y="95377"/>
                  </a:lnTo>
                  <a:cubicBezTo>
                    <a:pt x="84578" y="69692"/>
                    <a:pt x="113780" y="44942"/>
                    <a:pt x="143851" y="21183"/>
                  </a:cubicBezTo>
                  <a:lnTo>
                    <a:pt x="17265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14" name="Shape 16540"/>
            <p:cNvSpPr/>
            <p:nvPr/>
          </p:nvSpPr>
          <p:spPr>
            <a:xfrm>
              <a:off x="829296" y="2813536"/>
              <a:ext cx="26522" cy="115647"/>
            </a:xfrm>
            <a:custGeom>
              <a:avLst/>
              <a:gdLst/>
              <a:ahLst/>
              <a:cxnLst/>
              <a:rect l="0" t="0" r="0" b="0"/>
              <a:pathLst>
                <a:path w="26522" h="115647">
                  <a:moveTo>
                    <a:pt x="0" y="0"/>
                  </a:moveTo>
                  <a:lnTo>
                    <a:pt x="26522" y="0"/>
                  </a:lnTo>
                  <a:lnTo>
                    <a:pt x="26522" y="115647"/>
                  </a:lnTo>
                  <a:lnTo>
                    <a:pt x="0" y="115647"/>
                  </a:lnTo>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15" name="Shape 16541"/>
            <p:cNvSpPr/>
            <p:nvPr/>
          </p:nvSpPr>
          <p:spPr>
            <a:xfrm>
              <a:off x="829296" y="2813536"/>
              <a:ext cx="26522" cy="9144"/>
            </a:xfrm>
            <a:custGeom>
              <a:avLst/>
              <a:gdLst/>
              <a:ahLst/>
              <a:cxnLst/>
              <a:rect l="0" t="0" r="0" b="0"/>
              <a:pathLst>
                <a:path w="26522" h="9144">
                  <a:moveTo>
                    <a:pt x="0" y="0"/>
                  </a:moveTo>
                  <a:lnTo>
                    <a:pt x="26522" y="0"/>
                  </a:lnTo>
                  <a:lnTo>
                    <a:pt x="26522" y="9144"/>
                  </a:lnTo>
                  <a:lnTo>
                    <a:pt x="0" y="9144"/>
                  </a:lnTo>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16" name="Shape 16542"/>
            <p:cNvSpPr/>
            <p:nvPr/>
          </p:nvSpPr>
          <p:spPr>
            <a:xfrm>
              <a:off x="829296" y="2813536"/>
              <a:ext cx="26522" cy="115647"/>
            </a:xfrm>
            <a:custGeom>
              <a:avLst/>
              <a:gdLst/>
              <a:ahLst/>
              <a:cxnLst/>
              <a:rect l="0" t="0" r="0" b="0"/>
              <a:pathLst>
                <a:path w="26522" h="115647">
                  <a:moveTo>
                    <a:pt x="0" y="0"/>
                  </a:moveTo>
                  <a:lnTo>
                    <a:pt x="26522" y="0"/>
                  </a:lnTo>
                  <a:lnTo>
                    <a:pt x="26522" y="115647"/>
                  </a:lnTo>
                  <a:lnTo>
                    <a:pt x="0" y="115647"/>
                  </a:lnTo>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17" name="Shape 95"/>
            <p:cNvSpPr/>
            <p:nvPr/>
          </p:nvSpPr>
          <p:spPr>
            <a:xfrm>
              <a:off x="845031" y="2763024"/>
              <a:ext cx="10786" cy="14690"/>
            </a:xfrm>
            <a:custGeom>
              <a:avLst/>
              <a:gdLst/>
              <a:ahLst/>
              <a:cxnLst/>
              <a:rect l="0" t="0" r="0" b="0"/>
              <a:pathLst>
                <a:path w="10786" h="14690">
                  <a:moveTo>
                    <a:pt x="10786" y="0"/>
                  </a:moveTo>
                  <a:lnTo>
                    <a:pt x="10786" y="13905"/>
                  </a:lnTo>
                  <a:lnTo>
                    <a:pt x="0" y="14690"/>
                  </a:lnTo>
                  <a:lnTo>
                    <a:pt x="10786"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18" name="Shape 96"/>
            <p:cNvSpPr/>
            <p:nvPr/>
          </p:nvSpPr>
          <p:spPr>
            <a:xfrm>
              <a:off x="705647" y="2359620"/>
              <a:ext cx="150170" cy="751856"/>
            </a:xfrm>
            <a:custGeom>
              <a:avLst/>
              <a:gdLst/>
              <a:ahLst/>
              <a:cxnLst/>
              <a:rect l="0" t="0" r="0" b="0"/>
              <a:pathLst>
                <a:path w="150170" h="751856">
                  <a:moveTo>
                    <a:pt x="0" y="0"/>
                  </a:moveTo>
                  <a:lnTo>
                    <a:pt x="35691" y="52523"/>
                  </a:lnTo>
                  <a:cubicBezTo>
                    <a:pt x="60989" y="85868"/>
                    <a:pt x="87871" y="117712"/>
                    <a:pt x="116189" y="147983"/>
                  </a:cubicBezTo>
                  <a:lnTo>
                    <a:pt x="150170" y="180785"/>
                  </a:lnTo>
                  <a:lnTo>
                    <a:pt x="150170" y="343400"/>
                  </a:lnTo>
                  <a:lnTo>
                    <a:pt x="148642" y="344206"/>
                  </a:lnTo>
                  <a:lnTo>
                    <a:pt x="24576" y="513218"/>
                  </a:lnTo>
                  <a:cubicBezTo>
                    <a:pt x="21376" y="517586"/>
                    <a:pt x="20423" y="522819"/>
                    <a:pt x="21947" y="528127"/>
                  </a:cubicBezTo>
                  <a:cubicBezTo>
                    <a:pt x="22874" y="530705"/>
                    <a:pt x="24627" y="534490"/>
                    <a:pt x="29059" y="537741"/>
                  </a:cubicBezTo>
                  <a:cubicBezTo>
                    <a:pt x="33491" y="541005"/>
                    <a:pt x="37644" y="541539"/>
                    <a:pt x="40565" y="541665"/>
                  </a:cubicBezTo>
                  <a:cubicBezTo>
                    <a:pt x="45912" y="541526"/>
                    <a:pt x="50611" y="539049"/>
                    <a:pt x="53811" y="534693"/>
                  </a:cubicBezTo>
                  <a:lnTo>
                    <a:pt x="92686" y="481734"/>
                  </a:lnTo>
                  <a:lnTo>
                    <a:pt x="119419" y="597342"/>
                  </a:lnTo>
                  <a:cubicBezTo>
                    <a:pt x="120220" y="600847"/>
                    <a:pt x="121858" y="605902"/>
                    <a:pt x="126722" y="609471"/>
                  </a:cubicBezTo>
                  <a:cubicBezTo>
                    <a:pt x="129948" y="611833"/>
                    <a:pt x="134164" y="613192"/>
                    <a:pt x="138317" y="613192"/>
                  </a:cubicBezTo>
                  <a:cubicBezTo>
                    <a:pt x="139232" y="613192"/>
                    <a:pt x="140121" y="613128"/>
                    <a:pt x="140959" y="612989"/>
                  </a:cubicBezTo>
                  <a:lnTo>
                    <a:pt x="150170" y="607413"/>
                  </a:lnTo>
                  <a:lnTo>
                    <a:pt x="150170" y="751856"/>
                  </a:lnTo>
                  <a:lnTo>
                    <a:pt x="73093" y="703669"/>
                  </a:lnTo>
                  <a:lnTo>
                    <a:pt x="0" y="648800"/>
                  </a:lnTo>
                  <a:lnTo>
                    <a:pt x="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19" name="Shape 97"/>
            <p:cNvSpPr/>
            <p:nvPr/>
          </p:nvSpPr>
          <p:spPr>
            <a:xfrm>
              <a:off x="705647" y="236475"/>
              <a:ext cx="150170" cy="752735"/>
            </a:xfrm>
            <a:custGeom>
              <a:avLst/>
              <a:gdLst/>
              <a:ahLst/>
              <a:cxnLst/>
              <a:rect l="0" t="0" r="0" b="0"/>
              <a:pathLst>
                <a:path w="150170" h="752735">
                  <a:moveTo>
                    <a:pt x="150170" y="0"/>
                  </a:moveTo>
                  <a:lnTo>
                    <a:pt x="150170" y="570148"/>
                  </a:lnTo>
                  <a:lnTo>
                    <a:pt x="127176" y="592057"/>
                  </a:lnTo>
                  <a:cubicBezTo>
                    <a:pt x="93627" y="627090"/>
                    <a:pt x="62302" y="663994"/>
                    <a:pt x="33320" y="702527"/>
                  </a:cubicBezTo>
                  <a:lnTo>
                    <a:pt x="0" y="752735"/>
                  </a:lnTo>
                  <a:lnTo>
                    <a:pt x="0" y="553809"/>
                  </a:lnTo>
                  <a:lnTo>
                    <a:pt x="10809" y="558884"/>
                  </a:lnTo>
                  <a:lnTo>
                    <a:pt x="11571" y="558909"/>
                  </a:lnTo>
                  <a:cubicBezTo>
                    <a:pt x="16626" y="558909"/>
                    <a:pt x="21376" y="556763"/>
                    <a:pt x="25287" y="552699"/>
                  </a:cubicBezTo>
                  <a:cubicBezTo>
                    <a:pt x="28399" y="549486"/>
                    <a:pt x="30126" y="545625"/>
                    <a:pt x="30062" y="542310"/>
                  </a:cubicBezTo>
                  <a:cubicBezTo>
                    <a:pt x="30278" y="538424"/>
                    <a:pt x="28475" y="532976"/>
                    <a:pt x="26595" y="529636"/>
                  </a:cubicBezTo>
                  <a:lnTo>
                    <a:pt x="7723" y="495498"/>
                  </a:lnTo>
                  <a:lnTo>
                    <a:pt x="51945" y="449664"/>
                  </a:lnTo>
                  <a:lnTo>
                    <a:pt x="86476" y="467558"/>
                  </a:lnTo>
                  <a:cubicBezTo>
                    <a:pt x="89409" y="469069"/>
                    <a:pt x="93054" y="470606"/>
                    <a:pt x="98096" y="470606"/>
                  </a:cubicBezTo>
                  <a:lnTo>
                    <a:pt x="98109" y="470606"/>
                  </a:lnTo>
                  <a:cubicBezTo>
                    <a:pt x="102249" y="470530"/>
                    <a:pt x="106580" y="468472"/>
                    <a:pt x="109971" y="464942"/>
                  </a:cubicBezTo>
                  <a:cubicBezTo>
                    <a:pt x="113539" y="461259"/>
                    <a:pt x="115292" y="456865"/>
                    <a:pt x="115190" y="451899"/>
                  </a:cubicBezTo>
                  <a:cubicBezTo>
                    <a:pt x="115114" y="447048"/>
                    <a:pt x="113019" y="440228"/>
                    <a:pt x="103456" y="435262"/>
                  </a:cubicBezTo>
                  <a:lnTo>
                    <a:pt x="0" y="380676"/>
                  </a:lnTo>
                  <a:lnTo>
                    <a:pt x="0" y="100729"/>
                  </a:lnTo>
                  <a:lnTo>
                    <a:pt x="63979" y="53668"/>
                  </a:lnTo>
                  <a:lnTo>
                    <a:pt x="15017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20" name="Shape 98"/>
            <p:cNvSpPr/>
            <p:nvPr/>
          </p:nvSpPr>
          <p:spPr>
            <a:xfrm>
              <a:off x="855818" y="2540404"/>
              <a:ext cx="162246" cy="656439"/>
            </a:xfrm>
            <a:custGeom>
              <a:avLst/>
              <a:gdLst/>
              <a:ahLst/>
              <a:cxnLst/>
              <a:rect l="0" t="0" r="0" b="0"/>
              <a:pathLst>
                <a:path w="162246" h="656439">
                  <a:moveTo>
                    <a:pt x="0" y="0"/>
                  </a:moveTo>
                  <a:lnTo>
                    <a:pt x="55130" y="53216"/>
                  </a:lnTo>
                  <a:cubicBezTo>
                    <a:pt x="78409" y="73504"/>
                    <a:pt x="102412" y="92866"/>
                    <a:pt x="127076" y="111271"/>
                  </a:cubicBezTo>
                  <a:lnTo>
                    <a:pt x="162246" y="135510"/>
                  </a:lnTo>
                  <a:lnTo>
                    <a:pt x="162246" y="656439"/>
                  </a:lnTo>
                  <a:lnTo>
                    <a:pt x="20284" y="583753"/>
                  </a:lnTo>
                  <a:lnTo>
                    <a:pt x="0" y="571071"/>
                  </a:lnTo>
                  <a:lnTo>
                    <a:pt x="0" y="426628"/>
                  </a:lnTo>
                  <a:lnTo>
                    <a:pt x="1761" y="425562"/>
                  </a:lnTo>
                  <a:cubicBezTo>
                    <a:pt x="4022" y="422476"/>
                    <a:pt x="6790" y="417345"/>
                    <a:pt x="4606" y="408518"/>
                  </a:cubicBezTo>
                  <a:lnTo>
                    <a:pt x="0" y="388779"/>
                  </a:lnTo>
                  <a:lnTo>
                    <a:pt x="0" y="273131"/>
                  </a:lnTo>
                  <a:lnTo>
                    <a:pt x="109991" y="264894"/>
                  </a:lnTo>
                  <a:cubicBezTo>
                    <a:pt x="118347" y="264437"/>
                    <a:pt x="123110" y="260233"/>
                    <a:pt x="125637" y="256804"/>
                  </a:cubicBezTo>
                  <a:cubicBezTo>
                    <a:pt x="128444" y="252981"/>
                    <a:pt x="129422" y="249019"/>
                    <a:pt x="128710" y="244346"/>
                  </a:cubicBezTo>
                  <a:cubicBezTo>
                    <a:pt x="127948" y="239405"/>
                    <a:pt x="125396" y="235392"/>
                    <a:pt x="120875" y="232090"/>
                  </a:cubicBezTo>
                  <a:cubicBezTo>
                    <a:pt x="116798" y="229080"/>
                    <a:pt x="112823" y="228661"/>
                    <a:pt x="109470" y="228661"/>
                  </a:cubicBezTo>
                  <a:cubicBezTo>
                    <a:pt x="108746" y="228661"/>
                    <a:pt x="107984" y="228699"/>
                    <a:pt x="107133" y="228725"/>
                  </a:cubicBezTo>
                  <a:lnTo>
                    <a:pt x="0" y="236524"/>
                  </a:lnTo>
                  <a:lnTo>
                    <a:pt x="0" y="222619"/>
                  </a:lnTo>
                  <a:lnTo>
                    <a:pt x="27707" y="184884"/>
                  </a:lnTo>
                  <a:cubicBezTo>
                    <a:pt x="30908" y="180528"/>
                    <a:pt x="31860" y="175296"/>
                    <a:pt x="30336" y="169975"/>
                  </a:cubicBezTo>
                  <a:cubicBezTo>
                    <a:pt x="29409" y="167409"/>
                    <a:pt x="27669" y="163612"/>
                    <a:pt x="23224" y="160360"/>
                  </a:cubicBezTo>
                  <a:cubicBezTo>
                    <a:pt x="18855" y="157147"/>
                    <a:pt x="14893" y="156576"/>
                    <a:pt x="11718" y="156436"/>
                  </a:cubicBezTo>
                  <a:lnTo>
                    <a:pt x="0" y="162615"/>
                  </a:lnTo>
                  <a:lnTo>
                    <a:pt x="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21" name="Shape 99"/>
            <p:cNvSpPr/>
            <p:nvPr/>
          </p:nvSpPr>
          <p:spPr>
            <a:xfrm>
              <a:off x="855818" y="149932"/>
              <a:ext cx="162246" cy="656690"/>
            </a:xfrm>
            <a:custGeom>
              <a:avLst/>
              <a:gdLst/>
              <a:ahLst/>
              <a:cxnLst/>
              <a:rect l="0" t="0" r="0" b="0"/>
              <a:pathLst>
                <a:path w="162246" h="656690">
                  <a:moveTo>
                    <a:pt x="162246" y="0"/>
                  </a:moveTo>
                  <a:lnTo>
                    <a:pt x="162246" y="113600"/>
                  </a:lnTo>
                  <a:lnTo>
                    <a:pt x="64448" y="164871"/>
                  </a:lnTo>
                  <a:lnTo>
                    <a:pt x="85911" y="205815"/>
                  </a:lnTo>
                  <a:cubicBezTo>
                    <a:pt x="88426" y="210641"/>
                    <a:pt x="92744" y="213829"/>
                    <a:pt x="98256" y="214820"/>
                  </a:cubicBezTo>
                  <a:cubicBezTo>
                    <a:pt x="99018" y="214896"/>
                    <a:pt x="99894" y="214972"/>
                    <a:pt x="100847" y="214972"/>
                  </a:cubicBezTo>
                  <a:cubicBezTo>
                    <a:pt x="104098" y="214972"/>
                    <a:pt x="107133" y="214197"/>
                    <a:pt x="110156" y="212623"/>
                  </a:cubicBezTo>
                  <a:cubicBezTo>
                    <a:pt x="114995" y="210083"/>
                    <a:pt x="117268" y="206730"/>
                    <a:pt x="118804" y="203910"/>
                  </a:cubicBezTo>
                  <a:cubicBezTo>
                    <a:pt x="121040" y="199008"/>
                    <a:pt x="120875" y="193636"/>
                    <a:pt x="118347" y="188810"/>
                  </a:cubicBezTo>
                  <a:lnTo>
                    <a:pt x="113902" y="180314"/>
                  </a:lnTo>
                  <a:lnTo>
                    <a:pt x="136076" y="168694"/>
                  </a:lnTo>
                  <a:lnTo>
                    <a:pt x="162246" y="218653"/>
                  </a:lnTo>
                  <a:lnTo>
                    <a:pt x="162246" y="522967"/>
                  </a:lnTo>
                  <a:lnTo>
                    <a:pt x="57514" y="601890"/>
                  </a:lnTo>
                  <a:lnTo>
                    <a:pt x="0" y="656690"/>
                  </a:lnTo>
                  <a:lnTo>
                    <a:pt x="0" y="86542"/>
                  </a:lnTo>
                  <a:lnTo>
                    <a:pt x="34774" y="64890"/>
                  </a:lnTo>
                  <a:lnTo>
                    <a:pt x="162246"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22" name="Shape 100"/>
            <p:cNvSpPr/>
            <p:nvPr/>
          </p:nvSpPr>
          <p:spPr>
            <a:xfrm>
              <a:off x="1018064" y="2675914"/>
              <a:ext cx="245637" cy="609976"/>
            </a:xfrm>
            <a:custGeom>
              <a:avLst/>
              <a:gdLst/>
              <a:ahLst/>
              <a:cxnLst/>
              <a:rect l="0" t="0" r="0" b="0"/>
              <a:pathLst>
                <a:path w="245637" h="609976">
                  <a:moveTo>
                    <a:pt x="0" y="0"/>
                  </a:moveTo>
                  <a:lnTo>
                    <a:pt x="40737" y="28076"/>
                  </a:lnTo>
                  <a:cubicBezTo>
                    <a:pt x="92579" y="60999"/>
                    <a:pt x="146810" y="89972"/>
                    <a:pt x="202926" y="114752"/>
                  </a:cubicBezTo>
                  <a:lnTo>
                    <a:pt x="245637" y="131785"/>
                  </a:lnTo>
                  <a:lnTo>
                    <a:pt x="245637" y="239682"/>
                  </a:lnTo>
                  <a:lnTo>
                    <a:pt x="212908" y="229003"/>
                  </a:lnTo>
                  <a:lnTo>
                    <a:pt x="142600" y="444662"/>
                  </a:lnTo>
                  <a:cubicBezTo>
                    <a:pt x="140937" y="449792"/>
                    <a:pt x="141661" y="455050"/>
                    <a:pt x="144772" y="459648"/>
                  </a:cubicBezTo>
                  <a:cubicBezTo>
                    <a:pt x="146614" y="461985"/>
                    <a:pt x="149395" y="464880"/>
                    <a:pt x="154538" y="466544"/>
                  </a:cubicBezTo>
                  <a:cubicBezTo>
                    <a:pt x="159085" y="468030"/>
                    <a:pt x="163987" y="467458"/>
                    <a:pt x="166692" y="466671"/>
                  </a:cubicBezTo>
                  <a:cubicBezTo>
                    <a:pt x="171709" y="464867"/>
                    <a:pt x="175405" y="461045"/>
                    <a:pt x="177081" y="455901"/>
                  </a:cubicBezTo>
                  <a:lnTo>
                    <a:pt x="211866" y="349183"/>
                  </a:lnTo>
                  <a:lnTo>
                    <a:pt x="228999" y="354759"/>
                  </a:lnTo>
                  <a:lnTo>
                    <a:pt x="245637" y="433270"/>
                  </a:lnTo>
                  <a:lnTo>
                    <a:pt x="245637" y="609976"/>
                  </a:lnTo>
                  <a:lnTo>
                    <a:pt x="173278" y="589563"/>
                  </a:lnTo>
                  <a:cubicBezTo>
                    <a:pt x="118190" y="571432"/>
                    <a:pt x="64246" y="550492"/>
                    <a:pt x="11641" y="526890"/>
                  </a:cubicBezTo>
                  <a:lnTo>
                    <a:pt x="0" y="520929"/>
                  </a:lnTo>
                  <a:lnTo>
                    <a:pt x="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23" name="Shape 101"/>
            <p:cNvSpPr/>
            <p:nvPr/>
          </p:nvSpPr>
          <p:spPr>
            <a:xfrm>
              <a:off x="1018064" y="62330"/>
              <a:ext cx="245637" cy="610570"/>
            </a:xfrm>
            <a:custGeom>
              <a:avLst/>
              <a:gdLst/>
              <a:ahLst/>
              <a:cxnLst/>
              <a:rect l="0" t="0" r="0" b="0"/>
              <a:pathLst>
                <a:path w="245637" h="610570">
                  <a:moveTo>
                    <a:pt x="245637" y="0"/>
                  </a:moveTo>
                  <a:lnTo>
                    <a:pt x="245637" y="478442"/>
                  </a:lnTo>
                  <a:lnTo>
                    <a:pt x="180168" y="504902"/>
                  </a:lnTo>
                  <a:cubicBezTo>
                    <a:pt x="127575" y="529332"/>
                    <a:pt x="77419" y="557170"/>
                    <a:pt x="29877" y="588056"/>
                  </a:cubicBezTo>
                  <a:lnTo>
                    <a:pt x="0" y="610570"/>
                  </a:lnTo>
                  <a:lnTo>
                    <a:pt x="0" y="306256"/>
                  </a:lnTo>
                  <a:lnTo>
                    <a:pt x="63327" y="427150"/>
                  </a:lnTo>
                  <a:cubicBezTo>
                    <a:pt x="65854" y="431988"/>
                    <a:pt x="70160" y="435176"/>
                    <a:pt x="75684" y="436154"/>
                  </a:cubicBezTo>
                  <a:cubicBezTo>
                    <a:pt x="76446" y="436242"/>
                    <a:pt x="77322" y="436306"/>
                    <a:pt x="78262" y="436306"/>
                  </a:cubicBezTo>
                  <a:cubicBezTo>
                    <a:pt x="81513" y="436306"/>
                    <a:pt x="84562" y="435531"/>
                    <a:pt x="87571" y="433956"/>
                  </a:cubicBezTo>
                  <a:cubicBezTo>
                    <a:pt x="92486" y="431378"/>
                    <a:pt x="94823" y="427860"/>
                    <a:pt x="96233" y="425244"/>
                  </a:cubicBezTo>
                  <a:cubicBezTo>
                    <a:pt x="98468" y="420329"/>
                    <a:pt x="98303" y="414970"/>
                    <a:pt x="95776" y="410144"/>
                  </a:cubicBezTo>
                  <a:lnTo>
                    <a:pt x="6266" y="239291"/>
                  </a:lnTo>
                  <a:lnTo>
                    <a:pt x="28428" y="227670"/>
                  </a:lnTo>
                  <a:lnTo>
                    <a:pt x="32885" y="236167"/>
                  </a:lnTo>
                  <a:cubicBezTo>
                    <a:pt x="35425" y="241005"/>
                    <a:pt x="39731" y="244193"/>
                    <a:pt x="45242" y="245171"/>
                  </a:cubicBezTo>
                  <a:cubicBezTo>
                    <a:pt x="46017" y="245247"/>
                    <a:pt x="46880" y="245311"/>
                    <a:pt x="47833" y="245311"/>
                  </a:cubicBezTo>
                  <a:cubicBezTo>
                    <a:pt x="51084" y="245311"/>
                    <a:pt x="54132" y="244549"/>
                    <a:pt x="57129" y="242974"/>
                  </a:cubicBezTo>
                  <a:cubicBezTo>
                    <a:pt x="61994" y="240421"/>
                    <a:pt x="64267" y="237081"/>
                    <a:pt x="65791" y="234262"/>
                  </a:cubicBezTo>
                  <a:cubicBezTo>
                    <a:pt x="68026" y="229359"/>
                    <a:pt x="67861" y="223987"/>
                    <a:pt x="65321" y="219161"/>
                  </a:cubicBezTo>
                  <a:lnTo>
                    <a:pt x="43871" y="178204"/>
                  </a:lnTo>
                  <a:lnTo>
                    <a:pt x="0" y="201203"/>
                  </a:lnTo>
                  <a:lnTo>
                    <a:pt x="0" y="87603"/>
                  </a:lnTo>
                  <a:lnTo>
                    <a:pt x="520" y="87338"/>
                  </a:lnTo>
                  <a:cubicBezTo>
                    <a:pt x="44302" y="67385"/>
                    <a:pt x="89175" y="49232"/>
                    <a:pt x="135060" y="32985"/>
                  </a:cubicBezTo>
                  <a:lnTo>
                    <a:pt x="245637"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24" name="Shape 102"/>
            <p:cNvSpPr/>
            <p:nvPr/>
          </p:nvSpPr>
          <p:spPr>
            <a:xfrm>
              <a:off x="1263701" y="2807699"/>
              <a:ext cx="215777" cy="524562"/>
            </a:xfrm>
            <a:custGeom>
              <a:avLst/>
              <a:gdLst/>
              <a:ahLst/>
              <a:cxnLst/>
              <a:rect l="0" t="0" r="0" b="0"/>
              <a:pathLst>
                <a:path w="215777" h="524562">
                  <a:moveTo>
                    <a:pt x="0" y="0"/>
                  </a:moveTo>
                  <a:lnTo>
                    <a:pt x="40184" y="16025"/>
                  </a:lnTo>
                  <a:cubicBezTo>
                    <a:pt x="96257" y="36054"/>
                    <a:pt x="153871" y="52029"/>
                    <a:pt x="212569" y="63724"/>
                  </a:cubicBezTo>
                  <a:lnTo>
                    <a:pt x="215777" y="64241"/>
                  </a:lnTo>
                  <a:lnTo>
                    <a:pt x="215777" y="524562"/>
                  </a:lnTo>
                  <a:lnTo>
                    <a:pt x="207230" y="523695"/>
                  </a:lnTo>
                  <a:cubicBezTo>
                    <a:pt x="159378" y="516708"/>
                    <a:pt x="112081" y="507667"/>
                    <a:pt x="65446" y="496654"/>
                  </a:cubicBezTo>
                  <a:lnTo>
                    <a:pt x="0" y="478191"/>
                  </a:lnTo>
                  <a:lnTo>
                    <a:pt x="0" y="301486"/>
                  </a:lnTo>
                  <a:lnTo>
                    <a:pt x="11797" y="357150"/>
                  </a:lnTo>
                  <a:cubicBezTo>
                    <a:pt x="13232" y="364325"/>
                    <a:pt x="15924" y="369672"/>
                    <a:pt x="24420" y="372440"/>
                  </a:cubicBezTo>
                  <a:cubicBezTo>
                    <a:pt x="27087" y="373316"/>
                    <a:pt x="29462" y="373735"/>
                    <a:pt x="31672" y="373735"/>
                  </a:cubicBezTo>
                  <a:cubicBezTo>
                    <a:pt x="34441" y="373735"/>
                    <a:pt x="37044" y="373050"/>
                    <a:pt x="39432" y="371678"/>
                  </a:cubicBezTo>
                  <a:cubicBezTo>
                    <a:pt x="42937" y="369583"/>
                    <a:pt x="46074" y="365633"/>
                    <a:pt x="47395" y="361569"/>
                  </a:cubicBezTo>
                  <a:cubicBezTo>
                    <a:pt x="48601" y="357874"/>
                    <a:pt x="48296" y="353060"/>
                    <a:pt x="47610" y="349783"/>
                  </a:cubicBezTo>
                  <a:lnTo>
                    <a:pt x="23100" y="235229"/>
                  </a:lnTo>
                  <a:lnTo>
                    <a:pt x="33983" y="238773"/>
                  </a:lnTo>
                  <a:cubicBezTo>
                    <a:pt x="38124" y="240119"/>
                    <a:pt x="44486" y="241910"/>
                    <a:pt x="52030" y="241910"/>
                  </a:cubicBezTo>
                  <a:cubicBezTo>
                    <a:pt x="59701" y="241910"/>
                    <a:pt x="66902" y="240043"/>
                    <a:pt x="73455" y="236372"/>
                  </a:cubicBezTo>
                  <a:cubicBezTo>
                    <a:pt x="84060" y="230416"/>
                    <a:pt x="92988" y="219520"/>
                    <a:pt x="96760" y="207937"/>
                  </a:cubicBezTo>
                  <a:lnTo>
                    <a:pt x="101713" y="192735"/>
                  </a:lnTo>
                  <a:cubicBezTo>
                    <a:pt x="105294" y="181775"/>
                    <a:pt x="104456" y="168313"/>
                    <a:pt x="99452" y="156680"/>
                  </a:cubicBezTo>
                  <a:cubicBezTo>
                    <a:pt x="93648" y="143929"/>
                    <a:pt x="83602" y="135153"/>
                    <a:pt x="69607" y="130607"/>
                  </a:cubicBezTo>
                  <a:lnTo>
                    <a:pt x="0" y="107897"/>
                  </a:lnTo>
                  <a:lnTo>
                    <a:pt x="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25" name="Shape 103"/>
            <p:cNvSpPr/>
            <p:nvPr/>
          </p:nvSpPr>
          <p:spPr>
            <a:xfrm>
              <a:off x="1263701" y="15664"/>
              <a:ext cx="215777" cy="525108"/>
            </a:xfrm>
            <a:custGeom>
              <a:avLst/>
              <a:gdLst/>
              <a:ahLst/>
              <a:cxnLst/>
              <a:rect l="0" t="0" r="0" b="0"/>
              <a:pathLst>
                <a:path w="215777" h="525108">
                  <a:moveTo>
                    <a:pt x="215777" y="0"/>
                  </a:moveTo>
                  <a:lnTo>
                    <a:pt x="215777" y="101389"/>
                  </a:lnTo>
                  <a:lnTo>
                    <a:pt x="133539" y="115180"/>
                  </a:lnTo>
                  <a:cubicBezTo>
                    <a:pt x="128167" y="116081"/>
                    <a:pt x="123798" y="119193"/>
                    <a:pt x="121131" y="124121"/>
                  </a:cubicBezTo>
                  <a:cubicBezTo>
                    <a:pt x="120000" y="126635"/>
                    <a:pt x="118604" y="130623"/>
                    <a:pt x="119518" y="136110"/>
                  </a:cubicBezTo>
                  <a:cubicBezTo>
                    <a:pt x="120445" y="141571"/>
                    <a:pt x="123061" y="144885"/>
                    <a:pt x="125093" y="147057"/>
                  </a:cubicBezTo>
                  <a:cubicBezTo>
                    <a:pt x="129056" y="150676"/>
                    <a:pt x="133958" y="152264"/>
                    <a:pt x="139597" y="151324"/>
                  </a:cubicBezTo>
                  <a:lnTo>
                    <a:pt x="183374" y="143984"/>
                  </a:lnTo>
                  <a:lnTo>
                    <a:pt x="212037" y="315154"/>
                  </a:lnTo>
                  <a:lnTo>
                    <a:pt x="168273" y="322495"/>
                  </a:lnTo>
                  <a:cubicBezTo>
                    <a:pt x="162876" y="323409"/>
                    <a:pt x="158507" y="326521"/>
                    <a:pt x="155865" y="331435"/>
                  </a:cubicBezTo>
                  <a:cubicBezTo>
                    <a:pt x="154735" y="333938"/>
                    <a:pt x="153325" y="337913"/>
                    <a:pt x="154252" y="343412"/>
                  </a:cubicBezTo>
                  <a:cubicBezTo>
                    <a:pt x="155167" y="348923"/>
                    <a:pt x="157796" y="352225"/>
                    <a:pt x="159828" y="354384"/>
                  </a:cubicBezTo>
                  <a:cubicBezTo>
                    <a:pt x="163054" y="357331"/>
                    <a:pt x="167016" y="358893"/>
                    <a:pt x="171283" y="358893"/>
                  </a:cubicBezTo>
                  <a:cubicBezTo>
                    <a:pt x="172261" y="358893"/>
                    <a:pt x="173277" y="358804"/>
                    <a:pt x="174318" y="358626"/>
                  </a:cubicBezTo>
                  <a:lnTo>
                    <a:pt x="215777" y="351683"/>
                  </a:lnTo>
                  <a:lnTo>
                    <a:pt x="215777" y="460493"/>
                  </a:lnTo>
                  <a:lnTo>
                    <a:pt x="140253" y="477369"/>
                  </a:lnTo>
                  <a:cubicBezTo>
                    <a:pt x="110200" y="485288"/>
                    <a:pt x="80219" y="494407"/>
                    <a:pt x="50367" y="504752"/>
                  </a:cubicBezTo>
                  <a:lnTo>
                    <a:pt x="0" y="525108"/>
                  </a:lnTo>
                  <a:lnTo>
                    <a:pt x="0" y="46666"/>
                  </a:lnTo>
                  <a:lnTo>
                    <a:pt x="50581" y="31578"/>
                  </a:lnTo>
                  <a:lnTo>
                    <a:pt x="215777"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26" name="Shape 104"/>
            <p:cNvSpPr/>
            <p:nvPr/>
          </p:nvSpPr>
          <p:spPr>
            <a:xfrm>
              <a:off x="1479478" y="2871940"/>
              <a:ext cx="244238" cy="475245"/>
            </a:xfrm>
            <a:custGeom>
              <a:avLst/>
              <a:gdLst/>
              <a:ahLst/>
              <a:cxnLst/>
              <a:rect l="0" t="0" r="0" b="0"/>
              <a:pathLst>
                <a:path w="244238" h="475245">
                  <a:moveTo>
                    <a:pt x="0" y="0"/>
                  </a:moveTo>
                  <a:lnTo>
                    <a:pt x="85592" y="13790"/>
                  </a:lnTo>
                  <a:cubicBezTo>
                    <a:pt x="115424" y="17470"/>
                    <a:pt x="145470" y="20053"/>
                    <a:pt x="175671" y="21511"/>
                  </a:cubicBezTo>
                  <a:lnTo>
                    <a:pt x="244238" y="22068"/>
                  </a:lnTo>
                  <a:lnTo>
                    <a:pt x="244238" y="122262"/>
                  </a:lnTo>
                  <a:lnTo>
                    <a:pt x="242679" y="121496"/>
                  </a:lnTo>
                  <a:cubicBezTo>
                    <a:pt x="228874" y="121585"/>
                    <a:pt x="224962" y="134679"/>
                    <a:pt x="223083" y="141016"/>
                  </a:cubicBezTo>
                  <a:lnTo>
                    <a:pt x="166619" y="340851"/>
                  </a:lnTo>
                  <a:cubicBezTo>
                    <a:pt x="166123" y="342375"/>
                    <a:pt x="165831" y="346591"/>
                    <a:pt x="165831" y="347874"/>
                  </a:cubicBezTo>
                  <a:cubicBezTo>
                    <a:pt x="165882" y="352852"/>
                    <a:pt x="167241" y="356789"/>
                    <a:pt x="170035" y="359926"/>
                  </a:cubicBezTo>
                  <a:cubicBezTo>
                    <a:pt x="173540" y="363813"/>
                    <a:pt x="178468" y="365882"/>
                    <a:pt x="184284" y="365882"/>
                  </a:cubicBezTo>
                  <a:lnTo>
                    <a:pt x="184437" y="365882"/>
                  </a:lnTo>
                  <a:cubicBezTo>
                    <a:pt x="188857" y="365844"/>
                    <a:pt x="192793" y="364410"/>
                    <a:pt x="195092" y="362072"/>
                  </a:cubicBezTo>
                  <a:cubicBezTo>
                    <a:pt x="198115" y="359431"/>
                    <a:pt x="200617" y="354402"/>
                    <a:pt x="201658" y="350833"/>
                  </a:cubicBezTo>
                  <a:lnTo>
                    <a:pt x="212720" y="313914"/>
                  </a:lnTo>
                  <a:lnTo>
                    <a:pt x="244238" y="313704"/>
                  </a:lnTo>
                  <a:lnTo>
                    <a:pt x="244238" y="475245"/>
                  </a:lnTo>
                  <a:lnTo>
                    <a:pt x="136571" y="474173"/>
                  </a:lnTo>
                  <a:lnTo>
                    <a:pt x="0" y="460321"/>
                  </a:lnTo>
                  <a:lnTo>
                    <a:pt x="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27" name="Shape 105"/>
            <p:cNvSpPr/>
            <p:nvPr/>
          </p:nvSpPr>
          <p:spPr>
            <a:xfrm>
              <a:off x="1479478" y="0"/>
              <a:ext cx="244238" cy="476156"/>
            </a:xfrm>
            <a:custGeom>
              <a:avLst/>
              <a:gdLst/>
              <a:ahLst/>
              <a:cxnLst/>
              <a:rect l="0" t="0" r="0" b="0"/>
              <a:pathLst>
                <a:path w="244238" h="476156">
                  <a:moveTo>
                    <a:pt x="173917" y="0"/>
                  </a:moveTo>
                  <a:lnTo>
                    <a:pt x="244238" y="699"/>
                  </a:lnTo>
                  <a:lnTo>
                    <a:pt x="244238" y="453834"/>
                  </a:lnTo>
                  <a:lnTo>
                    <a:pt x="195455" y="453437"/>
                  </a:lnTo>
                  <a:cubicBezTo>
                    <a:pt x="135457" y="455357"/>
                    <a:pt x="75093" y="461756"/>
                    <a:pt x="14803" y="472848"/>
                  </a:cubicBezTo>
                  <a:lnTo>
                    <a:pt x="0" y="476156"/>
                  </a:lnTo>
                  <a:lnTo>
                    <a:pt x="0" y="367347"/>
                  </a:lnTo>
                  <a:lnTo>
                    <a:pt x="82227" y="353576"/>
                  </a:lnTo>
                  <a:cubicBezTo>
                    <a:pt x="87587" y="352674"/>
                    <a:pt x="91968" y="349563"/>
                    <a:pt x="94622" y="344623"/>
                  </a:cubicBezTo>
                  <a:cubicBezTo>
                    <a:pt x="95854" y="341892"/>
                    <a:pt x="97162" y="338044"/>
                    <a:pt x="96248" y="332647"/>
                  </a:cubicBezTo>
                  <a:cubicBezTo>
                    <a:pt x="95334" y="327160"/>
                    <a:pt x="92705" y="323858"/>
                    <a:pt x="90660" y="321699"/>
                  </a:cubicBezTo>
                  <a:cubicBezTo>
                    <a:pt x="86736" y="318079"/>
                    <a:pt x="81833" y="316505"/>
                    <a:pt x="76169" y="317432"/>
                  </a:cubicBezTo>
                  <a:lnTo>
                    <a:pt x="32405" y="324760"/>
                  </a:lnTo>
                  <a:lnTo>
                    <a:pt x="3728" y="153589"/>
                  </a:lnTo>
                  <a:lnTo>
                    <a:pt x="47505" y="146249"/>
                  </a:lnTo>
                  <a:cubicBezTo>
                    <a:pt x="52877" y="145360"/>
                    <a:pt x="57259" y="142236"/>
                    <a:pt x="59901" y="137308"/>
                  </a:cubicBezTo>
                  <a:cubicBezTo>
                    <a:pt x="61031" y="134793"/>
                    <a:pt x="62428" y="130793"/>
                    <a:pt x="61513" y="125332"/>
                  </a:cubicBezTo>
                  <a:cubicBezTo>
                    <a:pt x="60612" y="119934"/>
                    <a:pt x="58148" y="116721"/>
                    <a:pt x="55938" y="114372"/>
                  </a:cubicBezTo>
                  <a:cubicBezTo>
                    <a:pt x="51988" y="110752"/>
                    <a:pt x="47099" y="109165"/>
                    <a:pt x="41435" y="110105"/>
                  </a:cubicBezTo>
                  <a:lnTo>
                    <a:pt x="0" y="117053"/>
                  </a:lnTo>
                  <a:lnTo>
                    <a:pt x="0" y="15664"/>
                  </a:lnTo>
                  <a:lnTo>
                    <a:pt x="3170" y="15058"/>
                  </a:lnTo>
                  <a:cubicBezTo>
                    <a:pt x="60412" y="7083"/>
                    <a:pt x="117380" y="2104"/>
                    <a:pt x="173917" y="0"/>
                  </a:cubicBez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28" name="Shape 106"/>
            <p:cNvSpPr/>
            <p:nvPr/>
          </p:nvSpPr>
          <p:spPr>
            <a:xfrm>
              <a:off x="1723716" y="2874460"/>
              <a:ext cx="210829" cy="473223"/>
            </a:xfrm>
            <a:custGeom>
              <a:avLst/>
              <a:gdLst/>
              <a:ahLst/>
              <a:cxnLst/>
              <a:rect l="0" t="0" r="0" b="0"/>
              <a:pathLst>
                <a:path w="210829" h="473223">
                  <a:moveTo>
                    <a:pt x="210829" y="0"/>
                  </a:moveTo>
                  <a:lnTo>
                    <a:pt x="210829" y="459048"/>
                  </a:lnTo>
                  <a:lnTo>
                    <a:pt x="50072" y="473223"/>
                  </a:lnTo>
                  <a:lnTo>
                    <a:pt x="0" y="472725"/>
                  </a:lnTo>
                  <a:lnTo>
                    <a:pt x="0" y="311184"/>
                  </a:lnTo>
                  <a:lnTo>
                    <a:pt x="31359" y="310974"/>
                  </a:lnTo>
                  <a:lnTo>
                    <a:pt x="42586" y="347703"/>
                  </a:lnTo>
                  <a:cubicBezTo>
                    <a:pt x="43589" y="350929"/>
                    <a:pt x="45062" y="354675"/>
                    <a:pt x="48478" y="358054"/>
                  </a:cubicBezTo>
                  <a:cubicBezTo>
                    <a:pt x="51374" y="360899"/>
                    <a:pt x="55781" y="362536"/>
                    <a:pt x="60709" y="362524"/>
                  </a:cubicBezTo>
                  <a:cubicBezTo>
                    <a:pt x="65763" y="362498"/>
                    <a:pt x="70081" y="360695"/>
                    <a:pt x="73548" y="357190"/>
                  </a:cubicBezTo>
                  <a:cubicBezTo>
                    <a:pt x="76927" y="353773"/>
                    <a:pt x="80279" y="347551"/>
                    <a:pt x="77181" y="337365"/>
                  </a:cubicBezTo>
                  <a:lnTo>
                    <a:pt x="17948" y="138229"/>
                  </a:lnTo>
                  <a:cubicBezTo>
                    <a:pt x="16868" y="134629"/>
                    <a:pt x="15430" y="129812"/>
                    <a:pt x="12542" y="125897"/>
                  </a:cubicBezTo>
                  <a:lnTo>
                    <a:pt x="0" y="119742"/>
                  </a:lnTo>
                  <a:lnTo>
                    <a:pt x="0" y="19548"/>
                  </a:lnTo>
                  <a:lnTo>
                    <a:pt x="28537" y="19780"/>
                  </a:lnTo>
                  <a:cubicBezTo>
                    <a:pt x="88535" y="17860"/>
                    <a:pt x="148898" y="11460"/>
                    <a:pt x="209187" y="367"/>
                  </a:cubicBezTo>
                  <a:lnTo>
                    <a:pt x="210829"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29" name="Shape 107"/>
            <p:cNvSpPr/>
            <p:nvPr/>
          </p:nvSpPr>
          <p:spPr>
            <a:xfrm>
              <a:off x="1905227" y="147125"/>
              <a:ext cx="29318" cy="54272"/>
            </a:xfrm>
            <a:custGeom>
              <a:avLst/>
              <a:gdLst/>
              <a:ahLst/>
              <a:cxnLst/>
              <a:rect l="0" t="0" r="0" b="0"/>
              <a:pathLst>
                <a:path w="29318" h="54272">
                  <a:moveTo>
                    <a:pt x="1118" y="38"/>
                  </a:moveTo>
                  <a:lnTo>
                    <a:pt x="29318" y="4422"/>
                  </a:lnTo>
                  <a:lnTo>
                    <a:pt x="29318" y="54272"/>
                  </a:lnTo>
                  <a:lnTo>
                    <a:pt x="279" y="1943"/>
                  </a:lnTo>
                  <a:lnTo>
                    <a:pt x="102" y="1003"/>
                  </a:lnTo>
                  <a:lnTo>
                    <a:pt x="0" y="864"/>
                  </a:lnTo>
                  <a:cubicBezTo>
                    <a:pt x="114" y="165"/>
                    <a:pt x="279" y="0"/>
                    <a:pt x="1118" y="38"/>
                  </a:cubicBez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30" name="Shape 108"/>
            <p:cNvSpPr/>
            <p:nvPr/>
          </p:nvSpPr>
          <p:spPr>
            <a:xfrm>
              <a:off x="1723716" y="699"/>
              <a:ext cx="210829" cy="472919"/>
            </a:xfrm>
            <a:custGeom>
              <a:avLst/>
              <a:gdLst/>
              <a:ahLst/>
              <a:cxnLst/>
              <a:rect l="0" t="0" r="0" b="0"/>
              <a:pathLst>
                <a:path w="210829" h="472919">
                  <a:moveTo>
                    <a:pt x="0" y="0"/>
                  </a:moveTo>
                  <a:lnTo>
                    <a:pt x="87420" y="869"/>
                  </a:lnTo>
                  <a:lnTo>
                    <a:pt x="210829" y="13385"/>
                  </a:lnTo>
                  <a:lnTo>
                    <a:pt x="210829" y="113765"/>
                  </a:lnTo>
                  <a:lnTo>
                    <a:pt x="188255" y="110256"/>
                  </a:lnTo>
                  <a:cubicBezTo>
                    <a:pt x="176253" y="108402"/>
                    <a:pt x="166373" y="112822"/>
                    <a:pt x="160607" y="116480"/>
                  </a:cubicBezTo>
                  <a:cubicBezTo>
                    <a:pt x="148796" y="124328"/>
                    <a:pt x="145811" y="136177"/>
                    <a:pt x="145062" y="140914"/>
                  </a:cubicBezTo>
                  <a:cubicBezTo>
                    <a:pt x="143017" y="154135"/>
                    <a:pt x="148021" y="163343"/>
                    <a:pt x="151349" y="169451"/>
                  </a:cubicBezTo>
                  <a:lnTo>
                    <a:pt x="210829" y="276607"/>
                  </a:lnTo>
                  <a:lnTo>
                    <a:pt x="210829" y="326477"/>
                  </a:lnTo>
                  <a:lnTo>
                    <a:pt x="162791" y="319019"/>
                  </a:lnTo>
                  <a:cubicBezTo>
                    <a:pt x="158613" y="318371"/>
                    <a:pt x="157330" y="315577"/>
                    <a:pt x="156606" y="311399"/>
                  </a:cubicBezTo>
                  <a:lnTo>
                    <a:pt x="156302" y="308935"/>
                  </a:lnTo>
                  <a:cubicBezTo>
                    <a:pt x="155540" y="302471"/>
                    <a:pt x="154917" y="299105"/>
                    <a:pt x="153253" y="296350"/>
                  </a:cubicBezTo>
                  <a:cubicBezTo>
                    <a:pt x="152326" y="294597"/>
                    <a:pt x="149241" y="290406"/>
                    <a:pt x="140947" y="289110"/>
                  </a:cubicBezTo>
                  <a:cubicBezTo>
                    <a:pt x="134280" y="288095"/>
                    <a:pt x="130444" y="289961"/>
                    <a:pt x="128489" y="290888"/>
                  </a:cubicBezTo>
                  <a:cubicBezTo>
                    <a:pt x="125161" y="292679"/>
                    <a:pt x="120881" y="296705"/>
                    <a:pt x="119484" y="305709"/>
                  </a:cubicBezTo>
                  <a:cubicBezTo>
                    <a:pt x="118570" y="311564"/>
                    <a:pt x="118430" y="323337"/>
                    <a:pt x="127701" y="336520"/>
                  </a:cubicBezTo>
                  <a:cubicBezTo>
                    <a:pt x="135194" y="347188"/>
                    <a:pt x="144833" y="353296"/>
                    <a:pt x="157165" y="355214"/>
                  </a:cubicBezTo>
                  <a:lnTo>
                    <a:pt x="210829" y="363552"/>
                  </a:lnTo>
                  <a:lnTo>
                    <a:pt x="210829" y="472919"/>
                  </a:lnTo>
                  <a:lnTo>
                    <a:pt x="138401" y="461250"/>
                  </a:lnTo>
                  <a:cubicBezTo>
                    <a:pt x="108568" y="457569"/>
                    <a:pt x="78523" y="454986"/>
                    <a:pt x="48322" y="453528"/>
                  </a:cubicBezTo>
                  <a:lnTo>
                    <a:pt x="0" y="453135"/>
                  </a:lnTo>
                  <a:lnTo>
                    <a:pt x="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31" name="Shape 109"/>
            <p:cNvSpPr/>
            <p:nvPr/>
          </p:nvSpPr>
          <p:spPr>
            <a:xfrm>
              <a:off x="2170391" y="2948763"/>
              <a:ext cx="10028" cy="33298"/>
            </a:xfrm>
            <a:custGeom>
              <a:avLst/>
              <a:gdLst/>
              <a:ahLst/>
              <a:cxnLst/>
              <a:rect l="0" t="0" r="0" b="0"/>
              <a:pathLst>
                <a:path w="10028" h="33298">
                  <a:moveTo>
                    <a:pt x="10028" y="0"/>
                  </a:moveTo>
                  <a:lnTo>
                    <a:pt x="10028" y="33298"/>
                  </a:lnTo>
                  <a:lnTo>
                    <a:pt x="0" y="3360"/>
                  </a:lnTo>
                  <a:lnTo>
                    <a:pt x="10028"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32" name="Shape 110"/>
            <p:cNvSpPr/>
            <p:nvPr/>
          </p:nvSpPr>
          <p:spPr>
            <a:xfrm>
              <a:off x="1934546" y="2800056"/>
              <a:ext cx="245873" cy="533453"/>
            </a:xfrm>
            <a:custGeom>
              <a:avLst/>
              <a:gdLst/>
              <a:ahLst/>
              <a:cxnLst/>
              <a:rect l="0" t="0" r="0" b="0"/>
              <a:pathLst>
                <a:path w="245873" h="533453">
                  <a:moveTo>
                    <a:pt x="245873" y="0"/>
                  </a:moveTo>
                  <a:lnTo>
                    <a:pt x="245873" y="110457"/>
                  </a:lnTo>
                  <a:lnTo>
                    <a:pt x="148393" y="143127"/>
                  </a:lnTo>
                  <a:cubicBezTo>
                    <a:pt x="143262" y="144841"/>
                    <a:pt x="139465" y="148562"/>
                    <a:pt x="137649" y="153794"/>
                  </a:cubicBezTo>
                  <a:cubicBezTo>
                    <a:pt x="136874" y="156665"/>
                    <a:pt x="136201" y="160614"/>
                    <a:pt x="137941" y="165758"/>
                  </a:cubicBezTo>
                  <a:cubicBezTo>
                    <a:pt x="139655" y="170914"/>
                    <a:pt x="142563" y="173657"/>
                    <a:pt x="145078" y="175601"/>
                  </a:cubicBezTo>
                  <a:cubicBezTo>
                    <a:pt x="149485" y="178508"/>
                    <a:pt x="154819" y="179207"/>
                    <a:pt x="159912" y="177518"/>
                  </a:cubicBezTo>
                  <a:lnTo>
                    <a:pt x="201453" y="163599"/>
                  </a:lnTo>
                  <a:lnTo>
                    <a:pt x="245873" y="296206"/>
                  </a:lnTo>
                  <a:lnTo>
                    <a:pt x="245873" y="329492"/>
                  </a:lnTo>
                  <a:lnTo>
                    <a:pt x="214344" y="340053"/>
                  </a:lnTo>
                  <a:cubicBezTo>
                    <a:pt x="209226" y="341767"/>
                    <a:pt x="205441" y="345488"/>
                    <a:pt x="203612" y="350708"/>
                  </a:cubicBezTo>
                  <a:cubicBezTo>
                    <a:pt x="202901" y="353350"/>
                    <a:pt x="202152" y="357477"/>
                    <a:pt x="203892" y="362684"/>
                  </a:cubicBezTo>
                  <a:cubicBezTo>
                    <a:pt x="205632" y="367904"/>
                    <a:pt x="208718" y="370736"/>
                    <a:pt x="211042" y="372514"/>
                  </a:cubicBezTo>
                  <a:cubicBezTo>
                    <a:pt x="213849" y="374393"/>
                    <a:pt x="217062" y="375384"/>
                    <a:pt x="220326" y="375372"/>
                  </a:cubicBezTo>
                  <a:cubicBezTo>
                    <a:pt x="222167" y="375372"/>
                    <a:pt x="224034" y="375054"/>
                    <a:pt x="225888" y="374444"/>
                  </a:cubicBezTo>
                  <a:lnTo>
                    <a:pt x="245873" y="367747"/>
                  </a:lnTo>
                  <a:lnTo>
                    <a:pt x="245873" y="480247"/>
                  </a:lnTo>
                  <a:lnTo>
                    <a:pt x="178353" y="500388"/>
                  </a:lnTo>
                  <a:cubicBezTo>
                    <a:pt x="123392" y="513817"/>
                    <a:pt x="67231" y="524598"/>
                    <a:pt x="9988" y="532572"/>
                  </a:cubicBezTo>
                  <a:lnTo>
                    <a:pt x="0" y="533453"/>
                  </a:lnTo>
                  <a:lnTo>
                    <a:pt x="0" y="74404"/>
                  </a:lnTo>
                  <a:lnTo>
                    <a:pt x="88683" y="54586"/>
                  </a:lnTo>
                  <a:cubicBezTo>
                    <a:pt x="118736" y="46666"/>
                    <a:pt x="148716" y="37547"/>
                    <a:pt x="178568" y="27201"/>
                  </a:cubicBezTo>
                  <a:lnTo>
                    <a:pt x="245873"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33" name="Shape 111"/>
            <p:cNvSpPr/>
            <p:nvPr/>
          </p:nvSpPr>
          <p:spPr>
            <a:xfrm>
              <a:off x="1934546" y="277306"/>
              <a:ext cx="29381" cy="54299"/>
            </a:xfrm>
            <a:custGeom>
              <a:avLst/>
              <a:gdLst/>
              <a:ahLst/>
              <a:cxnLst/>
              <a:rect l="0" t="0" r="0" b="0"/>
              <a:pathLst>
                <a:path w="29381" h="54299">
                  <a:moveTo>
                    <a:pt x="0" y="0"/>
                  </a:moveTo>
                  <a:lnTo>
                    <a:pt x="28949" y="52153"/>
                  </a:lnTo>
                  <a:cubicBezTo>
                    <a:pt x="29381" y="53080"/>
                    <a:pt x="29356" y="53220"/>
                    <a:pt x="29330" y="53423"/>
                  </a:cubicBezTo>
                  <a:cubicBezTo>
                    <a:pt x="29280" y="53601"/>
                    <a:pt x="29051" y="54122"/>
                    <a:pt x="28670" y="54299"/>
                  </a:cubicBezTo>
                  <a:cubicBezTo>
                    <a:pt x="28391" y="54299"/>
                    <a:pt x="28111" y="54236"/>
                    <a:pt x="27870" y="54198"/>
                  </a:cubicBezTo>
                  <a:lnTo>
                    <a:pt x="0" y="49871"/>
                  </a:lnTo>
                  <a:lnTo>
                    <a:pt x="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34" name="Shape 112"/>
            <p:cNvSpPr/>
            <p:nvPr/>
          </p:nvSpPr>
          <p:spPr>
            <a:xfrm>
              <a:off x="1934546" y="14084"/>
              <a:ext cx="245873" cy="532648"/>
            </a:xfrm>
            <a:custGeom>
              <a:avLst/>
              <a:gdLst/>
              <a:ahLst/>
              <a:cxnLst/>
              <a:rect l="0" t="0" r="0" b="0"/>
              <a:pathLst>
                <a:path w="245873" h="532648">
                  <a:moveTo>
                    <a:pt x="0" y="0"/>
                  </a:moveTo>
                  <a:lnTo>
                    <a:pt x="21709" y="2202"/>
                  </a:lnTo>
                  <a:cubicBezTo>
                    <a:pt x="69561" y="9188"/>
                    <a:pt x="116859" y="18229"/>
                    <a:pt x="163493" y="29241"/>
                  </a:cubicBezTo>
                  <a:lnTo>
                    <a:pt x="245873" y="52481"/>
                  </a:lnTo>
                  <a:lnTo>
                    <a:pt x="245873" y="532648"/>
                  </a:lnTo>
                  <a:lnTo>
                    <a:pt x="188756" y="509870"/>
                  </a:lnTo>
                  <a:cubicBezTo>
                    <a:pt x="132684" y="489841"/>
                    <a:pt x="75069" y="473867"/>
                    <a:pt x="16372" y="462171"/>
                  </a:cubicBezTo>
                  <a:lnTo>
                    <a:pt x="0" y="459534"/>
                  </a:lnTo>
                  <a:lnTo>
                    <a:pt x="0" y="350167"/>
                  </a:lnTo>
                  <a:lnTo>
                    <a:pt x="22599" y="353678"/>
                  </a:lnTo>
                  <a:cubicBezTo>
                    <a:pt x="24669" y="354008"/>
                    <a:pt x="26752" y="354161"/>
                    <a:pt x="28797" y="354161"/>
                  </a:cubicBezTo>
                  <a:cubicBezTo>
                    <a:pt x="40417" y="354161"/>
                    <a:pt x="48583" y="348966"/>
                    <a:pt x="52368" y="345906"/>
                  </a:cubicBezTo>
                  <a:cubicBezTo>
                    <a:pt x="59379" y="340445"/>
                    <a:pt x="64408" y="331770"/>
                    <a:pt x="65817" y="322677"/>
                  </a:cubicBezTo>
                  <a:cubicBezTo>
                    <a:pt x="67862" y="309444"/>
                    <a:pt x="62617" y="300084"/>
                    <a:pt x="59480" y="294496"/>
                  </a:cubicBezTo>
                  <a:lnTo>
                    <a:pt x="0" y="187312"/>
                  </a:lnTo>
                  <a:lnTo>
                    <a:pt x="0" y="137463"/>
                  </a:lnTo>
                  <a:lnTo>
                    <a:pt x="47364" y="144826"/>
                  </a:lnTo>
                  <a:cubicBezTo>
                    <a:pt x="49841" y="145207"/>
                    <a:pt x="51428" y="146592"/>
                    <a:pt x="52152" y="147379"/>
                  </a:cubicBezTo>
                  <a:cubicBezTo>
                    <a:pt x="53295" y="148637"/>
                    <a:pt x="54248" y="150656"/>
                    <a:pt x="54273" y="152053"/>
                  </a:cubicBezTo>
                  <a:lnTo>
                    <a:pt x="54603" y="156701"/>
                  </a:lnTo>
                  <a:cubicBezTo>
                    <a:pt x="55213" y="163407"/>
                    <a:pt x="56762" y="168029"/>
                    <a:pt x="59251" y="170735"/>
                  </a:cubicBezTo>
                  <a:cubicBezTo>
                    <a:pt x="62007" y="173973"/>
                    <a:pt x="66198" y="174951"/>
                    <a:pt x="69107" y="175408"/>
                  </a:cubicBezTo>
                  <a:cubicBezTo>
                    <a:pt x="70478" y="175611"/>
                    <a:pt x="72002" y="175802"/>
                    <a:pt x="73615" y="175802"/>
                  </a:cubicBezTo>
                  <a:cubicBezTo>
                    <a:pt x="77273" y="175802"/>
                    <a:pt x="80422" y="174887"/>
                    <a:pt x="83255" y="173008"/>
                  </a:cubicBezTo>
                  <a:cubicBezTo>
                    <a:pt x="87611" y="170112"/>
                    <a:pt x="90227" y="165490"/>
                    <a:pt x="91243" y="158911"/>
                  </a:cubicBezTo>
                  <a:cubicBezTo>
                    <a:pt x="92983" y="147760"/>
                    <a:pt x="90252" y="137156"/>
                    <a:pt x="83140" y="127427"/>
                  </a:cubicBezTo>
                  <a:cubicBezTo>
                    <a:pt x="75660" y="116760"/>
                    <a:pt x="66021" y="110651"/>
                    <a:pt x="53663" y="108720"/>
                  </a:cubicBezTo>
                  <a:lnTo>
                    <a:pt x="0" y="100380"/>
                  </a:lnTo>
                  <a:lnTo>
                    <a:pt x="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35" name="Shape 113"/>
            <p:cNvSpPr/>
            <p:nvPr/>
          </p:nvSpPr>
          <p:spPr>
            <a:xfrm>
              <a:off x="2180419" y="3096262"/>
              <a:ext cx="10025" cy="33286"/>
            </a:xfrm>
            <a:custGeom>
              <a:avLst/>
              <a:gdLst/>
              <a:ahLst/>
              <a:cxnLst/>
              <a:rect l="0" t="0" r="0" b="0"/>
              <a:pathLst>
                <a:path w="10025" h="33286">
                  <a:moveTo>
                    <a:pt x="0" y="0"/>
                  </a:moveTo>
                  <a:lnTo>
                    <a:pt x="10025" y="29928"/>
                  </a:lnTo>
                  <a:lnTo>
                    <a:pt x="0" y="33286"/>
                  </a:lnTo>
                  <a:lnTo>
                    <a:pt x="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36" name="Shape 114"/>
            <p:cNvSpPr/>
            <p:nvPr/>
          </p:nvSpPr>
          <p:spPr>
            <a:xfrm>
              <a:off x="2180419" y="2683426"/>
              <a:ext cx="217221" cy="596877"/>
            </a:xfrm>
            <a:custGeom>
              <a:avLst/>
              <a:gdLst/>
              <a:ahLst/>
              <a:cxnLst/>
              <a:rect l="0" t="0" r="0" b="0"/>
              <a:pathLst>
                <a:path w="217221" h="596877">
                  <a:moveTo>
                    <a:pt x="217221" y="0"/>
                  </a:moveTo>
                  <a:lnTo>
                    <a:pt x="217221" y="519018"/>
                  </a:lnTo>
                  <a:lnTo>
                    <a:pt x="93639" y="568944"/>
                  </a:lnTo>
                  <a:lnTo>
                    <a:pt x="0" y="596877"/>
                  </a:lnTo>
                  <a:lnTo>
                    <a:pt x="0" y="484377"/>
                  </a:lnTo>
                  <a:lnTo>
                    <a:pt x="97490" y="451704"/>
                  </a:lnTo>
                  <a:cubicBezTo>
                    <a:pt x="102595" y="449990"/>
                    <a:pt x="106392" y="446269"/>
                    <a:pt x="108234" y="441036"/>
                  </a:cubicBezTo>
                  <a:cubicBezTo>
                    <a:pt x="108996" y="438166"/>
                    <a:pt x="109669" y="434204"/>
                    <a:pt x="107942" y="429060"/>
                  </a:cubicBezTo>
                  <a:cubicBezTo>
                    <a:pt x="106189" y="423828"/>
                    <a:pt x="103116" y="421008"/>
                    <a:pt x="100792" y="419231"/>
                  </a:cubicBezTo>
                  <a:cubicBezTo>
                    <a:pt x="96385" y="416309"/>
                    <a:pt x="91076" y="415611"/>
                    <a:pt x="85958" y="417300"/>
                  </a:cubicBezTo>
                  <a:lnTo>
                    <a:pt x="44417" y="431232"/>
                  </a:lnTo>
                  <a:lnTo>
                    <a:pt x="0" y="298635"/>
                  </a:lnTo>
                  <a:lnTo>
                    <a:pt x="0" y="265337"/>
                  </a:lnTo>
                  <a:lnTo>
                    <a:pt x="31513" y="254778"/>
                  </a:lnTo>
                  <a:cubicBezTo>
                    <a:pt x="36644" y="253051"/>
                    <a:pt x="40429" y="249343"/>
                    <a:pt x="42270" y="244110"/>
                  </a:cubicBezTo>
                  <a:cubicBezTo>
                    <a:pt x="43032" y="241240"/>
                    <a:pt x="43705" y="237290"/>
                    <a:pt x="41978" y="232134"/>
                  </a:cubicBezTo>
                  <a:cubicBezTo>
                    <a:pt x="40251" y="226991"/>
                    <a:pt x="37343" y="224248"/>
                    <a:pt x="34841" y="222304"/>
                  </a:cubicBezTo>
                  <a:cubicBezTo>
                    <a:pt x="30396" y="219370"/>
                    <a:pt x="25062" y="218672"/>
                    <a:pt x="19995" y="220387"/>
                  </a:cubicBezTo>
                  <a:lnTo>
                    <a:pt x="0" y="227087"/>
                  </a:lnTo>
                  <a:lnTo>
                    <a:pt x="0" y="116630"/>
                  </a:lnTo>
                  <a:lnTo>
                    <a:pt x="48530" y="97017"/>
                  </a:lnTo>
                  <a:cubicBezTo>
                    <a:pt x="101124" y="72589"/>
                    <a:pt x="151280" y="44750"/>
                    <a:pt x="198822" y="13865"/>
                  </a:cubicBezTo>
                  <a:lnTo>
                    <a:pt x="217221"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37" name="Shape 115"/>
            <p:cNvSpPr/>
            <p:nvPr/>
          </p:nvSpPr>
          <p:spPr>
            <a:xfrm>
              <a:off x="2180419" y="66565"/>
              <a:ext cx="217221" cy="597285"/>
            </a:xfrm>
            <a:custGeom>
              <a:avLst/>
              <a:gdLst/>
              <a:ahLst/>
              <a:cxnLst/>
              <a:rect l="0" t="0" r="0" b="0"/>
              <a:pathLst>
                <a:path w="217221" h="597285">
                  <a:moveTo>
                    <a:pt x="0" y="0"/>
                  </a:moveTo>
                  <a:lnTo>
                    <a:pt x="55426" y="15635"/>
                  </a:lnTo>
                  <a:cubicBezTo>
                    <a:pt x="110515" y="33766"/>
                    <a:pt x="164458" y="54706"/>
                    <a:pt x="217063" y="78308"/>
                  </a:cubicBezTo>
                  <a:lnTo>
                    <a:pt x="217221" y="78389"/>
                  </a:lnTo>
                  <a:lnTo>
                    <a:pt x="217221" y="190088"/>
                  </a:lnTo>
                  <a:lnTo>
                    <a:pt x="171747" y="166831"/>
                  </a:lnTo>
                  <a:lnTo>
                    <a:pt x="150716" y="207992"/>
                  </a:lnTo>
                  <a:cubicBezTo>
                    <a:pt x="148239" y="212856"/>
                    <a:pt x="148125" y="218228"/>
                    <a:pt x="150512" y="223270"/>
                  </a:cubicBezTo>
                  <a:cubicBezTo>
                    <a:pt x="151846" y="225696"/>
                    <a:pt x="154208" y="229188"/>
                    <a:pt x="159161" y="231728"/>
                  </a:cubicBezTo>
                  <a:cubicBezTo>
                    <a:pt x="163098" y="233735"/>
                    <a:pt x="167111" y="234294"/>
                    <a:pt x="171277" y="233773"/>
                  </a:cubicBezTo>
                  <a:cubicBezTo>
                    <a:pt x="176573" y="232770"/>
                    <a:pt x="180853" y="229531"/>
                    <a:pt x="183342" y="224680"/>
                  </a:cubicBezTo>
                  <a:lnTo>
                    <a:pt x="187698" y="216133"/>
                  </a:lnTo>
                  <a:lnTo>
                    <a:pt x="209999" y="227537"/>
                  </a:lnTo>
                  <a:lnTo>
                    <a:pt x="122191" y="399317"/>
                  </a:lnTo>
                  <a:cubicBezTo>
                    <a:pt x="119702" y="404169"/>
                    <a:pt x="119588" y="409541"/>
                    <a:pt x="121976" y="414608"/>
                  </a:cubicBezTo>
                  <a:cubicBezTo>
                    <a:pt x="123322" y="417021"/>
                    <a:pt x="125684" y="420526"/>
                    <a:pt x="130637" y="423054"/>
                  </a:cubicBezTo>
                  <a:cubicBezTo>
                    <a:pt x="133583" y="424565"/>
                    <a:pt x="136568" y="425302"/>
                    <a:pt x="139743" y="425302"/>
                  </a:cubicBezTo>
                  <a:cubicBezTo>
                    <a:pt x="140772" y="425302"/>
                    <a:pt x="141711" y="425225"/>
                    <a:pt x="142740" y="425099"/>
                  </a:cubicBezTo>
                  <a:cubicBezTo>
                    <a:pt x="148049" y="424082"/>
                    <a:pt x="152341" y="420857"/>
                    <a:pt x="154818" y="416005"/>
                  </a:cubicBezTo>
                  <a:lnTo>
                    <a:pt x="217221" y="293924"/>
                  </a:lnTo>
                  <a:lnTo>
                    <a:pt x="217221" y="597285"/>
                  </a:lnTo>
                  <a:lnTo>
                    <a:pt x="187965" y="577122"/>
                  </a:lnTo>
                  <a:cubicBezTo>
                    <a:pt x="136123" y="544200"/>
                    <a:pt x="81893" y="515226"/>
                    <a:pt x="25777" y="490447"/>
                  </a:cubicBezTo>
                  <a:lnTo>
                    <a:pt x="0" y="480167"/>
                  </a:lnTo>
                  <a:lnTo>
                    <a:pt x="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38" name="Shape 116"/>
            <p:cNvSpPr/>
            <p:nvPr/>
          </p:nvSpPr>
          <p:spPr>
            <a:xfrm>
              <a:off x="2525953" y="2808245"/>
              <a:ext cx="64840" cy="86213"/>
            </a:xfrm>
            <a:custGeom>
              <a:avLst/>
              <a:gdLst/>
              <a:ahLst/>
              <a:cxnLst/>
              <a:rect l="0" t="0" r="0" b="0"/>
              <a:pathLst>
                <a:path w="64840" h="86213">
                  <a:moveTo>
                    <a:pt x="0" y="0"/>
                  </a:moveTo>
                  <a:lnTo>
                    <a:pt x="64840" y="36273"/>
                  </a:lnTo>
                  <a:lnTo>
                    <a:pt x="64840" y="86213"/>
                  </a:lnTo>
                  <a:lnTo>
                    <a:pt x="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39" name="Shape 117"/>
            <p:cNvSpPr/>
            <p:nvPr/>
          </p:nvSpPr>
          <p:spPr>
            <a:xfrm>
              <a:off x="2397640" y="2522544"/>
              <a:ext cx="193152" cy="679900"/>
            </a:xfrm>
            <a:custGeom>
              <a:avLst/>
              <a:gdLst/>
              <a:ahLst/>
              <a:cxnLst/>
              <a:rect l="0" t="0" r="0" b="0"/>
              <a:pathLst>
                <a:path w="193152" h="679900">
                  <a:moveTo>
                    <a:pt x="193152" y="0"/>
                  </a:moveTo>
                  <a:lnTo>
                    <a:pt x="193152" y="169333"/>
                  </a:lnTo>
                  <a:lnTo>
                    <a:pt x="179786" y="162587"/>
                  </a:lnTo>
                  <a:cubicBezTo>
                    <a:pt x="176814" y="162765"/>
                    <a:pt x="172851" y="163375"/>
                    <a:pt x="168520" y="166639"/>
                  </a:cubicBezTo>
                  <a:cubicBezTo>
                    <a:pt x="164215" y="169877"/>
                    <a:pt x="162513" y="173509"/>
                    <a:pt x="161447" y="176532"/>
                  </a:cubicBezTo>
                  <a:cubicBezTo>
                    <a:pt x="160062" y="181675"/>
                    <a:pt x="161078" y="186895"/>
                    <a:pt x="164330" y="191213"/>
                  </a:cubicBezTo>
                  <a:lnTo>
                    <a:pt x="193152" y="229528"/>
                  </a:lnTo>
                  <a:lnTo>
                    <a:pt x="193152" y="279635"/>
                  </a:lnTo>
                  <a:lnTo>
                    <a:pt x="93032" y="223446"/>
                  </a:lnTo>
                  <a:lnTo>
                    <a:pt x="56684" y="250801"/>
                  </a:lnTo>
                  <a:lnTo>
                    <a:pt x="193006" y="432043"/>
                  </a:lnTo>
                  <a:lnTo>
                    <a:pt x="193152" y="432118"/>
                  </a:lnTo>
                  <a:lnTo>
                    <a:pt x="193152" y="576569"/>
                  </a:lnTo>
                  <a:lnTo>
                    <a:pt x="138951" y="610318"/>
                  </a:lnTo>
                  <a:cubicBezTo>
                    <a:pt x="97431" y="633766"/>
                    <a:pt x="54740" y="655520"/>
                    <a:pt x="10958" y="675473"/>
                  </a:cubicBezTo>
                  <a:lnTo>
                    <a:pt x="0" y="679900"/>
                  </a:lnTo>
                  <a:lnTo>
                    <a:pt x="0" y="160882"/>
                  </a:lnTo>
                  <a:lnTo>
                    <a:pt x="116210" y="73312"/>
                  </a:lnTo>
                  <a:lnTo>
                    <a:pt x="193152"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40" name="Shape 118"/>
            <p:cNvSpPr/>
            <p:nvPr/>
          </p:nvSpPr>
          <p:spPr>
            <a:xfrm>
              <a:off x="2397640" y="144954"/>
              <a:ext cx="193152" cy="681069"/>
            </a:xfrm>
            <a:custGeom>
              <a:avLst/>
              <a:gdLst/>
              <a:ahLst/>
              <a:cxnLst/>
              <a:rect l="0" t="0" r="0" b="0"/>
              <a:pathLst>
                <a:path w="193152" h="681069">
                  <a:moveTo>
                    <a:pt x="0" y="0"/>
                  </a:moveTo>
                  <a:lnTo>
                    <a:pt x="153445" y="78565"/>
                  </a:lnTo>
                  <a:lnTo>
                    <a:pt x="193152" y="103389"/>
                  </a:lnTo>
                  <a:lnTo>
                    <a:pt x="193152" y="681069"/>
                  </a:lnTo>
                  <a:lnTo>
                    <a:pt x="118597" y="609101"/>
                  </a:lnTo>
                  <a:cubicBezTo>
                    <a:pt x="95317" y="588813"/>
                    <a:pt x="71314" y="569452"/>
                    <a:pt x="46651" y="551047"/>
                  </a:cubicBezTo>
                  <a:lnTo>
                    <a:pt x="0" y="518895"/>
                  </a:lnTo>
                  <a:lnTo>
                    <a:pt x="0" y="215535"/>
                  </a:lnTo>
                  <a:lnTo>
                    <a:pt x="25404" y="165836"/>
                  </a:lnTo>
                  <a:lnTo>
                    <a:pt x="47693" y="177227"/>
                  </a:lnTo>
                  <a:lnTo>
                    <a:pt x="43311" y="185775"/>
                  </a:lnTo>
                  <a:cubicBezTo>
                    <a:pt x="40835" y="190639"/>
                    <a:pt x="40733" y="195998"/>
                    <a:pt x="43108" y="201053"/>
                  </a:cubicBezTo>
                  <a:cubicBezTo>
                    <a:pt x="44569" y="203682"/>
                    <a:pt x="46867" y="207009"/>
                    <a:pt x="51757" y="209511"/>
                  </a:cubicBezTo>
                  <a:cubicBezTo>
                    <a:pt x="55694" y="211518"/>
                    <a:pt x="59669" y="212076"/>
                    <a:pt x="63885" y="211543"/>
                  </a:cubicBezTo>
                  <a:cubicBezTo>
                    <a:pt x="69181" y="210540"/>
                    <a:pt x="73461" y="207301"/>
                    <a:pt x="75950" y="202450"/>
                  </a:cubicBezTo>
                  <a:lnTo>
                    <a:pt x="96969" y="161289"/>
                  </a:lnTo>
                  <a:lnTo>
                    <a:pt x="0" y="111698"/>
                  </a:lnTo>
                  <a:lnTo>
                    <a:pt x="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41" name="Shape 119"/>
            <p:cNvSpPr/>
            <p:nvPr/>
          </p:nvSpPr>
          <p:spPr>
            <a:xfrm>
              <a:off x="2590793" y="2752072"/>
              <a:ext cx="65234" cy="86717"/>
            </a:xfrm>
            <a:custGeom>
              <a:avLst/>
              <a:gdLst/>
              <a:ahLst/>
              <a:cxnLst/>
              <a:rect l="0" t="0" r="0" b="0"/>
              <a:pathLst>
                <a:path w="65234" h="86717">
                  <a:moveTo>
                    <a:pt x="0" y="0"/>
                  </a:moveTo>
                  <a:lnTo>
                    <a:pt x="65234" y="86717"/>
                  </a:lnTo>
                  <a:lnTo>
                    <a:pt x="0" y="50107"/>
                  </a:lnTo>
                  <a:lnTo>
                    <a:pt x="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42" name="Shape 120"/>
            <p:cNvSpPr/>
            <p:nvPr/>
          </p:nvSpPr>
          <p:spPr>
            <a:xfrm>
              <a:off x="2590793" y="2341729"/>
              <a:ext cx="143713" cy="757384"/>
            </a:xfrm>
            <a:custGeom>
              <a:avLst/>
              <a:gdLst/>
              <a:ahLst/>
              <a:cxnLst/>
              <a:rect l="0" t="0" r="0" b="0"/>
              <a:pathLst>
                <a:path w="143713" h="757384">
                  <a:moveTo>
                    <a:pt x="143713" y="0"/>
                  </a:moveTo>
                  <a:lnTo>
                    <a:pt x="143713" y="659211"/>
                  </a:lnTo>
                  <a:lnTo>
                    <a:pt x="66765" y="715812"/>
                  </a:lnTo>
                  <a:lnTo>
                    <a:pt x="0" y="757384"/>
                  </a:lnTo>
                  <a:lnTo>
                    <a:pt x="0" y="612933"/>
                  </a:lnTo>
                  <a:lnTo>
                    <a:pt x="13176" y="619665"/>
                  </a:lnTo>
                  <a:lnTo>
                    <a:pt x="13265" y="619678"/>
                  </a:lnTo>
                  <a:lnTo>
                    <a:pt x="13367" y="619665"/>
                  </a:lnTo>
                  <a:cubicBezTo>
                    <a:pt x="16097" y="619513"/>
                    <a:pt x="20238" y="618929"/>
                    <a:pt x="24631" y="615627"/>
                  </a:cubicBezTo>
                  <a:cubicBezTo>
                    <a:pt x="28962" y="612375"/>
                    <a:pt x="30651" y="608743"/>
                    <a:pt x="31693" y="605734"/>
                  </a:cubicBezTo>
                  <a:cubicBezTo>
                    <a:pt x="33103" y="600590"/>
                    <a:pt x="32086" y="595370"/>
                    <a:pt x="28823" y="591052"/>
                  </a:cubicBezTo>
                  <a:lnTo>
                    <a:pt x="0" y="552729"/>
                  </a:lnTo>
                  <a:lnTo>
                    <a:pt x="0" y="502789"/>
                  </a:lnTo>
                  <a:lnTo>
                    <a:pt x="100133" y="558807"/>
                  </a:lnTo>
                  <a:lnTo>
                    <a:pt x="136468" y="531464"/>
                  </a:lnTo>
                  <a:lnTo>
                    <a:pt x="146" y="350222"/>
                  </a:lnTo>
                  <a:lnTo>
                    <a:pt x="0" y="350148"/>
                  </a:lnTo>
                  <a:lnTo>
                    <a:pt x="0" y="180815"/>
                  </a:lnTo>
                  <a:lnTo>
                    <a:pt x="3566" y="177418"/>
                  </a:lnTo>
                  <a:cubicBezTo>
                    <a:pt x="41908" y="137380"/>
                    <a:pt x="77344" y="94898"/>
                    <a:pt x="109698" y="50334"/>
                  </a:cubicBezTo>
                  <a:lnTo>
                    <a:pt x="143713"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43" name="Shape 121"/>
            <p:cNvSpPr/>
            <p:nvPr/>
          </p:nvSpPr>
          <p:spPr>
            <a:xfrm>
              <a:off x="2590793" y="248343"/>
              <a:ext cx="143713" cy="758799"/>
            </a:xfrm>
            <a:custGeom>
              <a:avLst/>
              <a:gdLst/>
              <a:ahLst/>
              <a:cxnLst/>
              <a:rect l="0" t="0" r="0" b="0"/>
              <a:pathLst>
                <a:path w="143713" h="758799">
                  <a:moveTo>
                    <a:pt x="0" y="0"/>
                  </a:moveTo>
                  <a:lnTo>
                    <a:pt x="57654" y="36044"/>
                  </a:lnTo>
                  <a:lnTo>
                    <a:pt x="143713" y="100647"/>
                  </a:lnTo>
                  <a:lnTo>
                    <a:pt x="143713" y="374017"/>
                  </a:lnTo>
                  <a:lnTo>
                    <a:pt x="69196" y="447866"/>
                  </a:lnTo>
                  <a:lnTo>
                    <a:pt x="37954" y="416332"/>
                  </a:lnTo>
                  <a:cubicBezTo>
                    <a:pt x="34627" y="412966"/>
                    <a:pt x="30436" y="411188"/>
                    <a:pt x="25851" y="411188"/>
                  </a:cubicBezTo>
                  <a:cubicBezTo>
                    <a:pt x="25127" y="411188"/>
                    <a:pt x="24416" y="411239"/>
                    <a:pt x="23514" y="411354"/>
                  </a:cubicBezTo>
                  <a:cubicBezTo>
                    <a:pt x="20796" y="411874"/>
                    <a:pt x="16732" y="413017"/>
                    <a:pt x="12783" y="416942"/>
                  </a:cubicBezTo>
                  <a:cubicBezTo>
                    <a:pt x="8833" y="420853"/>
                    <a:pt x="7639" y="424904"/>
                    <a:pt x="7055" y="427813"/>
                  </a:cubicBezTo>
                  <a:cubicBezTo>
                    <a:pt x="6369" y="433172"/>
                    <a:pt x="8096" y="438252"/>
                    <a:pt x="11931" y="442113"/>
                  </a:cubicBezTo>
                  <a:lnTo>
                    <a:pt x="100197" y="531229"/>
                  </a:lnTo>
                  <a:cubicBezTo>
                    <a:pt x="103524" y="534582"/>
                    <a:pt x="107715" y="536360"/>
                    <a:pt x="112300" y="536360"/>
                  </a:cubicBezTo>
                  <a:cubicBezTo>
                    <a:pt x="113024" y="536360"/>
                    <a:pt x="113748" y="536322"/>
                    <a:pt x="114636" y="536194"/>
                  </a:cubicBezTo>
                  <a:cubicBezTo>
                    <a:pt x="117342" y="535674"/>
                    <a:pt x="121406" y="534531"/>
                    <a:pt x="125356" y="530606"/>
                  </a:cubicBezTo>
                  <a:cubicBezTo>
                    <a:pt x="129254" y="526759"/>
                    <a:pt x="130448" y="522872"/>
                    <a:pt x="131096" y="519735"/>
                  </a:cubicBezTo>
                  <a:cubicBezTo>
                    <a:pt x="131781" y="514389"/>
                    <a:pt x="130054" y="509308"/>
                    <a:pt x="126206" y="505435"/>
                  </a:cubicBezTo>
                  <a:lnTo>
                    <a:pt x="94977" y="473901"/>
                  </a:lnTo>
                  <a:lnTo>
                    <a:pt x="143713" y="425596"/>
                  </a:lnTo>
                  <a:lnTo>
                    <a:pt x="143713" y="758799"/>
                  </a:lnTo>
                  <a:lnTo>
                    <a:pt x="95052" y="687188"/>
                  </a:lnTo>
                  <a:cubicBezTo>
                    <a:pt x="69755" y="653843"/>
                    <a:pt x="42872" y="621999"/>
                    <a:pt x="14555" y="591729"/>
                  </a:cubicBezTo>
                  <a:lnTo>
                    <a:pt x="0" y="577679"/>
                  </a:lnTo>
                  <a:lnTo>
                    <a:pt x="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44" name="Shape 122"/>
            <p:cNvSpPr/>
            <p:nvPr/>
          </p:nvSpPr>
          <p:spPr>
            <a:xfrm>
              <a:off x="2908439" y="2519867"/>
              <a:ext cx="4532" cy="9675"/>
            </a:xfrm>
            <a:custGeom>
              <a:avLst/>
              <a:gdLst/>
              <a:ahLst/>
              <a:cxnLst/>
              <a:rect l="0" t="0" r="0" b="0"/>
              <a:pathLst>
                <a:path w="4532" h="9675">
                  <a:moveTo>
                    <a:pt x="4532" y="0"/>
                  </a:moveTo>
                  <a:lnTo>
                    <a:pt x="4532" y="9675"/>
                  </a:lnTo>
                  <a:lnTo>
                    <a:pt x="0" y="6527"/>
                  </a:lnTo>
                  <a:lnTo>
                    <a:pt x="4532"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45" name="Shape 123"/>
            <p:cNvSpPr/>
            <p:nvPr/>
          </p:nvSpPr>
          <p:spPr>
            <a:xfrm>
              <a:off x="2734506" y="1896622"/>
              <a:ext cx="178464" cy="1104318"/>
            </a:xfrm>
            <a:custGeom>
              <a:avLst/>
              <a:gdLst/>
              <a:ahLst/>
              <a:cxnLst/>
              <a:rect l="0" t="0" r="0" b="0"/>
              <a:pathLst>
                <a:path w="178464" h="1104318">
                  <a:moveTo>
                    <a:pt x="178464" y="0"/>
                  </a:moveTo>
                  <a:lnTo>
                    <a:pt x="178464" y="568003"/>
                  </a:lnTo>
                  <a:lnTo>
                    <a:pt x="168954" y="573346"/>
                  </a:lnTo>
                  <a:lnTo>
                    <a:pt x="144138" y="609071"/>
                  </a:lnTo>
                  <a:lnTo>
                    <a:pt x="88652" y="570501"/>
                  </a:lnTo>
                  <a:lnTo>
                    <a:pt x="145129" y="489196"/>
                  </a:lnTo>
                  <a:cubicBezTo>
                    <a:pt x="148203" y="484751"/>
                    <a:pt x="149015" y="479506"/>
                    <a:pt x="147364" y="474210"/>
                  </a:cubicBezTo>
                  <a:cubicBezTo>
                    <a:pt x="146272" y="471441"/>
                    <a:pt x="144431" y="467885"/>
                    <a:pt x="139998" y="464799"/>
                  </a:cubicBezTo>
                  <a:cubicBezTo>
                    <a:pt x="135477" y="461650"/>
                    <a:pt x="131311" y="461218"/>
                    <a:pt x="128391" y="461180"/>
                  </a:cubicBezTo>
                  <a:cubicBezTo>
                    <a:pt x="123056" y="461459"/>
                    <a:pt x="118421" y="464063"/>
                    <a:pt x="115335" y="468507"/>
                  </a:cubicBezTo>
                  <a:lnTo>
                    <a:pt x="38170" y="579607"/>
                  </a:lnTo>
                  <a:lnTo>
                    <a:pt x="178464" y="677097"/>
                  </a:lnTo>
                  <a:lnTo>
                    <a:pt x="178464" y="945504"/>
                  </a:lnTo>
                  <a:lnTo>
                    <a:pt x="103394" y="1018481"/>
                  </a:lnTo>
                  <a:cubicBezTo>
                    <a:pt x="75104" y="1044165"/>
                    <a:pt x="45901" y="1068916"/>
                    <a:pt x="15830" y="1092675"/>
                  </a:cubicBezTo>
                  <a:lnTo>
                    <a:pt x="0" y="1104318"/>
                  </a:lnTo>
                  <a:lnTo>
                    <a:pt x="0" y="445107"/>
                  </a:lnTo>
                  <a:lnTo>
                    <a:pt x="12183" y="427079"/>
                  </a:lnTo>
                  <a:cubicBezTo>
                    <a:pt x="85255" y="310688"/>
                    <a:pt x="138517" y="182414"/>
                    <a:pt x="169226" y="47909"/>
                  </a:cubicBezTo>
                  <a:lnTo>
                    <a:pt x="178464"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46" name="Shape 124"/>
            <p:cNvSpPr/>
            <p:nvPr/>
          </p:nvSpPr>
          <p:spPr>
            <a:xfrm>
              <a:off x="2734506" y="348990"/>
              <a:ext cx="178464" cy="1099604"/>
            </a:xfrm>
            <a:custGeom>
              <a:avLst/>
              <a:gdLst/>
              <a:ahLst/>
              <a:cxnLst/>
              <a:rect l="0" t="0" r="0" b="0"/>
              <a:pathLst>
                <a:path w="178464" h="1099604">
                  <a:moveTo>
                    <a:pt x="0" y="0"/>
                  </a:moveTo>
                  <a:lnTo>
                    <a:pt x="51560" y="38705"/>
                  </a:lnTo>
                  <a:cubicBezTo>
                    <a:pt x="95640" y="75460"/>
                    <a:pt x="137861" y="114484"/>
                    <a:pt x="178031" y="155633"/>
                  </a:cubicBezTo>
                  <a:lnTo>
                    <a:pt x="178464" y="156125"/>
                  </a:lnTo>
                  <a:lnTo>
                    <a:pt x="178464" y="657585"/>
                  </a:lnTo>
                  <a:lnTo>
                    <a:pt x="164636" y="675997"/>
                  </a:lnTo>
                  <a:cubicBezTo>
                    <a:pt x="154972" y="689103"/>
                    <a:pt x="152914" y="698501"/>
                    <a:pt x="152495" y="701892"/>
                  </a:cubicBezTo>
                  <a:cubicBezTo>
                    <a:pt x="151238" y="710719"/>
                    <a:pt x="153232" y="722364"/>
                    <a:pt x="157435" y="730848"/>
                  </a:cubicBezTo>
                  <a:lnTo>
                    <a:pt x="178464" y="773205"/>
                  </a:lnTo>
                  <a:lnTo>
                    <a:pt x="178464" y="1099604"/>
                  </a:lnTo>
                  <a:lnTo>
                    <a:pt x="177610" y="1094175"/>
                  </a:lnTo>
                  <a:cubicBezTo>
                    <a:pt x="166663" y="1037648"/>
                    <a:pt x="151581" y="981210"/>
                    <a:pt x="132188" y="925221"/>
                  </a:cubicBezTo>
                  <a:cubicBezTo>
                    <a:pt x="103302" y="841823"/>
                    <a:pt x="66283" y="763558"/>
                    <a:pt x="22327" y="691008"/>
                  </a:cubicBezTo>
                  <a:lnTo>
                    <a:pt x="0" y="658152"/>
                  </a:lnTo>
                  <a:lnTo>
                    <a:pt x="0" y="324949"/>
                  </a:lnTo>
                  <a:lnTo>
                    <a:pt x="74517" y="251093"/>
                  </a:lnTo>
                  <a:lnTo>
                    <a:pt x="105759" y="282640"/>
                  </a:lnTo>
                  <a:cubicBezTo>
                    <a:pt x="109086" y="286005"/>
                    <a:pt x="113290" y="287770"/>
                    <a:pt x="117900" y="287770"/>
                  </a:cubicBezTo>
                  <a:cubicBezTo>
                    <a:pt x="118611" y="287770"/>
                    <a:pt x="119310" y="287732"/>
                    <a:pt x="120212" y="287618"/>
                  </a:cubicBezTo>
                  <a:cubicBezTo>
                    <a:pt x="123158" y="287034"/>
                    <a:pt x="127044" y="285878"/>
                    <a:pt x="130930" y="282017"/>
                  </a:cubicBezTo>
                  <a:cubicBezTo>
                    <a:pt x="134817" y="278169"/>
                    <a:pt x="136011" y="274296"/>
                    <a:pt x="136658" y="271146"/>
                  </a:cubicBezTo>
                  <a:cubicBezTo>
                    <a:pt x="137344" y="265799"/>
                    <a:pt x="135617" y="260719"/>
                    <a:pt x="131769" y="256846"/>
                  </a:cubicBezTo>
                  <a:lnTo>
                    <a:pt x="43516" y="167743"/>
                  </a:lnTo>
                  <a:cubicBezTo>
                    <a:pt x="40189" y="164377"/>
                    <a:pt x="35998" y="162599"/>
                    <a:pt x="31400" y="162599"/>
                  </a:cubicBezTo>
                  <a:cubicBezTo>
                    <a:pt x="30677" y="162599"/>
                    <a:pt x="29966" y="162637"/>
                    <a:pt x="29064" y="162764"/>
                  </a:cubicBezTo>
                  <a:cubicBezTo>
                    <a:pt x="26359" y="163285"/>
                    <a:pt x="22282" y="164441"/>
                    <a:pt x="18345" y="168365"/>
                  </a:cubicBezTo>
                  <a:cubicBezTo>
                    <a:pt x="14459" y="172213"/>
                    <a:pt x="13265" y="176087"/>
                    <a:pt x="12617" y="179224"/>
                  </a:cubicBezTo>
                  <a:cubicBezTo>
                    <a:pt x="11931" y="184583"/>
                    <a:pt x="13659" y="189650"/>
                    <a:pt x="17494" y="193523"/>
                  </a:cubicBezTo>
                  <a:lnTo>
                    <a:pt x="48736" y="225070"/>
                  </a:lnTo>
                  <a:lnTo>
                    <a:pt x="0" y="273370"/>
                  </a:lnTo>
                  <a:lnTo>
                    <a:pt x="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47" name="Shape 125"/>
            <p:cNvSpPr/>
            <p:nvPr/>
          </p:nvSpPr>
          <p:spPr>
            <a:xfrm>
              <a:off x="2912970" y="978581"/>
              <a:ext cx="221436" cy="1863544"/>
            </a:xfrm>
            <a:custGeom>
              <a:avLst/>
              <a:gdLst/>
              <a:ahLst/>
              <a:cxnLst/>
              <a:rect l="0" t="0" r="0" b="0"/>
              <a:pathLst>
                <a:path w="221436" h="1863544">
                  <a:moveTo>
                    <a:pt x="81638" y="0"/>
                  </a:moveTo>
                  <a:lnTo>
                    <a:pt x="154472" y="368"/>
                  </a:lnTo>
                  <a:cubicBezTo>
                    <a:pt x="158917" y="495"/>
                    <a:pt x="164810" y="2870"/>
                    <a:pt x="167262" y="7785"/>
                  </a:cubicBezTo>
                  <a:lnTo>
                    <a:pt x="193156" y="59969"/>
                  </a:lnTo>
                  <a:cubicBezTo>
                    <a:pt x="195569" y="64859"/>
                    <a:pt x="199811" y="68135"/>
                    <a:pt x="205298" y="69253"/>
                  </a:cubicBezTo>
                  <a:cubicBezTo>
                    <a:pt x="206187" y="69355"/>
                    <a:pt x="207203" y="69456"/>
                    <a:pt x="208320" y="69456"/>
                  </a:cubicBezTo>
                  <a:cubicBezTo>
                    <a:pt x="211419" y="69456"/>
                    <a:pt x="214328" y="68758"/>
                    <a:pt x="217236" y="67323"/>
                  </a:cubicBezTo>
                  <a:lnTo>
                    <a:pt x="221436" y="63279"/>
                  </a:lnTo>
                  <a:lnTo>
                    <a:pt x="221436" y="447497"/>
                  </a:lnTo>
                  <a:lnTo>
                    <a:pt x="143792" y="528257"/>
                  </a:lnTo>
                  <a:cubicBezTo>
                    <a:pt x="143055" y="528929"/>
                    <a:pt x="142928" y="528942"/>
                    <a:pt x="142699" y="528968"/>
                  </a:cubicBezTo>
                  <a:cubicBezTo>
                    <a:pt x="142408" y="528968"/>
                    <a:pt x="141887" y="528866"/>
                    <a:pt x="141975" y="528968"/>
                  </a:cubicBezTo>
                  <a:cubicBezTo>
                    <a:pt x="141760" y="528841"/>
                    <a:pt x="141696" y="528803"/>
                    <a:pt x="141556" y="527812"/>
                  </a:cubicBezTo>
                  <a:lnTo>
                    <a:pt x="130520" y="451752"/>
                  </a:lnTo>
                  <a:cubicBezTo>
                    <a:pt x="129911" y="447561"/>
                    <a:pt x="132197" y="445503"/>
                    <a:pt x="135981" y="443598"/>
                  </a:cubicBezTo>
                  <a:lnTo>
                    <a:pt x="138254" y="442570"/>
                  </a:lnTo>
                  <a:cubicBezTo>
                    <a:pt x="144211" y="439953"/>
                    <a:pt x="147246" y="438366"/>
                    <a:pt x="149367" y="435978"/>
                  </a:cubicBezTo>
                  <a:cubicBezTo>
                    <a:pt x="150764" y="434581"/>
                    <a:pt x="153888" y="430428"/>
                    <a:pt x="152682" y="422072"/>
                  </a:cubicBezTo>
                  <a:cubicBezTo>
                    <a:pt x="151716" y="415417"/>
                    <a:pt x="148694" y="412178"/>
                    <a:pt x="147322" y="410705"/>
                  </a:cubicBezTo>
                  <a:cubicBezTo>
                    <a:pt x="144808" y="408178"/>
                    <a:pt x="139690" y="405079"/>
                    <a:pt x="130508" y="406425"/>
                  </a:cubicBezTo>
                  <a:cubicBezTo>
                    <a:pt x="124653" y="407276"/>
                    <a:pt x="113350" y="410604"/>
                    <a:pt x="103469" y="423329"/>
                  </a:cubicBezTo>
                  <a:cubicBezTo>
                    <a:pt x="95481" y="433629"/>
                    <a:pt x="92471" y="444652"/>
                    <a:pt x="94262" y="457009"/>
                  </a:cubicBezTo>
                  <a:lnTo>
                    <a:pt x="105349" y="533412"/>
                  </a:lnTo>
                  <a:cubicBezTo>
                    <a:pt x="107470" y="548106"/>
                    <a:pt x="116423" y="556146"/>
                    <a:pt x="121529" y="559600"/>
                  </a:cubicBezTo>
                  <a:cubicBezTo>
                    <a:pt x="127333" y="563677"/>
                    <a:pt x="134978" y="566001"/>
                    <a:pt x="142484" y="566001"/>
                  </a:cubicBezTo>
                  <a:cubicBezTo>
                    <a:pt x="144223" y="566001"/>
                    <a:pt x="145951" y="565886"/>
                    <a:pt x="147678" y="565633"/>
                  </a:cubicBezTo>
                  <a:cubicBezTo>
                    <a:pt x="160962" y="563702"/>
                    <a:pt x="168354" y="555930"/>
                    <a:pt x="172748" y="551294"/>
                  </a:cubicBezTo>
                  <a:lnTo>
                    <a:pt x="221436" y="500636"/>
                  </a:lnTo>
                  <a:lnTo>
                    <a:pt x="221436" y="1579527"/>
                  </a:lnTo>
                  <a:lnTo>
                    <a:pt x="128086" y="1715957"/>
                  </a:lnTo>
                  <a:cubicBezTo>
                    <a:pt x="90376" y="1765033"/>
                    <a:pt x="49960" y="1812034"/>
                    <a:pt x="7022" y="1856718"/>
                  </a:cubicBezTo>
                  <a:lnTo>
                    <a:pt x="0" y="1863544"/>
                  </a:lnTo>
                  <a:lnTo>
                    <a:pt x="0" y="1595138"/>
                  </a:lnTo>
                  <a:lnTo>
                    <a:pt x="60048" y="1636865"/>
                  </a:lnTo>
                  <a:lnTo>
                    <a:pt x="137201" y="1525752"/>
                  </a:lnTo>
                  <a:cubicBezTo>
                    <a:pt x="140286" y="1521308"/>
                    <a:pt x="141112" y="1516075"/>
                    <a:pt x="139461" y="1510779"/>
                  </a:cubicBezTo>
                  <a:cubicBezTo>
                    <a:pt x="138356" y="1508011"/>
                    <a:pt x="136527" y="1504455"/>
                    <a:pt x="132069" y="1501343"/>
                  </a:cubicBezTo>
                  <a:cubicBezTo>
                    <a:pt x="127612" y="1498257"/>
                    <a:pt x="123637" y="1497787"/>
                    <a:pt x="120462" y="1497736"/>
                  </a:cubicBezTo>
                  <a:cubicBezTo>
                    <a:pt x="115141" y="1498016"/>
                    <a:pt x="110505" y="1500619"/>
                    <a:pt x="107419" y="1505052"/>
                  </a:cubicBezTo>
                  <a:lnTo>
                    <a:pt x="50955" y="1586357"/>
                  </a:lnTo>
                  <a:lnTo>
                    <a:pt x="0" y="1550960"/>
                  </a:lnTo>
                  <a:lnTo>
                    <a:pt x="0" y="1541285"/>
                  </a:lnTo>
                  <a:lnTo>
                    <a:pt x="20272" y="1512087"/>
                  </a:lnTo>
                  <a:cubicBezTo>
                    <a:pt x="23357" y="1507655"/>
                    <a:pt x="24183" y="1502397"/>
                    <a:pt x="22520" y="1497101"/>
                  </a:cubicBezTo>
                  <a:cubicBezTo>
                    <a:pt x="21516" y="1494561"/>
                    <a:pt x="19662" y="1490815"/>
                    <a:pt x="15141" y="1487678"/>
                  </a:cubicBezTo>
                  <a:cubicBezTo>
                    <a:pt x="10632" y="1484541"/>
                    <a:pt x="6467" y="1484109"/>
                    <a:pt x="3533" y="1484058"/>
                  </a:cubicBezTo>
                  <a:lnTo>
                    <a:pt x="0" y="1486043"/>
                  </a:lnTo>
                  <a:lnTo>
                    <a:pt x="0" y="918040"/>
                  </a:lnTo>
                  <a:lnTo>
                    <a:pt x="6459" y="884544"/>
                  </a:lnTo>
                  <a:cubicBezTo>
                    <a:pt x="23721" y="775127"/>
                    <a:pt x="26199" y="662446"/>
                    <a:pt x="12487" y="549396"/>
                  </a:cubicBezTo>
                  <a:lnTo>
                    <a:pt x="0" y="470013"/>
                  </a:lnTo>
                  <a:lnTo>
                    <a:pt x="0" y="143614"/>
                  </a:lnTo>
                  <a:lnTo>
                    <a:pt x="4866" y="153416"/>
                  </a:lnTo>
                  <a:cubicBezTo>
                    <a:pt x="7292" y="158318"/>
                    <a:pt x="11534" y="161607"/>
                    <a:pt x="17007" y="162700"/>
                  </a:cubicBezTo>
                  <a:cubicBezTo>
                    <a:pt x="17909" y="162827"/>
                    <a:pt x="18925" y="162916"/>
                    <a:pt x="20068" y="162916"/>
                  </a:cubicBezTo>
                  <a:cubicBezTo>
                    <a:pt x="23154" y="162916"/>
                    <a:pt x="26063" y="162204"/>
                    <a:pt x="28946" y="160769"/>
                  </a:cubicBezTo>
                  <a:cubicBezTo>
                    <a:pt x="33848" y="158343"/>
                    <a:pt x="36210" y="155041"/>
                    <a:pt x="37823" y="152247"/>
                  </a:cubicBezTo>
                  <a:cubicBezTo>
                    <a:pt x="40160" y="147396"/>
                    <a:pt x="40109" y="142024"/>
                    <a:pt x="37683" y="137135"/>
                  </a:cubicBezTo>
                  <a:lnTo>
                    <a:pt x="11800" y="84963"/>
                  </a:lnTo>
                  <a:cubicBezTo>
                    <a:pt x="9616" y="80556"/>
                    <a:pt x="10429" y="74765"/>
                    <a:pt x="13896" y="70180"/>
                  </a:cubicBezTo>
                  <a:lnTo>
                    <a:pt x="57368" y="12052"/>
                  </a:lnTo>
                  <a:cubicBezTo>
                    <a:pt x="58257" y="10884"/>
                    <a:pt x="61635" y="6807"/>
                    <a:pt x="67642" y="3810"/>
                  </a:cubicBezTo>
                  <a:cubicBezTo>
                    <a:pt x="72532" y="1384"/>
                    <a:pt x="78399" y="127"/>
                    <a:pt x="81638" y="0"/>
                  </a:cubicBez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48" name="Shape 126"/>
            <p:cNvSpPr/>
            <p:nvPr/>
          </p:nvSpPr>
          <p:spPr>
            <a:xfrm>
              <a:off x="2912970" y="505115"/>
              <a:ext cx="221436" cy="508022"/>
            </a:xfrm>
            <a:custGeom>
              <a:avLst/>
              <a:gdLst/>
              <a:ahLst/>
              <a:cxnLst/>
              <a:rect l="0" t="0" r="0" b="0"/>
              <a:pathLst>
                <a:path w="221436" h="508022">
                  <a:moveTo>
                    <a:pt x="0" y="0"/>
                  </a:moveTo>
                  <a:lnTo>
                    <a:pt x="113725" y="129175"/>
                  </a:lnTo>
                  <a:cubicBezTo>
                    <a:pt x="136144" y="157455"/>
                    <a:pt x="157685" y="186506"/>
                    <a:pt x="178302" y="216294"/>
                  </a:cubicBezTo>
                  <a:lnTo>
                    <a:pt x="221436" y="283185"/>
                  </a:lnTo>
                  <a:lnTo>
                    <a:pt x="221436" y="508022"/>
                  </a:lnTo>
                  <a:lnTo>
                    <a:pt x="200078" y="464970"/>
                  </a:lnTo>
                  <a:cubicBezTo>
                    <a:pt x="193728" y="452181"/>
                    <a:pt x="184508" y="445691"/>
                    <a:pt x="177891" y="442516"/>
                  </a:cubicBezTo>
                  <a:cubicBezTo>
                    <a:pt x="168442" y="437906"/>
                    <a:pt x="158994" y="437690"/>
                    <a:pt x="152047" y="437525"/>
                  </a:cubicBezTo>
                  <a:lnTo>
                    <a:pt x="79809" y="437157"/>
                  </a:lnTo>
                  <a:cubicBezTo>
                    <a:pt x="76583" y="437157"/>
                    <a:pt x="65026" y="437678"/>
                    <a:pt x="51653" y="444307"/>
                  </a:cubicBezTo>
                  <a:cubicBezTo>
                    <a:pt x="46484" y="446885"/>
                    <a:pt x="36718" y="452625"/>
                    <a:pt x="29504" y="462176"/>
                  </a:cubicBezTo>
                  <a:lnTo>
                    <a:pt x="0" y="501461"/>
                  </a:lnTo>
                  <a:lnTo>
                    <a:pt x="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49" name="Shape 127"/>
            <p:cNvSpPr/>
            <p:nvPr/>
          </p:nvSpPr>
          <p:spPr>
            <a:xfrm>
              <a:off x="3134407" y="788300"/>
              <a:ext cx="292781" cy="1769809"/>
            </a:xfrm>
            <a:custGeom>
              <a:avLst/>
              <a:gdLst/>
              <a:ahLst/>
              <a:cxnLst/>
              <a:rect l="0" t="0" r="0" b="0"/>
              <a:pathLst>
                <a:path w="292781" h="1769809">
                  <a:moveTo>
                    <a:pt x="0" y="0"/>
                  </a:moveTo>
                  <a:lnTo>
                    <a:pt x="15891" y="24644"/>
                  </a:lnTo>
                  <a:cubicBezTo>
                    <a:pt x="128202" y="211986"/>
                    <a:pt x="205498" y="424532"/>
                    <a:pt x="237518" y="654530"/>
                  </a:cubicBezTo>
                  <a:cubicBezTo>
                    <a:pt x="292781" y="1051416"/>
                    <a:pt x="204158" y="1435161"/>
                    <a:pt x="11477" y="1753035"/>
                  </a:cubicBezTo>
                  <a:lnTo>
                    <a:pt x="0" y="1769809"/>
                  </a:lnTo>
                  <a:lnTo>
                    <a:pt x="0" y="690918"/>
                  </a:lnTo>
                  <a:lnTo>
                    <a:pt x="78146" y="609610"/>
                  </a:lnTo>
                  <a:lnTo>
                    <a:pt x="79010" y="609445"/>
                  </a:lnTo>
                  <a:cubicBezTo>
                    <a:pt x="79213" y="609445"/>
                    <a:pt x="79721" y="609445"/>
                    <a:pt x="79835" y="610296"/>
                  </a:cubicBezTo>
                  <a:lnTo>
                    <a:pt x="90808" y="686026"/>
                  </a:lnTo>
                  <a:cubicBezTo>
                    <a:pt x="91176" y="688503"/>
                    <a:pt x="90313" y="690433"/>
                    <a:pt x="89767" y="691360"/>
                  </a:cubicBezTo>
                  <a:cubicBezTo>
                    <a:pt x="88903" y="692821"/>
                    <a:pt x="87265" y="694319"/>
                    <a:pt x="85931" y="694751"/>
                  </a:cubicBezTo>
                  <a:lnTo>
                    <a:pt x="81588" y="696428"/>
                  </a:lnTo>
                  <a:cubicBezTo>
                    <a:pt x="75352" y="699005"/>
                    <a:pt x="71377" y="701850"/>
                    <a:pt x="69536" y="705013"/>
                  </a:cubicBezTo>
                  <a:cubicBezTo>
                    <a:pt x="67262" y="708594"/>
                    <a:pt x="67554" y="712874"/>
                    <a:pt x="67973" y="715795"/>
                  </a:cubicBezTo>
                  <a:cubicBezTo>
                    <a:pt x="68545" y="719770"/>
                    <a:pt x="69802" y="724838"/>
                    <a:pt x="74413" y="728622"/>
                  </a:cubicBezTo>
                  <a:cubicBezTo>
                    <a:pt x="77536" y="731162"/>
                    <a:pt x="81410" y="732457"/>
                    <a:pt x="85944" y="732457"/>
                  </a:cubicBezTo>
                  <a:cubicBezTo>
                    <a:pt x="87442" y="732457"/>
                    <a:pt x="88903" y="732318"/>
                    <a:pt x="90249" y="732127"/>
                  </a:cubicBezTo>
                  <a:cubicBezTo>
                    <a:pt x="101412" y="730502"/>
                    <a:pt x="110747" y="724774"/>
                    <a:pt x="117961" y="715122"/>
                  </a:cubicBezTo>
                  <a:cubicBezTo>
                    <a:pt x="125949" y="704822"/>
                    <a:pt x="128959" y="693799"/>
                    <a:pt x="127181" y="681441"/>
                  </a:cubicBezTo>
                  <a:lnTo>
                    <a:pt x="116106" y="605026"/>
                  </a:lnTo>
                  <a:cubicBezTo>
                    <a:pt x="114367" y="593164"/>
                    <a:pt x="107521" y="585125"/>
                    <a:pt x="102035" y="580426"/>
                  </a:cubicBezTo>
                  <a:cubicBezTo>
                    <a:pt x="95710" y="575244"/>
                    <a:pt x="87620" y="572399"/>
                    <a:pt x="79251" y="572399"/>
                  </a:cubicBezTo>
                  <a:cubicBezTo>
                    <a:pt x="77460" y="572399"/>
                    <a:pt x="75721" y="572539"/>
                    <a:pt x="74107" y="572767"/>
                  </a:cubicBezTo>
                  <a:cubicBezTo>
                    <a:pt x="60836" y="574685"/>
                    <a:pt x="53534" y="582178"/>
                    <a:pt x="48682" y="587144"/>
                  </a:cubicBezTo>
                  <a:lnTo>
                    <a:pt x="0" y="637779"/>
                  </a:lnTo>
                  <a:lnTo>
                    <a:pt x="0" y="253560"/>
                  </a:lnTo>
                  <a:lnTo>
                    <a:pt x="4664" y="249070"/>
                  </a:lnTo>
                  <a:cubicBezTo>
                    <a:pt x="7001" y="244218"/>
                    <a:pt x="6950" y="238847"/>
                    <a:pt x="4524" y="233957"/>
                  </a:cubicBezTo>
                  <a:lnTo>
                    <a:pt x="0" y="224838"/>
                  </a:lnTo>
                  <a:lnTo>
                    <a:pt x="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sp>
          <p:nvSpPr>
            <p:cNvPr id="50" name="Shape 128"/>
            <p:cNvSpPr/>
            <p:nvPr/>
          </p:nvSpPr>
          <p:spPr>
            <a:xfrm>
              <a:off x="656332" y="632882"/>
              <a:ext cx="67310" cy="66243"/>
            </a:xfrm>
            <a:custGeom>
              <a:avLst/>
              <a:gdLst/>
              <a:ahLst/>
              <a:cxnLst/>
              <a:rect l="0" t="0" r="0" b="0"/>
              <a:pathLst>
                <a:path w="67310" h="66243">
                  <a:moveTo>
                    <a:pt x="0" y="0"/>
                  </a:moveTo>
                  <a:lnTo>
                    <a:pt x="67310" y="35687"/>
                  </a:lnTo>
                  <a:lnTo>
                    <a:pt x="37821" y="66243"/>
                  </a:lnTo>
                  <a:lnTo>
                    <a:pt x="0" y="0"/>
                  </a:lnTo>
                  <a:close/>
                </a:path>
              </a:pathLst>
            </a:custGeom>
            <a:ln w="0" cap="flat">
              <a:miter lim="127000"/>
            </a:ln>
          </p:spPr>
          <p:style>
            <a:lnRef idx="0">
              <a:srgbClr val="000000"/>
            </a:lnRef>
            <a:fillRef idx="1">
              <a:srgbClr val="F9B129"/>
            </a:fillRef>
            <a:effectRef idx="0">
              <a:scrgbClr r="0" g="0" b="0"/>
            </a:effectRef>
            <a:fontRef idx="none"/>
          </p:style>
          <p:txBody>
            <a:bodyPr/>
            <a:lstStyle/>
            <a:p>
              <a:endParaRPr lang="uk-UA"/>
            </a:p>
          </p:txBody>
        </p:sp>
      </p:grpSp>
      <p:sp>
        <p:nvSpPr>
          <p:cNvPr id="56" name="Заголовок 1"/>
          <p:cNvSpPr>
            <a:spLocks noGrp="1"/>
          </p:cNvSpPr>
          <p:nvPr>
            <p:ph type="ctrTitle"/>
          </p:nvPr>
        </p:nvSpPr>
        <p:spPr>
          <a:xfrm>
            <a:off x="1894113" y="72019"/>
            <a:ext cx="9144000" cy="993095"/>
          </a:xfrm>
        </p:spPr>
        <p:txBody>
          <a:bodyPr>
            <a:noAutofit/>
          </a:bodyPr>
          <a:lstStyle/>
          <a:p>
            <a:r>
              <a:rPr lang="uk-UA" sz="2800" b="1" dirty="0" smtClean="0">
                <a:solidFill>
                  <a:srgbClr val="1D3379"/>
                </a:solidFill>
                <a:latin typeface="+mn-lt"/>
              </a:rPr>
              <a:t>Державна служба статистики України</a:t>
            </a:r>
            <a:br>
              <a:rPr lang="uk-UA" sz="2800" b="1" dirty="0" smtClean="0">
                <a:solidFill>
                  <a:srgbClr val="1D3379"/>
                </a:solidFill>
                <a:latin typeface="+mn-lt"/>
              </a:rPr>
            </a:br>
            <a:r>
              <a:rPr lang="uk-UA" sz="2800" b="1" dirty="0" smtClean="0">
                <a:solidFill>
                  <a:srgbClr val="1D3379"/>
                </a:solidFill>
                <a:latin typeface="+mn-lt"/>
              </a:rPr>
              <a:t>Головне </a:t>
            </a:r>
            <a:r>
              <a:rPr lang="uk-UA" sz="2800" b="1" dirty="0">
                <a:solidFill>
                  <a:srgbClr val="1D3379"/>
                </a:solidFill>
                <a:latin typeface="+mn-lt"/>
              </a:rPr>
              <a:t>у</a:t>
            </a:r>
            <a:r>
              <a:rPr lang="uk-UA" sz="2800" b="1" dirty="0" smtClean="0">
                <a:solidFill>
                  <a:srgbClr val="1D3379"/>
                </a:solidFill>
                <a:latin typeface="+mn-lt"/>
              </a:rPr>
              <a:t>правління статистики у Тернопільській області</a:t>
            </a:r>
            <a:endParaRPr lang="uk-UA" sz="2800" b="1" dirty="0">
              <a:solidFill>
                <a:srgbClr val="1D3379"/>
              </a:solidFill>
              <a:latin typeface="+mn-lt"/>
            </a:endParaRPr>
          </a:p>
        </p:txBody>
      </p:sp>
      <p:sp>
        <p:nvSpPr>
          <p:cNvPr id="2" name="Блок-схема: перфострічка 1"/>
          <p:cNvSpPr/>
          <p:nvPr/>
        </p:nvSpPr>
        <p:spPr>
          <a:xfrm>
            <a:off x="597442" y="1065114"/>
            <a:ext cx="10760222" cy="4101245"/>
          </a:xfrm>
          <a:prstGeom prst="flowChartPunchedTap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uk-UA" sz="3200" b="1" dirty="0" smtClean="0">
                <a:solidFill>
                  <a:srgbClr val="7030A0"/>
                </a:solidFill>
              </a:rPr>
              <a:t>ЩОДО ЗМІН, ПОРЯДКУ СКЛАДАННЯ ТА ПОДАННЯ ДЕРЖАВНОГО СТАТИСТИЧНОГО СПОСТЕРЕЖЕННЯ ЗА</a:t>
            </a:r>
            <a:endParaRPr lang="uk-UA" sz="3200" b="1" dirty="0">
              <a:solidFill>
                <a:srgbClr val="7030A0"/>
              </a:solidFill>
            </a:endParaRPr>
          </a:p>
          <a:p>
            <a:pPr lvl="0" algn="ctr"/>
            <a:r>
              <a:rPr lang="uk-UA" sz="3200" b="1" dirty="0">
                <a:solidFill>
                  <a:srgbClr val="7030A0"/>
                </a:solidFill>
              </a:rPr>
              <a:t>Ф. №</a:t>
            </a:r>
            <a:r>
              <a:rPr lang="uk-UA" sz="3200" b="1" dirty="0" smtClean="0">
                <a:solidFill>
                  <a:srgbClr val="7030A0"/>
                </a:solidFill>
              </a:rPr>
              <a:t>1П-НПП</a:t>
            </a:r>
            <a:r>
              <a:rPr lang="uk-UA" sz="3200" dirty="0" smtClean="0">
                <a:solidFill>
                  <a:srgbClr val="7030A0"/>
                </a:solidFill>
              </a:rPr>
              <a:t> </a:t>
            </a:r>
            <a:r>
              <a:rPr lang="uk-UA" sz="3200" b="1" dirty="0" smtClean="0">
                <a:solidFill>
                  <a:srgbClr val="7030A0"/>
                </a:solidFill>
              </a:rPr>
              <a:t>(РІЧНА) </a:t>
            </a:r>
          </a:p>
          <a:p>
            <a:pPr lvl="0" algn="ctr"/>
            <a:r>
              <a:rPr lang="uk-UA" sz="3200" b="1" dirty="0" smtClean="0">
                <a:solidFill>
                  <a:srgbClr val="7030A0"/>
                </a:solidFill>
              </a:rPr>
              <a:t>«ЗВІТ </a:t>
            </a:r>
            <a:r>
              <a:rPr lang="uk-UA" sz="3200" b="1" dirty="0">
                <a:solidFill>
                  <a:srgbClr val="7030A0"/>
                </a:solidFill>
              </a:rPr>
              <a:t>ПРО </a:t>
            </a:r>
            <a:r>
              <a:rPr lang="uk-UA" sz="3200" b="1" dirty="0" smtClean="0">
                <a:solidFill>
                  <a:srgbClr val="7030A0"/>
                </a:solidFill>
              </a:rPr>
              <a:t>ВИРОБНИЦТВО ТА РЕАЛІЗАЦІЮ </a:t>
            </a:r>
          </a:p>
          <a:p>
            <a:pPr lvl="0" algn="ctr"/>
            <a:r>
              <a:rPr lang="uk-UA" sz="3200" b="1" dirty="0" smtClean="0">
                <a:solidFill>
                  <a:srgbClr val="7030A0"/>
                </a:solidFill>
              </a:rPr>
              <a:t>ПРОМИСЛОВОЇ ПРОДУКЦІЇ»</a:t>
            </a:r>
            <a:r>
              <a:rPr lang="en-US" sz="3200" b="1" dirty="0" smtClean="0">
                <a:solidFill>
                  <a:srgbClr val="7030A0"/>
                </a:solidFill>
              </a:rPr>
              <a:t> </a:t>
            </a:r>
            <a:r>
              <a:rPr lang="uk-UA" sz="3200" b="1" dirty="0" smtClean="0">
                <a:solidFill>
                  <a:srgbClr val="7030A0"/>
                </a:solidFill>
              </a:rPr>
              <a:t>за 2022 рік</a:t>
            </a:r>
            <a:endParaRPr lang="uk-UA" sz="3200" b="1" dirty="0">
              <a:solidFill>
                <a:srgbClr val="7030A0"/>
              </a:solidFill>
            </a:endParaRPr>
          </a:p>
        </p:txBody>
      </p:sp>
      <p:pic>
        <p:nvPicPr>
          <p:cNvPr id="52" name="Рисунок 5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98185" y="4343156"/>
            <a:ext cx="3459479" cy="2438400"/>
          </a:xfrm>
          <a:prstGeom prst="ellipse">
            <a:avLst/>
          </a:prstGeom>
          <a:ln>
            <a:noFill/>
          </a:ln>
          <a:effectLst>
            <a:softEdge rad="112500"/>
          </a:effectLst>
        </p:spPr>
      </p:pic>
    </p:spTree>
    <p:extLst>
      <p:ext uri="{BB962C8B-B14F-4D97-AF65-F5344CB8AC3E}">
        <p14:creationId xmlns:p14="http://schemas.microsoft.com/office/powerpoint/2010/main" val="4091488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40000"/>
                <a:lumOff val="60000"/>
              </a:schemeClr>
            </a:gs>
            <a:gs pos="0">
              <a:srgbClr val="6C98D6"/>
            </a:gs>
            <a:gs pos="63000">
              <a:srgbClr val="F9B10A"/>
            </a:gs>
            <a:gs pos="100000">
              <a:schemeClr val="accent1">
                <a:lumMod val="30000"/>
                <a:lumOff val="7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Прямокутник 1"/>
          <p:cNvSpPr/>
          <p:nvPr/>
        </p:nvSpPr>
        <p:spPr>
          <a:xfrm>
            <a:off x="520925" y="134363"/>
            <a:ext cx="2743199" cy="3795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dirty="0" smtClean="0">
                <a:solidFill>
                  <a:schemeClr val="accent2">
                    <a:lumMod val="50000"/>
                  </a:schemeClr>
                </a:solidFill>
              </a:rPr>
              <a:t>3-ТЯ  СТОРІНКА</a:t>
            </a:r>
            <a:endParaRPr lang="uk-UA" b="1" dirty="0">
              <a:solidFill>
                <a:schemeClr val="accent2">
                  <a:lumMod val="50000"/>
                </a:schemeClr>
              </a:solidFill>
            </a:endParaRPr>
          </a:p>
        </p:txBody>
      </p:sp>
      <p:graphicFrame>
        <p:nvGraphicFramePr>
          <p:cNvPr id="4" name="Таблиця 3"/>
          <p:cNvGraphicFramePr>
            <a:graphicFrameLocks noGrp="1"/>
          </p:cNvGraphicFramePr>
          <p:nvPr>
            <p:extLst>
              <p:ext uri="{D42A27DB-BD31-4B8C-83A1-F6EECF244321}">
                <p14:modId xmlns:p14="http://schemas.microsoft.com/office/powerpoint/2010/main" val="1694350194"/>
              </p:ext>
            </p:extLst>
          </p:nvPr>
        </p:nvGraphicFramePr>
        <p:xfrm>
          <a:off x="152399" y="842056"/>
          <a:ext cx="8730344" cy="4265563"/>
        </p:xfrm>
        <a:graphic>
          <a:graphicData uri="http://schemas.openxmlformats.org/drawingml/2006/table">
            <a:tbl>
              <a:tblPr firstRow="1" firstCol="1" bandRow="1"/>
              <a:tblGrid>
                <a:gridCol w="488807"/>
                <a:gridCol w="1709084"/>
                <a:gridCol w="1066919"/>
                <a:gridCol w="1006117"/>
                <a:gridCol w="1206765"/>
                <a:gridCol w="1123406"/>
                <a:gridCol w="2129246"/>
              </a:tblGrid>
              <a:tr h="1184423">
                <a:tc>
                  <a:txBody>
                    <a:bodyPr/>
                    <a:lstStyle/>
                    <a:p>
                      <a:pPr algn="ctr">
                        <a:spcAft>
                          <a:spcPts val="0"/>
                        </a:spcAft>
                      </a:pPr>
                      <a:r>
                        <a:rPr lang="uk-UA" sz="1400" dirty="0">
                          <a:solidFill>
                            <a:srgbClr val="002060"/>
                          </a:solidFill>
                          <a:effectLst/>
                          <a:latin typeface="Times New Roman" panose="02020603050405020304" pitchFamily="18" charset="0"/>
                          <a:ea typeface="Times New Roman" panose="02020603050405020304" pitchFamily="18" charset="0"/>
                        </a:rPr>
                        <a:t>Рік</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a:solidFill>
                            <a:srgbClr val="002060"/>
                          </a:solidFill>
                          <a:effectLst/>
                          <a:latin typeface="Times New Roman" panose="02020603050405020304" pitchFamily="18" charset="0"/>
                          <a:ea typeface="Times New Roman" panose="02020603050405020304" pitchFamily="18" charset="0"/>
                        </a:rPr>
                        <a:t>Назва показника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a:solidFill>
                            <a:srgbClr val="002060"/>
                          </a:solidFill>
                          <a:effectLst/>
                          <a:latin typeface="Times New Roman" panose="02020603050405020304" pitchFamily="18" charset="0"/>
                          <a:ea typeface="Times New Roman" panose="02020603050405020304" pitchFamily="18" charset="0"/>
                        </a:rPr>
                        <a:t>Код продукції </a:t>
                      </a:r>
                      <a:br>
                        <a:rPr lang="uk-UA" sz="1400" dirty="0">
                          <a:solidFill>
                            <a:srgbClr val="002060"/>
                          </a:solidFill>
                          <a:effectLst/>
                          <a:latin typeface="Times New Roman" panose="02020603050405020304" pitchFamily="18" charset="0"/>
                          <a:ea typeface="Times New Roman" panose="02020603050405020304" pitchFamily="18" charset="0"/>
                        </a:rPr>
                      </a:br>
                      <a:r>
                        <a:rPr lang="uk-UA" sz="1400" dirty="0">
                          <a:solidFill>
                            <a:srgbClr val="002060"/>
                          </a:solidFill>
                          <a:effectLst/>
                          <a:latin typeface="Times New Roman" panose="02020603050405020304" pitchFamily="18" charset="0"/>
                          <a:ea typeface="Times New Roman" panose="02020603050405020304" pitchFamily="18" charset="0"/>
                        </a:rPr>
                        <a:t>за НПП</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a:solidFill>
                            <a:srgbClr val="002060"/>
                          </a:solidFill>
                          <a:effectLst/>
                          <a:latin typeface="Times New Roman" panose="02020603050405020304" pitchFamily="18" charset="0"/>
                          <a:ea typeface="Times New Roman" panose="02020603050405020304" pitchFamily="18" charset="0"/>
                        </a:rPr>
                        <a:t>Одиниця </a:t>
                      </a:r>
                      <a:r>
                        <a:rPr lang="uk-UA" sz="1400" dirty="0" smtClean="0">
                          <a:solidFill>
                            <a:srgbClr val="002060"/>
                          </a:solidFill>
                          <a:effectLst/>
                          <a:latin typeface="Times New Roman" panose="02020603050405020304" pitchFamily="18" charset="0"/>
                          <a:ea typeface="Times New Roman" panose="02020603050405020304" pitchFamily="18" charset="0"/>
                        </a:rPr>
                        <a:t>вимірю-</a:t>
                      </a:r>
                      <a:r>
                        <a:rPr lang="uk-UA" sz="1400" dirty="0" err="1" smtClean="0">
                          <a:solidFill>
                            <a:srgbClr val="002060"/>
                          </a:solidFill>
                          <a:effectLst/>
                          <a:latin typeface="Times New Roman" panose="02020603050405020304" pitchFamily="18" charset="0"/>
                          <a:ea typeface="Times New Roman" panose="02020603050405020304" pitchFamily="18" charset="0"/>
                        </a:rPr>
                        <a:t>вання</a:t>
                      </a:r>
                      <a:r>
                        <a:rPr lang="uk-UA" sz="1400" dirty="0" smtClean="0">
                          <a:solidFill>
                            <a:srgbClr val="002060"/>
                          </a:solidFill>
                          <a:effectLst/>
                          <a:latin typeface="Times New Roman" panose="02020603050405020304" pitchFamily="18" charset="0"/>
                          <a:ea typeface="Times New Roman" panose="02020603050405020304" pitchFamily="18" charset="0"/>
                        </a:rPr>
                        <a:t> </a:t>
                      </a:r>
                      <a:r>
                        <a:rPr lang="uk-UA" sz="1400" dirty="0">
                          <a:solidFill>
                            <a:srgbClr val="002060"/>
                          </a:solidFill>
                          <a:effectLst/>
                          <a:latin typeface="Times New Roman" panose="02020603050405020304" pitchFamily="18" charset="0"/>
                          <a:ea typeface="Times New Roman" panose="02020603050405020304" pitchFamily="18" charset="0"/>
                        </a:rPr>
                        <a:t>продукції за НПП</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uk-UA" sz="1400" kern="1200" dirty="0" smtClean="0">
                          <a:solidFill>
                            <a:srgbClr val="002060"/>
                          </a:solidFill>
                          <a:effectLst/>
                          <a:latin typeface="Times New Roman" panose="02020603050405020304" pitchFamily="18" charset="0"/>
                          <a:ea typeface="+mn-ea"/>
                          <a:cs typeface="Times New Roman" panose="02020603050405020304" pitchFamily="18" charset="0"/>
                        </a:rPr>
                        <a:t>Назва регіону</a:t>
                      </a:r>
                    </a:p>
                    <a:p>
                      <a:pPr algn="ctr"/>
                      <a:r>
                        <a:rPr lang="uk-UA" sz="1400" i="1" kern="1200" dirty="0" smtClean="0">
                          <a:solidFill>
                            <a:srgbClr val="002060"/>
                          </a:solidFill>
                          <a:effectLst/>
                          <a:latin typeface="Times New Roman" panose="02020603050405020304" pitchFamily="18" charset="0"/>
                          <a:ea typeface="+mn-ea"/>
                          <a:cs typeface="Times New Roman" panose="02020603050405020304" pitchFamily="18" charset="0"/>
                        </a:rPr>
                        <a:t>(область, місто Київ)</a:t>
                      </a:r>
                      <a:endParaRPr lang="uk-UA" sz="1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a:solidFill>
                            <a:srgbClr val="002060"/>
                          </a:solidFill>
                          <a:effectLst/>
                          <a:latin typeface="Times New Roman" panose="02020603050405020304" pitchFamily="18" charset="0"/>
                          <a:ea typeface="Times New Roman" panose="02020603050405020304" pitchFamily="18" charset="0"/>
                        </a:rPr>
                        <a:t>Дані </a:t>
                      </a:r>
                      <a:br>
                        <a:rPr lang="uk-UA" sz="1400" dirty="0">
                          <a:solidFill>
                            <a:srgbClr val="002060"/>
                          </a:solidFill>
                          <a:effectLst/>
                          <a:latin typeface="Times New Roman" panose="02020603050405020304" pitchFamily="18" charset="0"/>
                          <a:ea typeface="Times New Roman" panose="02020603050405020304" pitchFamily="18" charset="0"/>
                        </a:rPr>
                      </a:br>
                      <a:r>
                        <a:rPr lang="uk-UA" sz="1400" dirty="0">
                          <a:solidFill>
                            <a:srgbClr val="002060"/>
                          </a:solidFill>
                          <a:effectLst/>
                          <a:latin typeface="Times New Roman" panose="02020603050405020304" pitchFamily="18" charset="0"/>
                          <a:ea typeface="Times New Roman" panose="02020603050405020304" pitchFamily="18" charset="0"/>
                        </a:rPr>
                        <a:t>(уточнені, виправлені)</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a:solidFill>
                            <a:srgbClr val="002060"/>
                          </a:solidFill>
                          <a:effectLst/>
                          <a:latin typeface="Times New Roman" panose="02020603050405020304" pitchFamily="18" charset="0"/>
                          <a:ea typeface="Times New Roman" panose="02020603050405020304" pitchFamily="18" charset="0"/>
                        </a:rPr>
                        <a:t>Пояснення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31961">
                <a:tc>
                  <a:txBody>
                    <a:bodyPr/>
                    <a:lstStyle/>
                    <a:p>
                      <a:pPr>
                        <a:spcAft>
                          <a:spcPts val="0"/>
                        </a:spcAft>
                      </a:pPr>
                      <a:r>
                        <a:rPr lang="uk-UA" sz="1200" i="1" dirty="0" smtClean="0">
                          <a:solidFill>
                            <a:srgbClr val="1D3379"/>
                          </a:solidFill>
                          <a:effectLst/>
                          <a:latin typeface="Times New Roman" panose="02020603050405020304" pitchFamily="18" charset="0"/>
                          <a:ea typeface="Times New Roman" panose="02020603050405020304" pitchFamily="18" charset="0"/>
                        </a:rPr>
                        <a:t>2021</a:t>
                      </a:r>
                      <a:endParaRPr lang="uk-UA" sz="1200" i="1" dirty="0">
                        <a:solidFill>
                          <a:srgbClr val="1D3379"/>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i="1" dirty="0">
                          <a:solidFill>
                            <a:srgbClr val="1D3379"/>
                          </a:solidFill>
                          <a:effectLst/>
                          <a:latin typeface="Times New Roman" panose="02020603050405020304" pitchFamily="18" charset="0"/>
                          <a:ea typeface="Times New Roman" panose="02020603050405020304" pitchFamily="18" charset="0"/>
                        </a:rPr>
                        <a:t> </a:t>
                      </a:r>
                      <a:r>
                        <a:rPr lang="ru-RU" sz="1400" i="1" dirty="0" err="1" smtClean="0">
                          <a:solidFill>
                            <a:srgbClr val="1D3379"/>
                          </a:solidFill>
                          <a:effectLst/>
                          <a:latin typeface="Times New Roman" panose="02020603050405020304" pitchFamily="18" charset="0"/>
                          <a:ea typeface="Times New Roman" panose="02020603050405020304" pitchFamily="18" charset="0"/>
                        </a:rPr>
                        <a:t>Яловичина</a:t>
                      </a:r>
                      <a:r>
                        <a:rPr lang="ru-RU" sz="1400" i="1" dirty="0" smtClean="0">
                          <a:solidFill>
                            <a:srgbClr val="1D3379"/>
                          </a:solidFill>
                          <a:effectLst/>
                          <a:latin typeface="Times New Roman" panose="02020603050405020304" pitchFamily="18" charset="0"/>
                          <a:ea typeface="Times New Roman" panose="02020603050405020304" pitchFamily="18" charset="0"/>
                        </a:rPr>
                        <a:t> і телятина, </a:t>
                      </a:r>
                      <a:r>
                        <a:rPr lang="ru-RU" sz="1400" i="1" dirty="0" err="1" smtClean="0">
                          <a:solidFill>
                            <a:srgbClr val="1D3379"/>
                          </a:solidFill>
                          <a:effectLst/>
                          <a:latin typeface="Times New Roman" panose="02020603050405020304" pitchFamily="18" charset="0"/>
                          <a:ea typeface="Times New Roman" panose="02020603050405020304" pitchFamily="18" charset="0"/>
                        </a:rPr>
                        <a:t>свіжі</a:t>
                      </a:r>
                      <a:r>
                        <a:rPr lang="ru-RU" sz="1400" i="1" dirty="0" smtClean="0">
                          <a:solidFill>
                            <a:srgbClr val="1D3379"/>
                          </a:solidFill>
                          <a:effectLst/>
                          <a:latin typeface="Times New Roman" panose="02020603050405020304" pitchFamily="18" charset="0"/>
                          <a:ea typeface="Times New Roman" panose="02020603050405020304" pitchFamily="18" charset="0"/>
                        </a:rPr>
                        <a:t> </a:t>
                      </a:r>
                      <a:r>
                        <a:rPr lang="ru-RU" sz="1400" i="1" dirty="0" err="1" smtClean="0">
                          <a:solidFill>
                            <a:srgbClr val="1D3379"/>
                          </a:solidFill>
                          <a:effectLst/>
                          <a:latin typeface="Times New Roman" panose="02020603050405020304" pitchFamily="18" charset="0"/>
                          <a:ea typeface="Times New Roman" panose="02020603050405020304" pitchFamily="18" charset="0"/>
                        </a:rPr>
                        <a:t>чи</a:t>
                      </a:r>
                      <a:r>
                        <a:rPr lang="ru-RU" sz="1400" i="1" dirty="0" smtClean="0">
                          <a:solidFill>
                            <a:srgbClr val="1D3379"/>
                          </a:solidFill>
                          <a:effectLst/>
                          <a:latin typeface="Times New Roman" panose="02020603050405020304" pitchFamily="18" charset="0"/>
                          <a:ea typeface="Times New Roman" panose="02020603050405020304" pitchFamily="18" charset="0"/>
                        </a:rPr>
                        <a:t> </a:t>
                      </a:r>
                      <a:r>
                        <a:rPr lang="ru-RU" sz="1400" i="1" dirty="0" err="1" smtClean="0">
                          <a:solidFill>
                            <a:srgbClr val="1D3379"/>
                          </a:solidFill>
                          <a:effectLst/>
                          <a:latin typeface="Times New Roman" panose="02020603050405020304" pitchFamily="18" charset="0"/>
                          <a:ea typeface="Times New Roman" panose="02020603050405020304" pitchFamily="18" charset="0"/>
                        </a:rPr>
                        <a:t>охолоджені</a:t>
                      </a:r>
                      <a:r>
                        <a:rPr lang="ru-RU" sz="1400" i="1" dirty="0" smtClean="0">
                          <a:solidFill>
                            <a:srgbClr val="1D3379"/>
                          </a:solidFill>
                          <a:effectLst/>
                          <a:latin typeface="Times New Roman" panose="02020603050405020304" pitchFamily="18" charset="0"/>
                          <a:ea typeface="Times New Roman" panose="02020603050405020304" pitchFamily="18" charset="0"/>
                        </a:rPr>
                        <a:t> - </a:t>
                      </a:r>
                      <a:r>
                        <a:rPr lang="ru-RU" sz="1400" i="1" dirty="0" err="1" smtClean="0">
                          <a:solidFill>
                            <a:srgbClr val="1D3379"/>
                          </a:solidFill>
                          <a:effectLst/>
                          <a:latin typeface="Times New Roman" panose="02020603050405020304" pitchFamily="18" charset="0"/>
                          <a:ea typeface="Times New Roman" panose="02020603050405020304" pitchFamily="18" charset="0"/>
                        </a:rPr>
                        <a:t>туші</a:t>
                      </a:r>
                      <a:r>
                        <a:rPr lang="ru-RU" sz="1400" i="1" dirty="0" smtClean="0">
                          <a:solidFill>
                            <a:srgbClr val="1D3379"/>
                          </a:solidFill>
                          <a:effectLst/>
                          <a:latin typeface="Times New Roman" panose="02020603050405020304" pitchFamily="18" charset="0"/>
                          <a:ea typeface="Times New Roman" panose="02020603050405020304" pitchFamily="18" charset="0"/>
                        </a:rPr>
                        <a:t>, </a:t>
                      </a:r>
                      <a:r>
                        <a:rPr lang="ru-RU" sz="1400" i="1" dirty="0" err="1" smtClean="0">
                          <a:solidFill>
                            <a:srgbClr val="1D3379"/>
                          </a:solidFill>
                          <a:effectLst/>
                          <a:latin typeface="Times New Roman" panose="02020603050405020304" pitchFamily="18" charset="0"/>
                          <a:ea typeface="Times New Roman" panose="02020603050405020304" pitchFamily="18" charset="0"/>
                        </a:rPr>
                        <a:t>напівтуші</a:t>
                      </a:r>
                      <a:r>
                        <a:rPr lang="ru-RU" sz="1400" i="1" dirty="0" smtClean="0">
                          <a:solidFill>
                            <a:srgbClr val="1D3379"/>
                          </a:solidFill>
                          <a:effectLst/>
                          <a:latin typeface="Times New Roman" panose="02020603050405020304" pitchFamily="18" charset="0"/>
                          <a:ea typeface="Times New Roman" panose="02020603050405020304" pitchFamily="18" charset="0"/>
                        </a:rPr>
                        <a:t>, </a:t>
                      </a:r>
                      <a:r>
                        <a:rPr lang="ru-RU" sz="1400" i="1" dirty="0" err="1" smtClean="0">
                          <a:solidFill>
                            <a:srgbClr val="1D3379"/>
                          </a:solidFill>
                          <a:effectLst/>
                          <a:latin typeface="Times New Roman" panose="02020603050405020304" pitchFamily="18" charset="0"/>
                          <a:ea typeface="Times New Roman" panose="02020603050405020304" pitchFamily="18" charset="0"/>
                        </a:rPr>
                        <a:t>четвертини</a:t>
                      </a:r>
                      <a:r>
                        <a:rPr lang="ru-RU" sz="1400" i="1" dirty="0" smtClean="0">
                          <a:solidFill>
                            <a:srgbClr val="1D3379"/>
                          </a:solidFill>
                          <a:effectLst/>
                          <a:latin typeface="Times New Roman" panose="02020603050405020304" pitchFamily="18" charset="0"/>
                          <a:ea typeface="Times New Roman" panose="02020603050405020304" pitchFamily="18" charset="0"/>
                        </a:rPr>
                        <a:t> </a:t>
                      </a:r>
                      <a:r>
                        <a:rPr lang="ru-RU" sz="1400" i="1" dirty="0" err="1" smtClean="0">
                          <a:solidFill>
                            <a:srgbClr val="1D3379"/>
                          </a:solidFill>
                          <a:effectLst/>
                          <a:latin typeface="Times New Roman" panose="02020603050405020304" pitchFamily="18" charset="0"/>
                          <a:ea typeface="Times New Roman" panose="02020603050405020304" pitchFamily="18" charset="0"/>
                        </a:rPr>
                        <a:t>необвалені</a:t>
                      </a:r>
                      <a:endParaRPr lang="uk-UA" sz="1400" i="1" dirty="0">
                        <a:solidFill>
                          <a:srgbClr val="1D3379"/>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i="1" dirty="0">
                          <a:solidFill>
                            <a:srgbClr val="1D3379"/>
                          </a:solidFill>
                          <a:effectLst/>
                          <a:latin typeface="Times New Roman" panose="02020603050405020304" pitchFamily="18" charset="0"/>
                          <a:ea typeface="Times New Roman" panose="02020603050405020304" pitchFamily="18" charset="0"/>
                        </a:rPr>
                        <a:t> </a:t>
                      </a:r>
                      <a:r>
                        <a:rPr lang="uk-UA" sz="1400" i="1" dirty="0" smtClean="0">
                          <a:solidFill>
                            <a:srgbClr val="1D3379"/>
                          </a:solidFill>
                          <a:effectLst/>
                          <a:latin typeface="Times New Roman" panose="02020603050405020304" pitchFamily="18" charset="0"/>
                          <a:ea typeface="Times New Roman" panose="02020603050405020304" pitchFamily="18" charset="0"/>
                        </a:rPr>
                        <a:t>10.11.11.40</a:t>
                      </a:r>
                      <a:endParaRPr lang="uk-UA" sz="1400" i="1" dirty="0">
                        <a:solidFill>
                          <a:srgbClr val="1D3379"/>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i="1" dirty="0">
                          <a:solidFill>
                            <a:srgbClr val="1D3379"/>
                          </a:solidFill>
                          <a:effectLst/>
                          <a:latin typeface="Times New Roman" panose="02020603050405020304" pitchFamily="18" charset="0"/>
                          <a:ea typeface="Times New Roman" panose="02020603050405020304" pitchFamily="18" charset="0"/>
                        </a:rPr>
                        <a:t> </a:t>
                      </a:r>
                      <a:r>
                        <a:rPr lang="uk-UA" sz="1400" i="1" dirty="0" smtClean="0">
                          <a:solidFill>
                            <a:srgbClr val="1D3379"/>
                          </a:solidFill>
                          <a:effectLst/>
                          <a:latin typeface="Times New Roman" panose="02020603050405020304" pitchFamily="18" charset="0"/>
                          <a:ea typeface="Times New Roman" panose="02020603050405020304" pitchFamily="18" charset="0"/>
                        </a:rPr>
                        <a:t>кг</a:t>
                      </a:r>
                      <a:endParaRPr lang="uk-UA" sz="1400" i="1" dirty="0">
                        <a:solidFill>
                          <a:srgbClr val="1D3379"/>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i="1" dirty="0" smtClean="0">
                          <a:solidFill>
                            <a:srgbClr val="1D3379"/>
                          </a:solidFill>
                          <a:effectLst/>
                          <a:latin typeface="Times New Roman" panose="02020603050405020304" pitchFamily="18" charset="0"/>
                          <a:ea typeface="Times New Roman" panose="02020603050405020304" pitchFamily="18" charset="0"/>
                        </a:rPr>
                        <a:t>Тернопільська</a:t>
                      </a:r>
                      <a:endParaRPr lang="uk-UA" sz="1400" i="1" dirty="0">
                        <a:solidFill>
                          <a:srgbClr val="1D3379"/>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i="1" dirty="0" smtClean="0">
                          <a:solidFill>
                            <a:srgbClr val="1D3379"/>
                          </a:solidFill>
                          <a:effectLst/>
                          <a:latin typeface="Times New Roman" panose="02020603050405020304" pitchFamily="18" charset="0"/>
                          <a:ea typeface="Times New Roman" panose="02020603050405020304" pitchFamily="18" charset="0"/>
                        </a:rPr>
                        <a:t>28400,0</a:t>
                      </a:r>
                      <a:endParaRPr lang="uk-UA" sz="1400" i="1" dirty="0">
                        <a:solidFill>
                          <a:srgbClr val="1D3379"/>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1400" i="1" dirty="0">
                          <a:solidFill>
                            <a:srgbClr val="1D3379"/>
                          </a:solidFill>
                          <a:effectLst/>
                          <a:latin typeface="Times New Roman" panose="02020603050405020304" pitchFamily="18" charset="0"/>
                          <a:ea typeface="Times New Roman" panose="02020603050405020304" pitchFamily="18" charset="0"/>
                        </a:rPr>
                        <a:t> </a:t>
                      </a:r>
                      <a:r>
                        <a:rPr lang="uk-UA" sz="1400" i="1" dirty="0" smtClean="0">
                          <a:solidFill>
                            <a:srgbClr val="1D3379"/>
                          </a:solidFill>
                          <a:effectLst/>
                          <a:latin typeface="Times New Roman" panose="02020603050405020304" pitchFamily="18" charset="0"/>
                          <a:ea typeface="Times New Roman" panose="02020603050405020304" pitchFamily="18" charset="0"/>
                        </a:rPr>
                        <a:t>помилково показали обсяги продукції «</a:t>
                      </a:r>
                      <a:r>
                        <a:rPr lang="ru-RU" sz="1400" i="1" dirty="0" err="1" smtClean="0">
                          <a:solidFill>
                            <a:srgbClr val="1D3379"/>
                          </a:solidFill>
                          <a:effectLst/>
                          <a:latin typeface="Times New Roman" panose="02020603050405020304" pitchFamily="18" charset="0"/>
                          <a:ea typeface="Times New Roman" panose="02020603050405020304" pitchFamily="18" charset="0"/>
                        </a:rPr>
                        <a:t>Яловичина</a:t>
                      </a:r>
                      <a:r>
                        <a:rPr lang="ru-RU" sz="1400" i="1" dirty="0" smtClean="0">
                          <a:solidFill>
                            <a:srgbClr val="1D3379"/>
                          </a:solidFill>
                          <a:effectLst/>
                          <a:latin typeface="Times New Roman" panose="02020603050405020304" pitchFamily="18" charset="0"/>
                          <a:ea typeface="Times New Roman" panose="02020603050405020304" pitchFamily="18" charset="0"/>
                        </a:rPr>
                        <a:t> і телятина </a:t>
                      </a:r>
                      <a:r>
                        <a:rPr lang="ru-RU" sz="1400" i="1" dirty="0" err="1" smtClean="0">
                          <a:solidFill>
                            <a:srgbClr val="1D3379"/>
                          </a:solidFill>
                          <a:effectLst/>
                          <a:latin typeface="Times New Roman" panose="02020603050405020304" pitchFamily="18" charset="0"/>
                          <a:ea typeface="Times New Roman" panose="02020603050405020304" pitchFamily="18" charset="0"/>
                        </a:rPr>
                        <a:t>заморожені</a:t>
                      </a:r>
                      <a:r>
                        <a:rPr lang="ru-RU" sz="1400" i="1" dirty="0" smtClean="0">
                          <a:solidFill>
                            <a:srgbClr val="1D3379"/>
                          </a:solidFill>
                          <a:effectLst/>
                          <a:latin typeface="Times New Roman" panose="02020603050405020304" pitchFamily="18" charset="0"/>
                          <a:ea typeface="Times New Roman" panose="02020603050405020304" pitchFamily="18" charset="0"/>
                        </a:rPr>
                        <a:t> - </a:t>
                      </a:r>
                      <a:r>
                        <a:rPr lang="ru-RU" sz="1400" i="1" dirty="0" err="1" smtClean="0">
                          <a:solidFill>
                            <a:srgbClr val="1D3379"/>
                          </a:solidFill>
                          <a:effectLst/>
                          <a:latin typeface="Times New Roman" panose="02020603050405020304" pitchFamily="18" charset="0"/>
                          <a:ea typeface="Times New Roman" panose="02020603050405020304" pitchFamily="18" charset="0"/>
                        </a:rPr>
                        <a:t>туші</a:t>
                      </a:r>
                      <a:r>
                        <a:rPr lang="ru-RU" sz="1400" i="1" dirty="0" smtClean="0">
                          <a:solidFill>
                            <a:srgbClr val="1D3379"/>
                          </a:solidFill>
                          <a:effectLst/>
                          <a:latin typeface="Times New Roman" panose="02020603050405020304" pitchFamily="18" charset="0"/>
                          <a:ea typeface="Times New Roman" panose="02020603050405020304" pitchFamily="18" charset="0"/>
                        </a:rPr>
                        <a:t>, </a:t>
                      </a:r>
                      <a:r>
                        <a:rPr lang="ru-RU" sz="1400" i="1" dirty="0" err="1" smtClean="0">
                          <a:solidFill>
                            <a:srgbClr val="1D3379"/>
                          </a:solidFill>
                          <a:effectLst/>
                          <a:latin typeface="Times New Roman" panose="02020603050405020304" pitchFamily="18" charset="0"/>
                          <a:ea typeface="Times New Roman" panose="02020603050405020304" pitchFamily="18" charset="0"/>
                        </a:rPr>
                        <a:t>напівтуші</a:t>
                      </a:r>
                      <a:r>
                        <a:rPr lang="ru-RU" sz="1400" i="1" dirty="0" smtClean="0">
                          <a:solidFill>
                            <a:srgbClr val="1D3379"/>
                          </a:solidFill>
                          <a:effectLst/>
                          <a:latin typeface="Times New Roman" panose="02020603050405020304" pitchFamily="18" charset="0"/>
                          <a:ea typeface="Times New Roman" panose="02020603050405020304" pitchFamily="18" charset="0"/>
                        </a:rPr>
                        <a:t>, </a:t>
                      </a:r>
                      <a:r>
                        <a:rPr lang="ru-RU" sz="1400" i="1" dirty="0" err="1" smtClean="0">
                          <a:solidFill>
                            <a:srgbClr val="1D3379"/>
                          </a:solidFill>
                          <a:effectLst/>
                          <a:latin typeface="Times New Roman" panose="02020603050405020304" pitchFamily="18" charset="0"/>
                          <a:ea typeface="Times New Roman" panose="02020603050405020304" pitchFamily="18" charset="0"/>
                        </a:rPr>
                        <a:t>четвертини</a:t>
                      </a:r>
                      <a:r>
                        <a:rPr lang="ru-RU" sz="1400" i="1" dirty="0" smtClean="0">
                          <a:solidFill>
                            <a:srgbClr val="1D3379"/>
                          </a:solidFill>
                          <a:effectLst/>
                          <a:latin typeface="Times New Roman" panose="02020603050405020304" pitchFamily="18" charset="0"/>
                          <a:ea typeface="Times New Roman" panose="02020603050405020304" pitchFamily="18" charset="0"/>
                        </a:rPr>
                        <a:t>, </a:t>
                      </a:r>
                      <a:r>
                        <a:rPr lang="ru-RU" sz="1400" i="1" dirty="0" err="1" smtClean="0">
                          <a:solidFill>
                            <a:srgbClr val="1D3379"/>
                          </a:solidFill>
                          <a:effectLst/>
                          <a:latin typeface="Times New Roman" panose="02020603050405020304" pitchFamily="18" charset="0"/>
                          <a:ea typeface="Times New Roman" panose="02020603050405020304" pitchFamily="18" charset="0"/>
                        </a:rPr>
                        <a:t>відруби</a:t>
                      </a:r>
                      <a:r>
                        <a:rPr lang="uk-UA" sz="1400" i="1" dirty="0" smtClean="0">
                          <a:solidFill>
                            <a:srgbClr val="1D3379"/>
                          </a:solidFill>
                          <a:effectLst/>
                          <a:latin typeface="Times New Roman" panose="02020603050405020304" pitchFamily="18" charset="0"/>
                          <a:ea typeface="Times New Roman" panose="02020603050405020304" pitchFamily="18" charset="0"/>
                        </a:rPr>
                        <a:t>» до коду 10.11.11.40</a:t>
                      </a:r>
                      <a:r>
                        <a:rPr lang="uk-UA" sz="1400" i="1" baseline="0" dirty="0" smtClean="0">
                          <a:solidFill>
                            <a:srgbClr val="1D3379"/>
                          </a:solidFill>
                          <a:effectLst/>
                          <a:latin typeface="Times New Roman" panose="02020603050405020304" pitchFamily="18" charset="0"/>
                          <a:ea typeface="Times New Roman" panose="02020603050405020304" pitchFamily="18" charset="0"/>
                        </a:rPr>
                        <a:t> «Яловичина і телятина, свіжі чи охолоджені»</a:t>
                      </a:r>
                      <a:endParaRPr lang="uk-UA" sz="1400" i="1" dirty="0" smtClean="0">
                        <a:solidFill>
                          <a:srgbClr val="1D3379"/>
                        </a:solidFill>
                        <a:effectLst/>
                        <a:latin typeface="Times New Roman" panose="02020603050405020304" pitchFamily="18" charset="0"/>
                        <a:ea typeface="Times New Roman" panose="02020603050405020304" pitchFamily="18" charset="0"/>
                      </a:endParaRPr>
                    </a:p>
                    <a:p>
                      <a:pPr>
                        <a:spcAft>
                          <a:spcPts val="0"/>
                        </a:spcAft>
                      </a:pPr>
                      <a:endParaRPr lang="uk-UA" sz="1400" i="1" dirty="0">
                        <a:solidFill>
                          <a:srgbClr val="1D3379"/>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6885">
                <a:tc>
                  <a:txBody>
                    <a:bodyPr/>
                    <a:lstStyle/>
                    <a:p>
                      <a:pPr>
                        <a:spcAft>
                          <a:spcPts val="0"/>
                        </a:spcAft>
                      </a:pPr>
                      <a:r>
                        <a:rPr lang="uk-UA" sz="140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6885">
                <a:tc>
                  <a:txBody>
                    <a:bodyPr/>
                    <a:lstStyle/>
                    <a:p>
                      <a:pPr>
                        <a:spcAft>
                          <a:spcPts val="0"/>
                        </a:spcAft>
                      </a:pPr>
                      <a:r>
                        <a:rPr lang="uk-UA" sz="140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6885">
                <a:tc>
                  <a:txBody>
                    <a:bodyPr/>
                    <a:lstStyle/>
                    <a:p>
                      <a:pPr>
                        <a:spcAft>
                          <a:spcPts val="0"/>
                        </a:spcAft>
                      </a:pPr>
                      <a:r>
                        <a:rPr lang="uk-UA" sz="140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6885">
                <a:tc>
                  <a:txBody>
                    <a:bodyPr/>
                    <a:lstStyle/>
                    <a:p>
                      <a:pPr>
                        <a:spcAft>
                          <a:spcPts val="0"/>
                        </a:spcAft>
                      </a:pPr>
                      <a:r>
                        <a:rPr lang="uk-UA" sz="140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Rectangle 1"/>
          <p:cNvSpPr>
            <a:spLocks noChangeArrowheads="1"/>
          </p:cNvSpPr>
          <p:nvPr/>
        </p:nvSpPr>
        <p:spPr bwMode="auto">
          <a:xfrm>
            <a:off x="1046727" y="513924"/>
            <a:ext cx="713329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rPr>
              <a:t>Пояснення щодо уточнення (виправлення) даних за попередній звітному рік (роки):</a:t>
            </a:r>
            <a:endParaRPr kumimoji="0" lang="uk-UA" sz="1400" b="0" i="0" u="none" strike="noStrike" cap="none" normalizeH="0" baseline="0" dirty="0" smtClean="0">
              <a:ln>
                <a:noFill/>
              </a:ln>
              <a:solidFill>
                <a:srgbClr val="002060"/>
              </a:solidFill>
              <a:effectLst/>
              <a:latin typeface="Arial" panose="020B0604020202020204" pitchFamily="34" charset="0"/>
            </a:endParaRPr>
          </a:p>
        </p:txBody>
      </p:sp>
      <p:sp>
        <p:nvSpPr>
          <p:cNvPr id="10" name="Округлений прямокутник 9"/>
          <p:cNvSpPr/>
          <p:nvPr/>
        </p:nvSpPr>
        <p:spPr>
          <a:xfrm>
            <a:off x="0" y="5240968"/>
            <a:ext cx="9707880" cy="1489830"/>
          </a:xfrm>
          <a:prstGeom prst="roundRect">
            <a:avLst/>
          </a:prstGeom>
          <a:gradFill>
            <a:gsLst>
              <a:gs pos="0">
                <a:schemeClr val="accent4">
                  <a:lumMod val="40000"/>
                  <a:lumOff val="60000"/>
                </a:schemeClr>
              </a:gs>
              <a:gs pos="0">
                <a:srgbClr val="6C98D6"/>
              </a:gs>
              <a:gs pos="100000">
                <a:srgbClr val="F9B10A"/>
              </a:gs>
              <a:gs pos="100000">
                <a:schemeClr val="accent1">
                  <a:lumMod val="30000"/>
                  <a:lumOff val="70000"/>
                </a:schemeClr>
              </a:gs>
            </a:gsLst>
            <a:path path="shape">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uk-UA" dirty="0" smtClean="0">
                <a:solidFill>
                  <a:schemeClr val="accent1">
                    <a:lumMod val="50000"/>
                  </a:schemeClr>
                </a:solidFill>
              </a:rPr>
              <a:t>_______________________________________</a:t>
            </a:r>
            <a:endParaRPr lang="uk-UA" dirty="0">
              <a:solidFill>
                <a:schemeClr val="accent1">
                  <a:lumMod val="50000"/>
                </a:schemeClr>
              </a:solidFill>
            </a:endParaRPr>
          </a:p>
          <a:p>
            <a:r>
              <a:rPr lang="uk-UA" sz="1600" dirty="0" smtClean="0">
                <a:solidFill>
                  <a:schemeClr val="accent1">
                    <a:lumMod val="50000"/>
                  </a:schemeClr>
                </a:solidFill>
              </a:rPr>
              <a:t>Місце підпису керівника (власника) або особи, </a:t>
            </a:r>
          </a:p>
          <a:p>
            <a:r>
              <a:rPr lang="uk-UA" sz="1600" dirty="0" smtClean="0">
                <a:solidFill>
                  <a:schemeClr val="accent1">
                    <a:lumMod val="50000"/>
                  </a:schemeClr>
                </a:solidFill>
              </a:rPr>
              <a:t>відповідальної за достовірність наданої інформації </a:t>
            </a:r>
            <a:endParaRPr lang="uk-UA" sz="1600" dirty="0">
              <a:solidFill>
                <a:schemeClr val="accent1">
                  <a:lumMod val="50000"/>
                </a:schemeClr>
              </a:solidFill>
            </a:endParaRPr>
          </a:p>
        </p:txBody>
      </p:sp>
      <p:sp>
        <p:nvSpPr>
          <p:cNvPr id="11" name="TextBox 10"/>
          <p:cNvSpPr txBox="1"/>
          <p:nvPr/>
        </p:nvSpPr>
        <p:spPr>
          <a:xfrm>
            <a:off x="5829300" y="5389540"/>
            <a:ext cx="4221480" cy="584775"/>
          </a:xfrm>
          <a:prstGeom prst="rect">
            <a:avLst/>
          </a:prstGeom>
          <a:noFill/>
        </p:spPr>
        <p:txBody>
          <a:bodyPr wrap="square" rtlCol="0">
            <a:spAutoFit/>
          </a:bodyPr>
          <a:lstStyle/>
          <a:p>
            <a:r>
              <a:rPr lang="uk-UA" sz="1600" dirty="0" smtClean="0">
                <a:solidFill>
                  <a:schemeClr val="accent1">
                    <a:lumMod val="50000"/>
                  </a:schemeClr>
                </a:solidFill>
              </a:rPr>
              <a:t>__________________________________</a:t>
            </a:r>
          </a:p>
          <a:p>
            <a:r>
              <a:rPr lang="uk-UA" sz="1600" dirty="0" smtClean="0">
                <a:solidFill>
                  <a:schemeClr val="accent1">
                    <a:lumMod val="50000"/>
                  </a:schemeClr>
                </a:solidFill>
              </a:rPr>
              <a:t>            (Власне </a:t>
            </a:r>
            <a:r>
              <a:rPr lang="uk-UA" sz="1600" dirty="0" err="1" smtClean="0">
                <a:solidFill>
                  <a:schemeClr val="accent1">
                    <a:lumMod val="50000"/>
                  </a:schemeClr>
                </a:solidFill>
              </a:rPr>
              <a:t>ім</a:t>
            </a:r>
            <a:r>
              <a:rPr lang="en-US" sz="1600" dirty="0" smtClean="0">
                <a:solidFill>
                  <a:schemeClr val="accent1">
                    <a:lumMod val="50000"/>
                  </a:schemeClr>
                </a:solidFill>
              </a:rPr>
              <a:t>’</a:t>
            </a:r>
            <a:r>
              <a:rPr lang="uk-UA" sz="1600" dirty="0" smtClean="0">
                <a:solidFill>
                  <a:schemeClr val="accent1">
                    <a:lumMod val="50000"/>
                  </a:schemeClr>
                </a:solidFill>
              </a:rPr>
              <a:t>я ПРІЗВИЩЕ)</a:t>
            </a:r>
            <a:endParaRPr lang="uk-UA" sz="1600" dirty="0">
              <a:solidFill>
                <a:schemeClr val="accent1">
                  <a:lumMod val="50000"/>
                </a:schemeClr>
              </a:solidFill>
            </a:endParaRPr>
          </a:p>
        </p:txBody>
      </p:sp>
      <p:sp>
        <p:nvSpPr>
          <p:cNvPr id="13" name="TextBox 12"/>
          <p:cNvSpPr txBox="1"/>
          <p:nvPr/>
        </p:nvSpPr>
        <p:spPr>
          <a:xfrm>
            <a:off x="266700" y="6226476"/>
            <a:ext cx="4587240" cy="369332"/>
          </a:xfrm>
          <a:prstGeom prst="rect">
            <a:avLst/>
          </a:prstGeom>
          <a:noFill/>
        </p:spPr>
        <p:txBody>
          <a:bodyPr wrap="square" rtlCol="0">
            <a:spAutoFit/>
          </a:bodyPr>
          <a:lstStyle/>
          <a:p>
            <a:r>
              <a:rPr lang="uk-UA" sz="1600" dirty="0" smtClean="0">
                <a:solidFill>
                  <a:schemeClr val="accent1">
                    <a:lumMod val="50000"/>
                  </a:schemeClr>
                </a:solidFill>
              </a:rPr>
              <a:t>телефон</a:t>
            </a:r>
            <a:r>
              <a:rPr lang="uk-UA" dirty="0" smtClean="0"/>
              <a:t> </a:t>
            </a:r>
            <a:r>
              <a:rPr lang="uk-UA" dirty="0" smtClean="0">
                <a:solidFill>
                  <a:schemeClr val="accent1">
                    <a:lumMod val="50000"/>
                  </a:schemeClr>
                </a:solidFill>
              </a:rPr>
              <a:t>______________________________</a:t>
            </a:r>
            <a:r>
              <a:rPr lang="uk-UA" dirty="0" smtClean="0"/>
              <a:t> </a:t>
            </a:r>
            <a:endParaRPr lang="uk-UA" dirty="0"/>
          </a:p>
        </p:txBody>
      </p:sp>
      <p:sp>
        <p:nvSpPr>
          <p:cNvPr id="14" name="TextBox 13"/>
          <p:cNvSpPr txBox="1"/>
          <p:nvPr/>
        </p:nvSpPr>
        <p:spPr>
          <a:xfrm>
            <a:off x="5958840" y="6226476"/>
            <a:ext cx="3962400" cy="369332"/>
          </a:xfrm>
          <a:prstGeom prst="rect">
            <a:avLst/>
          </a:prstGeom>
          <a:noFill/>
        </p:spPr>
        <p:txBody>
          <a:bodyPr wrap="square" rtlCol="0">
            <a:spAutoFit/>
          </a:bodyPr>
          <a:lstStyle/>
          <a:p>
            <a:r>
              <a:rPr lang="uk-UA" sz="1600" dirty="0" smtClean="0">
                <a:solidFill>
                  <a:schemeClr val="accent1">
                    <a:lumMod val="50000"/>
                  </a:schemeClr>
                </a:solidFill>
              </a:rPr>
              <a:t>електронна</a:t>
            </a:r>
            <a:r>
              <a:rPr lang="uk-UA" dirty="0" smtClean="0"/>
              <a:t> </a:t>
            </a:r>
            <a:r>
              <a:rPr lang="uk-UA" dirty="0" smtClean="0">
                <a:solidFill>
                  <a:schemeClr val="accent1">
                    <a:lumMod val="50000"/>
                  </a:schemeClr>
                </a:solidFill>
              </a:rPr>
              <a:t>пошта:_______________</a:t>
            </a:r>
            <a:endParaRPr lang="uk-UA" dirty="0">
              <a:solidFill>
                <a:schemeClr val="accent1">
                  <a:lumMod val="50000"/>
                </a:schemeClr>
              </a:solidFill>
            </a:endParaRPr>
          </a:p>
        </p:txBody>
      </p:sp>
      <p:sp>
        <p:nvSpPr>
          <p:cNvPr id="17" name="Округлена прямокутна виноска 16"/>
          <p:cNvSpPr/>
          <p:nvPr/>
        </p:nvSpPr>
        <p:spPr>
          <a:xfrm>
            <a:off x="9067038" y="3391968"/>
            <a:ext cx="2940541" cy="1596839"/>
          </a:xfrm>
          <a:prstGeom prst="wedgeRoundRectCallout">
            <a:avLst>
              <a:gd name="adj1" fmla="val -19250"/>
              <a:gd name="adj2" fmla="val 88628"/>
              <a:gd name="adj3" fmla="val 16667"/>
            </a:avLst>
          </a:prstGeom>
          <a:gradFill>
            <a:gsLst>
              <a:gs pos="0">
                <a:schemeClr val="accent4">
                  <a:lumMod val="40000"/>
                  <a:lumOff val="60000"/>
                </a:schemeClr>
              </a:gs>
              <a:gs pos="0">
                <a:srgbClr val="6C98D6"/>
              </a:gs>
              <a:gs pos="37000">
                <a:schemeClr val="accent5">
                  <a:lumMod val="60000"/>
                  <a:lumOff val="40000"/>
                </a:schemeClr>
              </a:gs>
              <a:gs pos="100000">
                <a:schemeClr val="accent1">
                  <a:lumMod val="30000"/>
                  <a:lumOff val="70000"/>
                </a:schemeClr>
              </a:gs>
            </a:gsLst>
            <a:path path="shape">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accent5">
                    <a:lumMod val="50000"/>
                  </a:schemeClr>
                </a:solidFill>
              </a:rPr>
              <a:t>Просимо зазначати контактний номер телефону (бажано мобільний) та електронну пошту для зворотного зв</a:t>
            </a:r>
            <a:r>
              <a:rPr lang="en-US" dirty="0" smtClean="0">
                <a:solidFill>
                  <a:schemeClr val="accent5">
                    <a:lumMod val="50000"/>
                  </a:schemeClr>
                </a:solidFill>
              </a:rPr>
              <a:t>’</a:t>
            </a:r>
            <a:r>
              <a:rPr lang="uk-UA" dirty="0" smtClean="0">
                <a:solidFill>
                  <a:schemeClr val="accent5">
                    <a:lumMod val="50000"/>
                  </a:schemeClr>
                </a:solidFill>
              </a:rPr>
              <a:t>язку</a:t>
            </a:r>
            <a:endParaRPr lang="uk-UA" dirty="0">
              <a:solidFill>
                <a:schemeClr val="accent5">
                  <a:lumMod val="50000"/>
                </a:schemeClr>
              </a:solidFill>
            </a:endParaRPr>
          </a:p>
        </p:txBody>
      </p:sp>
    </p:spTree>
    <p:extLst>
      <p:ext uri="{BB962C8B-B14F-4D97-AF65-F5344CB8AC3E}">
        <p14:creationId xmlns:p14="http://schemas.microsoft.com/office/powerpoint/2010/main" val="13375498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rot="16200000">
            <a:off x="-3027015" y="2990714"/>
            <a:ext cx="6858000" cy="908115"/>
          </a:xfrm>
          <a:solidFill>
            <a:srgbClr val="6C98D6"/>
          </a:solidFill>
        </p:spPr>
        <p:txBody>
          <a:bodyPr>
            <a:normAutofit fontScale="90000"/>
          </a:bodyPr>
          <a:lstStyle/>
          <a:p>
            <a:r>
              <a:rPr lang="uk-UA" dirty="0" smtClean="0">
                <a:solidFill>
                  <a:srgbClr val="66C76A"/>
                </a:solidFill>
              </a:rPr>
              <a:t>   </a:t>
            </a:r>
            <a:endParaRPr lang="uk-UA" dirty="0">
              <a:solidFill>
                <a:srgbClr val="66C76A"/>
              </a:solidFill>
            </a:endParaRPr>
          </a:p>
        </p:txBody>
      </p:sp>
      <p:sp>
        <p:nvSpPr>
          <p:cNvPr id="3" name="Підзаголовок 2"/>
          <p:cNvSpPr>
            <a:spLocks noGrp="1"/>
          </p:cNvSpPr>
          <p:nvPr>
            <p:ph type="subTitle" idx="1"/>
          </p:nvPr>
        </p:nvSpPr>
        <p:spPr>
          <a:xfrm rot="16200000">
            <a:off x="-2422924" y="3275015"/>
            <a:ext cx="6858000" cy="307969"/>
          </a:xfrm>
          <a:solidFill>
            <a:schemeClr val="accent1">
              <a:lumMod val="20000"/>
              <a:lumOff val="80000"/>
            </a:schemeClr>
          </a:solidFill>
        </p:spPr>
        <p:txBody>
          <a:bodyPr>
            <a:normAutofit fontScale="85000" lnSpcReduction="20000"/>
          </a:bodyPr>
          <a:lstStyle/>
          <a:p>
            <a:r>
              <a:rPr lang="uk-UA" dirty="0" smtClean="0">
                <a:solidFill>
                  <a:srgbClr val="98D9A1"/>
                </a:solidFill>
              </a:rPr>
              <a:t>   </a:t>
            </a:r>
            <a:endParaRPr lang="uk-UA" dirty="0">
              <a:solidFill>
                <a:srgbClr val="98D9A1"/>
              </a:solidFill>
            </a:endParaRPr>
          </a:p>
        </p:txBody>
      </p:sp>
      <p:sp>
        <p:nvSpPr>
          <p:cNvPr id="4" name="Shape 3550"/>
          <p:cNvSpPr/>
          <p:nvPr/>
        </p:nvSpPr>
        <p:spPr>
          <a:xfrm>
            <a:off x="-45888" y="45794"/>
            <a:ext cx="360000" cy="360000"/>
          </a:xfrm>
          <a:custGeom>
            <a:avLst/>
            <a:gdLst/>
            <a:ahLst/>
            <a:cxnLst/>
            <a:rect l="0" t="0" r="0" b="0"/>
            <a:pathLst>
              <a:path w="309385" h="233858">
                <a:moveTo>
                  <a:pt x="0" y="116599"/>
                </a:moveTo>
                <a:cubicBezTo>
                  <a:pt x="20562" y="115075"/>
                  <a:pt x="108077" y="108509"/>
                  <a:pt x="176213" y="103416"/>
                </a:cubicBezTo>
                <a:lnTo>
                  <a:pt x="219494" y="27787"/>
                </a:lnTo>
                <a:lnTo>
                  <a:pt x="88849" y="29134"/>
                </a:lnTo>
                <a:lnTo>
                  <a:pt x="70955" y="60642"/>
                </a:lnTo>
                <a:lnTo>
                  <a:pt x="48501" y="47104"/>
                </a:lnTo>
                <a:lnTo>
                  <a:pt x="73825" y="3378"/>
                </a:lnTo>
                <a:lnTo>
                  <a:pt x="74435" y="3366"/>
                </a:lnTo>
                <a:lnTo>
                  <a:pt x="266624" y="0"/>
                </a:lnTo>
                <a:lnTo>
                  <a:pt x="208217" y="101016"/>
                </a:lnTo>
                <a:cubicBezTo>
                  <a:pt x="239370" y="98679"/>
                  <a:pt x="255003" y="97041"/>
                  <a:pt x="255003" y="97041"/>
                </a:cubicBezTo>
                <a:lnTo>
                  <a:pt x="309385" y="116929"/>
                </a:lnTo>
                <a:lnTo>
                  <a:pt x="255003" y="136817"/>
                </a:lnTo>
                <a:cubicBezTo>
                  <a:pt x="255003" y="136817"/>
                  <a:pt x="239535" y="135204"/>
                  <a:pt x="208572" y="132893"/>
                </a:cubicBezTo>
                <a:lnTo>
                  <a:pt x="266624" y="233858"/>
                </a:lnTo>
                <a:lnTo>
                  <a:pt x="73825" y="230480"/>
                </a:lnTo>
                <a:lnTo>
                  <a:pt x="48501" y="186753"/>
                </a:lnTo>
                <a:lnTo>
                  <a:pt x="70955" y="173203"/>
                </a:lnTo>
                <a:lnTo>
                  <a:pt x="88849" y="204724"/>
                </a:lnTo>
                <a:lnTo>
                  <a:pt x="220269" y="205308"/>
                </a:lnTo>
                <a:lnTo>
                  <a:pt x="176264" y="130480"/>
                </a:lnTo>
                <a:cubicBezTo>
                  <a:pt x="108115" y="125400"/>
                  <a:pt x="20536" y="118859"/>
                  <a:pt x="0" y="117284"/>
                </a:cubicBezTo>
                <a:lnTo>
                  <a:pt x="0" y="116599"/>
                </a:lnTo>
                <a:close/>
              </a:path>
            </a:pathLst>
          </a:custGeom>
          <a:noFill/>
          <a:ln w="3048" cap="flat" cmpd="sng" algn="ctr">
            <a:solidFill>
              <a:schemeClr val="bg1"/>
            </a:solidFill>
            <a:prstDash val="solid"/>
            <a:round/>
          </a:ln>
          <a:effectLst/>
        </p:spPr>
        <p:txBody>
          <a:bodyPr/>
          <a:lstStyle/>
          <a:p>
            <a:endParaRPr lang="uk-UA" dirty="0"/>
          </a:p>
        </p:txBody>
      </p:sp>
      <p:sp>
        <p:nvSpPr>
          <p:cNvPr id="5" name="Shape 3553"/>
          <p:cNvSpPr/>
          <p:nvPr/>
        </p:nvSpPr>
        <p:spPr>
          <a:xfrm>
            <a:off x="403101" y="61838"/>
            <a:ext cx="360000" cy="360000"/>
          </a:xfrm>
          <a:custGeom>
            <a:avLst/>
            <a:gdLst/>
            <a:ahLst/>
            <a:cxnLst/>
            <a:rect l="0" t="0" r="0" b="0"/>
            <a:pathLst>
              <a:path w="233858" h="309385">
                <a:moveTo>
                  <a:pt x="116599" y="309385"/>
                </a:moveTo>
                <a:cubicBezTo>
                  <a:pt x="115075" y="288823"/>
                  <a:pt x="108509" y="201307"/>
                  <a:pt x="103404" y="133172"/>
                </a:cubicBezTo>
                <a:lnTo>
                  <a:pt x="27775" y="89891"/>
                </a:lnTo>
                <a:lnTo>
                  <a:pt x="29134" y="220535"/>
                </a:lnTo>
                <a:lnTo>
                  <a:pt x="60643" y="238430"/>
                </a:lnTo>
                <a:lnTo>
                  <a:pt x="47105" y="260883"/>
                </a:lnTo>
                <a:lnTo>
                  <a:pt x="3379" y="235560"/>
                </a:lnTo>
                <a:lnTo>
                  <a:pt x="3366" y="234950"/>
                </a:lnTo>
                <a:lnTo>
                  <a:pt x="0" y="42761"/>
                </a:lnTo>
                <a:lnTo>
                  <a:pt x="101016" y="101168"/>
                </a:lnTo>
                <a:cubicBezTo>
                  <a:pt x="98679" y="70015"/>
                  <a:pt x="97041" y="54381"/>
                  <a:pt x="97041" y="54381"/>
                </a:cubicBezTo>
                <a:lnTo>
                  <a:pt x="116929" y="0"/>
                </a:lnTo>
                <a:lnTo>
                  <a:pt x="136817" y="54381"/>
                </a:lnTo>
                <a:cubicBezTo>
                  <a:pt x="136817" y="54381"/>
                  <a:pt x="135205" y="69850"/>
                  <a:pt x="132893" y="100812"/>
                </a:cubicBezTo>
                <a:lnTo>
                  <a:pt x="233858" y="42761"/>
                </a:lnTo>
                <a:lnTo>
                  <a:pt x="230480" y="235560"/>
                </a:lnTo>
                <a:lnTo>
                  <a:pt x="186754" y="260883"/>
                </a:lnTo>
                <a:lnTo>
                  <a:pt x="173203" y="238430"/>
                </a:lnTo>
                <a:lnTo>
                  <a:pt x="204725" y="220535"/>
                </a:lnTo>
                <a:lnTo>
                  <a:pt x="205296" y="89116"/>
                </a:lnTo>
                <a:lnTo>
                  <a:pt x="130480" y="133121"/>
                </a:lnTo>
                <a:cubicBezTo>
                  <a:pt x="125400" y="201282"/>
                  <a:pt x="118859" y="288849"/>
                  <a:pt x="117285" y="309385"/>
                </a:cubicBezTo>
                <a:lnTo>
                  <a:pt x="116599" y="309385"/>
                </a:lnTo>
                <a:close/>
              </a:path>
            </a:pathLst>
          </a:custGeom>
          <a:noFill/>
          <a:ln w="3048" cap="flat" cmpd="sng" algn="ctr">
            <a:solidFill>
              <a:schemeClr val="bg1"/>
            </a:solidFill>
            <a:prstDash val="solid"/>
            <a:round/>
          </a:ln>
          <a:effectLst/>
        </p:spPr>
        <p:txBody>
          <a:bodyPr/>
          <a:lstStyle/>
          <a:p>
            <a:endParaRPr lang="uk-UA" dirty="0"/>
          </a:p>
        </p:txBody>
      </p:sp>
      <p:sp>
        <p:nvSpPr>
          <p:cNvPr id="6" name="Shape 3551"/>
          <p:cNvSpPr/>
          <p:nvPr/>
        </p:nvSpPr>
        <p:spPr>
          <a:xfrm>
            <a:off x="0" y="507954"/>
            <a:ext cx="360000" cy="360000"/>
          </a:xfrm>
          <a:custGeom>
            <a:avLst/>
            <a:gdLst/>
            <a:ahLst/>
            <a:cxnLst/>
            <a:rect l="0" t="0" r="0" b="0"/>
            <a:pathLst>
              <a:path w="233858" h="309385">
                <a:moveTo>
                  <a:pt x="117259" y="0"/>
                </a:moveTo>
                <a:cubicBezTo>
                  <a:pt x="118783" y="20561"/>
                  <a:pt x="125349" y="108077"/>
                  <a:pt x="130442" y="176213"/>
                </a:cubicBezTo>
                <a:lnTo>
                  <a:pt x="206070" y="219494"/>
                </a:lnTo>
                <a:lnTo>
                  <a:pt x="204724" y="88849"/>
                </a:lnTo>
                <a:lnTo>
                  <a:pt x="173215" y="70955"/>
                </a:lnTo>
                <a:lnTo>
                  <a:pt x="186753" y="48501"/>
                </a:lnTo>
                <a:lnTo>
                  <a:pt x="230479" y="73838"/>
                </a:lnTo>
                <a:lnTo>
                  <a:pt x="230492" y="74435"/>
                </a:lnTo>
                <a:lnTo>
                  <a:pt x="233858" y="266624"/>
                </a:lnTo>
                <a:lnTo>
                  <a:pt x="132842" y="208216"/>
                </a:lnTo>
                <a:cubicBezTo>
                  <a:pt x="135179" y="239370"/>
                  <a:pt x="136816" y="255003"/>
                  <a:pt x="136816" y="255003"/>
                </a:cubicBezTo>
                <a:lnTo>
                  <a:pt x="116929" y="309385"/>
                </a:lnTo>
                <a:lnTo>
                  <a:pt x="97041" y="255003"/>
                </a:lnTo>
                <a:cubicBezTo>
                  <a:pt x="97041" y="255003"/>
                  <a:pt x="98653" y="239535"/>
                  <a:pt x="100964" y="208572"/>
                </a:cubicBezTo>
                <a:lnTo>
                  <a:pt x="0" y="266624"/>
                </a:lnTo>
                <a:lnTo>
                  <a:pt x="3378" y="73838"/>
                </a:lnTo>
                <a:lnTo>
                  <a:pt x="47104" y="48501"/>
                </a:lnTo>
                <a:lnTo>
                  <a:pt x="60642" y="70955"/>
                </a:lnTo>
                <a:lnTo>
                  <a:pt x="29133" y="88849"/>
                </a:lnTo>
                <a:lnTo>
                  <a:pt x="28562" y="220269"/>
                </a:lnTo>
                <a:lnTo>
                  <a:pt x="103377" y="176263"/>
                </a:lnTo>
                <a:cubicBezTo>
                  <a:pt x="108458" y="108115"/>
                  <a:pt x="114998" y="20536"/>
                  <a:pt x="116573" y="0"/>
                </a:cubicBezTo>
                <a:lnTo>
                  <a:pt x="117259" y="0"/>
                </a:lnTo>
                <a:close/>
              </a:path>
            </a:pathLst>
          </a:custGeom>
          <a:noFill/>
          <a:ln w="3048" cap="flat" cmpd="sng" algn="ctr">
            <a:solidFill>
              <a:schemeClr val="bg1"/>
            </a:solidFill>
            <a:prstDash val="solid"/>
            <a:round/>
          </a:ln>
          <a:effectLst/>
        </p:spPr>
        <p:txBody>
          <a:bodyPr/>
          <a:lstStyle/>
          <a:p>
            <a:endParaRPr lang="uk-UA" dirty="0">
              <a:ln>
                <a:solidFill>
                  <a:schemeClr val="bg1"/>
                </a:solidFill>
              </a:ln>
            </a:endParaRPr>
          </a:p>
        </p:txBody>
      </p:sp>
      <p:sp>
        <p:nvSpPr>
          <p:cNvPr id="7" name="Shape 3552"/>
          <p:cNvSpPr/>
          <p:nvPr/>
        </p:nvSpPr>
        <p:spPr>
          <a:xfrm>
            <a:off x="398633" y="507954"/>
            <a:ext cx="360000" cy="360000"/>
          </a:xfrm>
          <a:custGeom>
            <a:avLst/>
            <a:gdLst/>
            <a:ahLst/>
            <a:cxnLst/>
            <a:rect l="0" t="0" r="0" b="0"/>
            <a:pathLst>
              <a:path w="309385" h="233858">
                <a:moveTo>
                  <a:pt x="309385" y="117259"/>
                </a:moveTo>
                <a:cubicBezTo>
                  <a:pt x="288823" y="118783"/>
                  <a:pt x="201308" y="125349"/>
                  <a:pt x="133172" y="130442"/>
                </a:cubicBezTo>
                <a:lnTo>
                  <a:pt x="89891" y="206070"/>
                </a:lnTo>
                <a:lnTo>
                  <a:pt x="220536" y="204724"/>
                </a:lnTo>
                <a:lnTo>
                  <a:pt x="238430" y="173215"/>
                </a:lnTo>
                <a:lnTo>
                  <a:pt x="260884" y="186753"/>
                </a:lnTo>
                <a:lnTo>
                  <a:pt x="235560" y="230480"/>
                </a:lnTo>
                <a:lnTo>
                  <a:pt x="234950" y="230493"/>
                </a:lnTo>
                <a:lnTo>
                  <a:pt x="42761" y="233858"/>
                </a:lnTo>
                <a:lnTo>
                  <a:pt x="101168" y="132842"/>
                </a:lnTo>
                <a:cubicBezTo>
                  <a:pt x="70015" y="135179"/>
                  <a:pt x="54382" y="136817"/>
                  <a:pt x="54382" y="136817"/>
                </a:cubicBezTo>
                <a:lnTo>
                  <a:pt x="0" y="116929"/>
                </a:lnTo>
                <a:lnTo>
                  <a:pt x="54382" y="97041"/>
                </a:lnTo>
                <a:cubicBezTo>
                  <a:pt x="54382" y="97041"/>
                  <a:pt x="69850" y="98654"/>
                  <a:pt x="100813" y="100965"/>
                </a:cubicBezTo>
                <a:lnTo>
                  <a:pt x="42761" y="0"/>
                </a:lnTo>
                <a:lnTo>
                  <a:pt x="235560" y="3378"/>
                </a:lnTo>
                <a:lnTo>
                  <a:pt x="260884" y="47104"/>
                </a:lnTo>
                <a:lnTo>
                  <a:pt x="238430" y="60655"/>
                </a:lnTo>
                <a:lnTo>
                  <a:pt x="220536" y="29134"/>
                </a:lnTo>
                <a:lnTo>
                  <a:pt x="89116" y="28562"/>
                </a:lnTo>
                <a:lnTo>
                  <a:pt x="133121" y="103378"/>
                </a:lnTo>
                <a:cubicBezTo>
                  <a:pt x="201270" y="108458"/>
                  <a:pt x="288849" y="114998"/>
                  <a:pt x="309385" y="116574"/>
                </a:cubicBezTo>
                <a:lnTo>
                  <a:pt x="309385" y="117259"/>
                </a:lnTo>
                <a:close/>
              </a:path>
            </a:pathLst>
          </a:custGeom>
          <a:noFill/>
          <a:ln w="3048" cap="flat" cmpd="sng" algn="ctr">
            <a:solidFill>
              <a:schemeClr val="bg1"/>
            </a:solidFill>
            <a:prstDash val="solid"/>
            <a:round/>
          </a:ln>
          <a:effectLst/>
        </p:spPr>
        <p:txBody>
          <a:bodyPr/>
          <a:lstStyle/>
          <a:p>
            <a:endParaRPr lang="uk-UA" dirty="0"/>
          </a:p>
        </p:txBody>
      </p:sp>
      <p:sp>
        <p:nvSpPr>
          <p:cNvPr id="8" name="Rectangle 5"/>
          <p:cNvSpPr>
            <a:spLocks noChangeArrowheads="1"/>
          </p:cNvSpPr>
          <p:nvPr/>
        </p:nvSpPr>
        <p:spPr bwMode="auto">
          <a:xfrm>
            <a:off x="-48121"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0" name="Shape 3550"/>
          <p:cNvSpPr/>
          <p:nvPr/>
        </p:nvSpPr>
        <p:spPr>
          <a:xfrm>
            <a:off x="-32260" y="918708"/>
            <a:ext cx="360000" cy="360000"/>
          </a:xfrm>
          <a:custGeom>
            <a:avLst/>
            <a:gdLst/>
            <a:ahLst/>
            <a:cxnLst/>
            <a:rect l="0" t="0" r="0" b="0"/>
            <a:pathLst>
              <a:path w="309385" h="233858">
                <a:moveTo>
                  <a:pt x="0" y="116599"/>
                </a:moveTo>
                <a:cubicBezTo>
                  <a:pt x="20562" y="115075"/>
                  <a:pt x="108077" y="108509"/>
                  <a:pt x="176213" y="103416"/>
                </a:cubicBezTo>
                <a:lnTo>
                  <a:pt x="219494" y="27787"/>
                </a:lnTo>
                <a:lnTo>
                  <a:pt x="88849" y="29134"/>
                </a:lnTo>
                <a:lnTo>
                  <a:pt x="70955" y="60642"/>
                </a:lnTo>
                <a:lnTo>
                  <a:pt x="48501" y="47104"/>
                </a:lnTo>
                <a:lnTo>
                  <a:pt x="73825" y="3378"/>
                </a:lnTo>
                <a:lnTo>
                  <a:pt x="74435" y="3366"/>
                </a:lnTo>
                <a:lnTo>
                  <a:pt x="266624" y="0"/>
                </a:lnTo>
                <a:lnTo>
                  <a:pt x="208217" y="101016"/>
                </a:lnTo>
                <a:cubicBezTo>
                  <a:pt x="239370" y="98679"/>
                  <a:pt x="255003" y="97041"/>
                  <a:pt x="255003" y="97041"/>
                </a:cubicBezTo>
                <a:lnTo>
                  <a:pt x="309385" y="116929"/>
                </a:lnTo>
                <a:lnTo>
                  <a:pt x="255003" y="136817"/>
                </a:lnTo>
                <a:cubicBezTo>
                  <a:pt x="255003" y="136817"/>
                  <a:pt x="239535" y="135204"/>
                  <a:pt x="208572" y="132893"/>
                </a:cubicBezTo>
                <a:lnTo>
                  <a:pt x="266624" y="233858"/>
                </a:lnTo>
                <a:lnTo>
                  <a:pt x="73825" y="230480"/>
                </a:lnTo>
                <a:lnTo>
                  <a:pt x="48501" y="186753"/>
                </a:lnTo>
                <a:lnTo>
                  <a:pt x="70955" y="173203"/>
                </a:lnTo>
                <a:lnTo>
                  <a:pt x="88849" y="204724"/>
                </a:lnTo>
                <a:lnTo>
                  <a:pt x="220269" y="205308"/>
                </a:lnTo>
                <a:lnTo>
                  <a:pt x="176264" y="130480"/>
                </a:lnTo>
                <a:cubicBezTo>
                  <a:pt x="108115" y="125400"/>
                  <a:pt x="20536" y="118859"/>
                  <a:pt x="0" y="117284"/>
                </a:cubicBezTo>
                <a:lnTo>
                  <a:pt x="0" y="116599"/>
                </a:lnTo>
                <a:close/>
              </a:path>
            </a:pathLst>
          </a:custGeom>
          <a:noFill/>
          <a:ln w="3048" cap="flat" cmpd="sng" algn="ctr">
            <a:solidFill>
              <a:schemeClr val="bg1"/>
            </a:solidFill>
            <a:prstDash val="solid"/>
            <a:round/>
          </a:ln>
          <a:effectLst/>
        </p:spPr>
        <p:txBody>
          <a:bodyPr/>
          <a:lstStyle/>
          <a:p>
            <a:endParaRPr lang="uk-UA" dirty="0"/>
          </a:p>
        </p:txBody>
      </p:sp>
      <p:sp>
        <p:nvSpPr>
          <p:cNvPr id="11" name="Shape 3551"/>
          <p:cNvSpPr/>
          <p:nvPr/>
        </p:nvSpPr>
        <p:spPr>
          <a:xfrm>
            <a:off x="-32260" y="1329462"/>
            <a:ext cx="360000" cy="360000"/>
          </a:xfrm>
          <a:custGeom>
            <a:avLst/>
            <a:gdLst/>
            <a:ahLst/>
            <a:cxnLst/>
            <a:rect l="0" t="0" r="0" b="0"/>
            <a:pathLst>
              <a:path w="233858" h="309385">
                <a:moveTo>
                  <a:pt x="117259" y="0"/>
                </a:moveTo>
                <a:cubicBezTo>
                  <a:pt x="118783" y="20561"/>
                  <a:pt x="125349" y="108077"/>
                  <a:pt x="130442" y="176213"/>
                </a:cubicBezTo>
                <a:lnTo>
                  <a:pt x="206070" y="219494"/>
                </a:lnTo>
                <a:lnTo>
                  <a:pt x="204724" y="88849"/>
                </a:lnTo>
                <a:lnTo>
                  <a:pt x="173215" y="70955"/>
                </a:lnTo>
                <a:lnTo>
                  <a:pt x="186753" y="48501"/>
                </a:lnTo>
                <a:lnTo>
                  <a:pt x="230479" y="73838"/>
                </a:lnTo>
                <a:lnTo>
                  <a:pt x="230492" y="74435"/>
                </a:lnTo>
                <a:lnTo>
                  <a:pt x="233858" y="266624"/>
                </a:lnTo>
                <a:lnTo>
                  <a:pt x="132842" y="208216"/>
                </a:lnTo>
                <a:cubicBezTo>
                  <a:pt x="135179" y="239370"/>
                  <a:pt x="136816" y="255003"/>
                  <a:pt x="136816" y="255003"/>
                </a:cubicBezTo>
                <a:lnTo>
                  <a:pt x="116929" y="309385"/>
                </a:lnTo>
                <a:lnTo>
                  <a:pt x="97041" y="255003"/>
                </a:lnTo>
                <a:cubicBezTo>
                  <a:pt x="97041" y="255003"/>
                  <a:pt x="98653" y="239535"/>
                  <a:pt x="100964" y="208572"/>
                </a:cubicBezTo>
                <a:lnTo>
                  <a:pt x="0" y="266624"/>
                </a:lnTo>
                <a:lnTo>
                  <a:pt x="3378" y="73838"/>
                </a:lnTo>
                <a:lnTo>
                  <a:pt x="47104" y="48501"/>
                </a:lnTo>
                <a:lnTo>
                  <a:pt x="60642" y="70955"/>
                </a:lnTo>
                <a:lnTo>
                  <a:pt x="29133" y="88849"/>
                </a:lnTo>
                <a:lnTo>
                  <a:pt x="28562" y="220269"/>
                </a:lnTo>
                <a:lnTo>
                  <a:pt x="103377" y="176263"/>
                </a:lnTo>
                <a:cubicBezTo>
                  <a:pt x="108458" y="108115"/>
                  <a:pt x="114998" y="20536"/>
                  <a:pt x="116573" y="0"/>
                </a:cubicBezTo>
                <a:lnTo>
                  <a:pt x="117259" y="0"/>
                </a:lnTo>
                <a:close/>
              </a:path>
            </a:pathLst>
          </a:custGeom>
          <a:noFill/>
          <a:ln w="3048" cap="flat" cmpd="sng" algn="ctr">
            <a:solidFill>
              <a:schemeClr val="bg1"/>
            </a:solidFill>
            <a:prstDash val="solid"/>
            <a:round/>
          </a:ln>
          <a:effectLst/>
        </p:spPr>
        <p:txBody>
          <a:bodyPr/>
          <a:lstStyle/>
          <a:p>
            <a:endParaRPr lang="uk-UA" dirty="0">
              <a:ln>
                <a:solidFill>
                  <a:schemeClr val="bg1"/>
                </a:solidFill>
              </a:ln>
            </a:endParaRPr>
          </a:p>
        </p:txBody>
      </p:sp>
      <p:sp>
        <p:nvSpPr>
          <p:cNvPr id="13" name="Shape 3550"/>
          <p:cNvSpPr/>
          <p:nvPr/>
        </p:nvSpPr>
        <p:spPr>
          <a:xfrm>
            <a:off x="-48121" y="1753454"/>
            <a:ext cx="360000" cy="360000"/>
          </a:xfrm>
          <a:custGeom>
            <a:avLst/>
            <a:gdLst/>
            <a:ahLst/>
            <a:cxnLst/>
            <a:rect l="0" t="0" r="0" b="0"/>
            <a:pathLst>
              <a:path w="309385" h="233858">
                <a:moveTo>
                  <a:pt x="0" y="116599"/>
                </a:moveTo>
                <a:cubicBezTo>
                  <a:pt x="20562" y="115075"/>
                  <a:pt x="108077" y="108509"/>
                  <a:pt x="176213" y="103416"/>
                </a:cubicBezTo>
                <a:lnTo>
                  <a:pt x="219494" y="27787"/>
                </a:lnTo>
                <a:lnTo>
                  <a:pt x="88849" y="29134"/>
                </a:lnTo>
                <a:lnTo>
                  <a:pt x="70955" y="60642"/>
                </a:lnTo>
                <a:lnTo>
                  <a:pt x="48501" y="47104"/>
                </a:lnTo>
                <a:lnTo>
                  <a:pt x="73825" y="3378"/>
                </a:lnTo>
                <a:lnTo>
                  <a:pt x="74435" y="3366"/>
                </a:lnTo>
                <a:lnTo>
                  <a:pt x="266624" y="0"/>
                </a:lnTo>
                <a:lnTo>
                  <a:pt x="208217" y="101016"/>
                </a:lnTo>
                <a:cubicBezTo>
                  <a:pt x="239370" y="98679"/>
                  <a:pt x="255003" y="97041"/>
                  <a:pt x="255003" y="97041"/>
                </a:cubicBezTo>
                <a:lnTo>
                  <a:pt x="309385" y="116929"/>
                </a:lnTo>
                <a:lnTo>
                  <a:pt x="255003" y="136817"/>
                </a:lnTo>
                <a:cubicBezTo>
                  <a:pt x="255003" y="136817"/>
                  <a:pt x="239535" y="135204"/>
                  <a:pt x="208572" y="132893"/>
                </a:cubicBezTo>
                <a:lnTo>
                  <a:pt x="266624" y="233858"/>
                </a:lnTo>
                <a:lnTo>
                  <a:pt x="73825" y="230480"/>
                </a:lnTo>
                <a:lnTo>
                  <a:pt x="48501" y="186753"/>
                </a:lnTo>
                <a:lnTo>
                  <a:pt x="70955" y="173203"/>
                </a:lnTo>
                <a:lnTo>
                  <a:pt x="88849" y="204724"/>
                </a:lnTo>
                <a:lnTo>
                  <a:pt x="220269" y="205308"/>
                </a:lnTo>
                <a:lnTo>
                  <a:pt x="176264" y="130480"/>
                </a:lnTo>
                <a:cubicBezTo>
                  <a:pt x="108115" y="125400"/>
                  <a:pt x="20536" y="118859"/>
                  <a:pt x="0" y="117284"/>
                </a:cubicBezTo>
                <a:lnTo>
                  <a:pt x="0" y="116599"/>
                </a:lnTo>
                <a:close/>
              </a:path>
            </a:pathLst>
          </a:custGeom>
          <a:noFill/>
          <a:ln w="3048" cap="flat" cmpd="sng" algn="ctr">
            <a:solidFill>
              <a:schemeClr val="bg1"/>
            </a:solidFill>
            <a:prstDash val="solid"/>
            <a:round/>
          </a:ln>
          <a:effectLst/>
        </p:spPr>
        <p:txBody>
          <a:bodyPr/>
          <a:lstStyle/>
          <a:p>
            <a:endParaRPr lang="uk-UA" dirty="0"/>
          </a:p>
        </p:txBody>
      </p:sp>
      <p:sp>
        <p:nvSpPr>
          <p:cNvPr id="14" name="Shape 3551"/>
          <p:cNvSpPr/>
          <p:nvPr/>
        </p:nvSpPr>
        <p:spPr>
          <a:xfrm>
            <a:off x="-48121" y="2205817"/>
            <a:ext cx="360000" cy="360000"/>
          </a:xfrm>
          <a:custGeom>
            <a:avLst/>
            <a:gdLst/>
            <a:ahLst/>
            <a:cxnLst/>
            <a:rect l="0" t="0" r="0" b="0"/>
            <a:pathLst>
              <a:path w="233858" h="309385">
                <a:moveTo>
                  <a:pt x="117259" y="0"/>
                </a:moveTo>
                <a:cubicBezTo>
                  <a:pt x="118783" y="20561"/>
                  <a:pt x="125349" y="108077"/>
                  <a:pt x="130442" y="176213"/>
                </a:cubicBezTo>
                <a:lnTo>
                  <a:pt x="206070" y="219494"/>
                </a:lnTo>
                <a:lnTo>
                  <a:pt x="204724" y="88849"/>
                </a:lnTo>
                <a:lnTo>
                  <a:pt x="173215" y="70955"/>
                </a:lnTo>
                <a:lnTo>
                  <a:pt x="186753" y="48501"/>
                </a:lnTo>
                <a:lnTo>
                  <a:pt x="230479" y="73838"/>
                </a:lnTo>
                <a:lnTo>
                  <a:pt x="230492" y="74435"/>
                </a:lnTo>
                <a:lnTo>
                  <a:pt x="233858" y="266624"/>
                </a:lnTo>
                <a:lnTo>
                  <a:pt x="132842" y="208216"/>
                </a:lnTo>
                <a:cubicBezTo>
                  <a:pt x="135179" y="239370"/>
                  <a:pt x="136816" y="255003"/>
                  <a:pt x="136816" y="255003"/>
                </a:cubicBezTo>
                <a:lnTo>
                  <a:pt x="116929" y="309385"/>
                </a:lnTo>
                <a:lnTo>
                  <a:pt x="97041" y="255003"/>
                </a:lnTo>
                <a:cubicBezTo>
                  <a:pt x="97041" y="255003"/>
                  <a:pt x="98653" y="239535"/>
                  <a:pt x="100964" y="208572"/>
                </a:cubicBezTo>
                <a:lnTo>
                  <a:pt x="0" y="266624"/>
                </a:lnTo>
                <a:lnTo>
                  <a:pt x="3378" y="73838"/>
                </a:lnTo>
                <a:lnTo>
                  <a:pt x="47104" y="48501"/>
                </a:lnTo>
                <a:lnTo>
                  <a:pt x="60642" y="70955"/>
                </a:lnTo>
                <a:lnTo>
                  <a:pt x="29133" y="88849"/>
                </a:lnTo>
                <a:lnTo>
                  <a:pt x="28562" y="220269"/>
                </a:lnTo>
                <a:lnTo>
                  <a:pt x="103377" y="176263"/>
                </a:lnTo>
                <a:cubicBezTo>
                  <a:pt x="108458" y="108115"/>
                  <a:pt x="114998" y="20536"/>
                  <a:pt x="116573" y="0"/>
                </a:cubicBezTo>
                <a:lnTo>
                  <a:pt x="117259" y="0"/>
                </a:lnTo>
                <a:close/>
              </a:path>
            </a:pathLst>
          </a:custGeom>
          <a:noFill/>
          <a:ln w="3048" cap="flat" cmpd="sng" algn="ctr">
            <a:solidFill>
              <a:schemeClr val="bg1"/>
            </a:solidFill>
            <a:prstDash val="solid"/>
            <a:round/>
          </a:ln>
          <a:effectLst/>
        </p:spPr>
        <p:txBody>
          <a:bodyPr/>
          <a:lstStyle/>
          <a:p>
            <a:endParaRPr lang="uk-UA" dirty="0">
              <a:ln>
                <a:solidFill>
                  <a:schemeClr val="bg1"/>
                </a:solidFill>
              </a:ln>
            </a:endParaRPr>
          </a:p>
        </p:txBody>
      </p:sp>
      <p:sp>
        <p:nvSpPr>
          <p:cNvPr id="15" name="Shape 3550"/>
          <p:cNvSpPr/>
          <p:nvPr/>
        </p:nvSpPr>
        <p:spPr>
          <a:xfrm>
            <a:off x="-49068" y="2619458"/>
            <a:ext cx="360000" cy="360000"/>
          </a:xfrm>
          <a:custGeom>
            <a:avLst/>
            <a:gdLst/>
            <a:ahLst/>
            <a:cxnLst/>
            <a:rect l="0" t="0" r="0" b="0"/>
            <a:pathLst>
              <a:path w="309385" h="233858">
                <a:moveTo>
                  <a:pt x="0" y="116599"/>
                </a:moveTo>
                <a:cubicBezTo>
                  <a:pt x="20562" y="115075"/>
                  <a:pt x="108077" y="108509"/>
                  <a:pt x="176213" y="103416"/>
                </a:cubicBezTo>
                <a:lnTo>
                  <a:pt x="219494" y="27787"/>
                </a:lnTo>
                <a:lnTo>
                  <a:pt x="88849" y="29134"/>
                </a:lnTo>
                <a:lnTo>
                  <a:pt x="70955" y="60642"/>
                </a:lnTo>
                <a:lnTo>
                  <a:pt x="48501" y="47104"/>
                </a:lnTo>
                <a:lnTo>
                  <a:pt x="73825" y="3378"/>
                </a:lnTo>
                <a:lnTo>
                  <a:pt x="74435" y="3366"/>
                </a:lnTo>
                <a:lnTo>
                  <a:pt x="266624" y="0"/>
                </a:lnTo>
                <a:lnTo>
                  <a:pt x="208217" y="101016"/>
                </a:lnTo>
                <a:cubicBezTo>
                  <a:pt x="239370" y="98679"/>
                  <a:pt x="255003" y="97041"/>
                  <a:pt x="255003" y="97041"/>
                </a:cubicBezTo>
                <a:lnTo>
                  <a:pt x="309385" y="116929"/>
                </a:lnTo>
                <a:lnTo>
                  <a:pt x="255003" y="136817"/>
                </a:lnTo>
                <a:cubicBezTo>
                  <a:pt x="255003" y="136817"/>
                  <a:pt x="239535" y="135204"/>
                  <a:pt x="208572" y="132893"/>
                </a:cubicBezTo>
                <a:lnTo>
                  <a:pt x="266624" y="233858"/>
                </a:lnTo>
                <a:lnTo>
                  <a:pt x="73825" y="230480"/>
                </a:lnTo>
                <a:lnTo>
                  <a:pt x="48501" y="186753"/>
                </a:lnTo>
                <a:lnTo>
                  <a:pt x="70955" y="173203"/>
                </a:lnTo>
                <a:lnTo>
                  <a:pt x="88849" y="204724"/>
                </a:lnTo>
                <a:lnTo>
                  <a:pt x="220269" y="205308"/>
                </a:lnTo>
                <a:lnTo>
                  <a:pt x="176264" y="130480"/>
                </a:lnTo>
                <a:cubicBezTo>
                  <a:pt x="108115" y="125400"/>
                  <a:pt x="20536" y="118859"/>
                  <a:pt x="0" y="117284"/>
                </a:cubicBezTo>
                <a:lnTo>
                  <a:pt x="0" y="116599"/>
                </a:lnTo>
                <a:close/>
              </a:path>
            </a:pathLst>
          </a:custGeom>
          <a:noFill/>
          <a:ln w="3048" cap="flat" cmpd="sng" algn="ctr">
            <a:solidFill>
              <a:schemeClr val="bg1"/>
            </a:solidFill>
            <a:prstDash val="solid"/>
            <a:round/>
          </a:ln>
          <a:effectLst/>
        </p:spPr>
        <p:txBody>
          <a:bodyPr/>
          <a:lstStyle/>
          <a:p>
            <a:endParaRPr lang="uk-UA" dirty="0"/>
          </a:p>
        </p:txBody>
      </p:sp>
      <p:sp>
        <p:nvSpPr>
          <p:cNvPr id="16" name="Shape 3551"/>
          <p:cNvSpPr/>
          <p:nvPr/>
        </p:nvSpPr>
        <p:spPr>
          <a:xfrm>
            <a:off x="-50015" y="3069000"/>
            <a:ext cx="360000" cy="360000"/>
          </a:xfrm>
          <a:custGeom>
            <a:avLst/>
            <a:gdLst/>
            <a:ahLst/>
            <a:cxnLst/>
            <a:rect l="0" t="0" r="0" b="0"/>
            <a:pathLst>
              <a:path w="233858" h="309385">
                <a:moveTo>
                  <a:pt x="117259" y="0"/>
                </a:moveTo>
                <a:cubicBezTo>
                  <a:pt x="118783" y="20561"/>
                  <a:pt x="125349" y="108077"/>
                  <a:pt x="130442" y="176213"/>
                </a:cubicBezTo>
                <a:lnTo>
                  <a:pt x="206070" y="219494"/>
                </a:lnTo>
                <a:lnTo>
                  <a:pt x="204724" y="88849"/>
                </a:lnTo>
                <a:lnTo>
                  <a:pt x="173215" y="70955"/>
                </a:lnTo>
                <a:lnTo>
                  <a:pt x="186753" y="48501"/>
                </a:lnTo>
                <a:lnTo>
                  <a:pt x="230479" y="73838"/>
                </a:lnTo>
                <a:lnTo>
                  <a:pt x="230492" y="74435"/>
                </a:lnTo>
                <a:lnTo>
                  <a:pt x="233858" y="266624"/>
                </a:lnTo>
                <a:lnTo>
                  <a:pt x="132842" y="208216"/>
                </a:lnTo>
                <a:cubicBezTo>
                  <a:pt x="135179" y="239370"/>
                  <a:pt x="136816" y="255003"/>
                  <a:pt x="136816" y="255003"/>
                </a:cubicBezTo>
                <a:lnTo>
                  <a:pt x="116929" y="309385"/>
                </a:lnTo>
                <a:lnTo>
                  <a:pt x="97041" y="255003"/>
                </a:lnTo>
                <a:cubicBezTo>
                  <a:pt x="97041" y="255003"/>
                  <a:pt x="98653" y="239535"/>
                  <a:pt x="100964" y="208572"/>
                </a:cubicBezTo>
                <a:lnTo>
                  <a:pt x="0" y="266624"/>
                </a:lnTo>
                <a:lnTo>
                  <a:pt x="3378" y="73838"/>
                </a:lnTo>
                <a:lnTo>
                  <a:pt x="47104" y="48501"/>
                </a:lnTo>
                <a:lnTo>
                  <a:pt x="60642" y="70955"/>
                </a:lnTo>
                <a:lnTo>
                  <a:pt x="29133" y="88849"/>
                </a:lnTo>
                <a:lnTo>
                  <a:pt x="28562" y="220269"/>
                </a:lnTo>
                <a:lnTo>
                  <a:pt x="103377" y="176263"/>
                </a:lnTo>
                <a:cubicBezTo>
                  <a:pt x="108458" y="108115"/>
                  <a:pt x="114998" y="20536"/>
                  <a:pt x="116573" y="0"/>
                </a:cubicBezTo>
                <a:lnTo>
                  <a:pt x="117259" y="0"/>
                </a:lnTo>
                <a:close/>
              </a:path>
            </a:pathLst>
          </a:custGeom>
          <a:noFill/>
          <a:ln w="3048" cap="flat" cmpd="sng" algn="ctr">
            <a:solidFill>
              <a:schemeClr val="bg1"/>
            </a:solidFill>
            <a:prstDash val="solid"/>
            <a:round/>
          </a:ln>
          <a:effectLst/>
        </p:spPr>
        <p:txBody>
          <a:bodyPr/>
          <a:lstStyle/>
          <a:p>
            <a:endParaRPr lang="uk-UA" dirty="0">
              <a:ln>
                <a:solidFill>
                  <a:schemeClr val="bg1"/>
                </a:solidFill>
              </a:ln>
            </a:endParaRPr>
          </a:p>
        </p:txBody>
      </p:sp>
      <p:sp>
        <p:nvSpPr>
          <p:cNvPr id="17" name="Shape 3550"/>
          <p:cNvSpPr/>
          <p:nvPr/>
        </p:nvSpPr>
        <p:spPr>
          <a:xfrm>
            <a:off x="-50015" y="3461129"/>
            <a:ext cx="360000" cy="360000"/>
          </a:xfrm>
          <a:custGeom>
            <a:avLst/>
            <a:gdLst/>
            <a:ahLst/>
            <a:cxnLst/>
            <a:rect l="0" t="0" r="0" b="0"/>
            <a:pathLst>
              <a:path w="309385" h="233858">
                <a:moveTo>
                  <a:pt x="0" y="116599"/>
                </a:moveTo>
                <a:cubicBezTo>
                  <a:pt x="20562" y="115075"/>
                  <a:pt x="108077" y="108509"/>
                  <a:pt x="176213" y="103416"/>
                </a:cubicBezTo>
                <a:lnTo>
                  <a:pt x="219494" y="27787"/>
                </a:lnTo>
                <a:lnTo>
                  <a:pt x="88849" y="29134"/>
                </a:lnTo>
                <a:lnTo>
                  <a:pt x="70955" y="60642"/>
                </a:lnTo>
                <a:lnTo>
                  <a:pt x="48501" y="47104"/>
                </a:lnTo>
                <a:lnTo>
                  <a:pt x="73825" y="3378"/>
                </a:lnTo>
                <a:lnTo>
                  <a:pt x="74435" y="3366"/>
                </a:lnTo>
                <a:lnTo>
                  <a:pt x="266624" y="0"/>
                </a:lnTo>
                <a:lnTo>
                  <a:pt x="208217" y="101016"/>
                </a:lnTo>
                <a:cubicBezTo>
                  <a:pt x="239370" y="98679"/>
                  <a:pt x="255003" y="97041"/>
                  <a:pt x="255003" y="97041"/>
                </a:cubicBezTo>
                <a:lnTo>
                  <a:pt x="309385" y="116929"/>
                </a:lnTo>
                <a:lnTo>
                  <a:pt x="255003" y="136817"/>
                </a:lnTo>
                <a:cubicBezTo>
                  <a:pt x="255003" y="136817"/>
                  <a:pt x="239535" y="135204"/>
                  <a:pt x="208572" y="132893"/>
                </a:cubicBezTo>
                <a:lnTo>
                  <a:pt x="266624" y="233858"/>
                </a:lnTo>
                <a:lnTo>
                  <a:pt x="73825" y="230480"/>
                </a:lnTo>
                <a:lnTo>
                  <a:pt x="48501" y="186753"/>
                </a:lnTo>
                <a:lnTo>
                  <a:pt x="70955" y="173203"/>
                </a:lnTo>
                <a:lnTo>
                  <a:pt x="88849" y="204724"/>
                </a:lnTo>
                <a:lnTo>
                  <a:pt x="220269" y="205308"/>
                </a:lnTo>
                <a:lnTo>
                  <a:pt x="176264" y="130480"/>
                </a:lnTo>
                <a:cubicBezTo>
                  <a:pt x="108115" y="125400"/>
                  <a:pt x="20536" y="118859"/>
                  <a:pt x="0" y="117284"/>
                </a:cubicBezTo>
                <a:lnTo>
                  <a:pt x="0" y="116599"/>
                </a:lnTo>
                <a:close/>
              </a:path>
            </a:pathLst>
          </a:custGeom>
          <a:noFill/>
          <a:ln w="3048" cap="flat" cmpd="sng" algn="ctr">
            <a:solidFill>
              <a:schemeClr val="bg1"/>
            </a:solidFill>
            <a:prstDash val="solid"/>
            <a:round/>
          </a:ln>
          <a:effectLst/>
        </p:spPr>
        <p:txBody>
          <a:bodyPr/>
          <a:lstStyle/>
          <a:p>
            <a:endParaRPr lang="uk-UA" dirty="0"/>
          </a:p>
        </p:txBody>
      </p:sp>
      <p:sp>
        <p:nvSpPr>
          <p:cNvPr id="18" name="Shape 3551"/>
          <p:cNvSpPr/>
          <p:nvPr/>
        </p:nvSpPr>
        <p:spPr>
          <a:xfrm>
            <a:off x="-45239" y="3890508"/>
            <a:ext cx="360000" cy="360000"/>
          </a:xfrm>
          <a:custGeom>
            <a:avLst/>
            <a:gdLst/>
            <a:ahLst/>
            <a:cxnLst/>
            <a:rect l="0" t="0" r="0" b="0"/>
            <a:pathLst>
              <a:path w="233858" h="309385">
                <a:moveTo>
                  <a:pt x="117259" y="0"/>
                </a:moveTo>
                <a:cubicBezTo>
                  <a:pt x="118783" y="20561"/>
                  <a:pt x="125349" y="108077"/>
                  <a:pt x="130442" y="176213"/>
                </a:cubicBezTo>
                <a:lnTo>
                  <a:pt x="206070" y="219494"/>
                </a:lnTo>
                <a:lnTo>
                  <a:pt x="204724" y="88849"/>
                </a:lnTo>
                <a:lnTo>
                  <a:pt x="173215" y="70955"/>
                </a:lnTo>
                <a:lnTo>
                  <a:pt x="186753" y="48501"/>
                </a:lnTo>
                <a:lnTo>
                  <a:pt x="230479" y="73838"/>
                </a:lnTo>
                <a:lnTo>
                  <a:pt x="230492" y="74435"/>
                </a:lnTo>
                <a:lnTo>
                  <a:pt x="233858" y="266624"/>
                </a:lnTo>
                <a:lnTo>
                  <a:pt x="132842" y="208216"/>
                </a:lnTo>
                <a:cubicBezTo>
                  <a:pt x="135179" y="239370"/>
                  <a:pt x="136816" y="255003"/>
                  <a:pt x="136816" y="255003"/>
                </a:cubicBezTo>
                <a:lnTo>
                  <a:pt x="116929" y="309385"/>
                </a:lnTo>
                <a:lnTo>
                  <a:pt x="97041" y="255003"/>
                </a:lnTo>
                <a:cubicBezTo>
                  <a:pt x="97041" y="255003"/>
                  <a:pt x="98653" y="239535"/>
                  <a:pt x="100964" y="208572"/>
                </a:cubicBezTo>
                <a:lnTo>
                  <a:pt x="0" y="266624"/>
                </a:lnTo>
                <a:lnTo>
                  <a:pt x="3378" y="73838"/>
                </a:lnTo>
                <a:lnTo>
                  <a:pt x="47104" y="48501"/>
                </a:lnTo>
                <a:lnTo>
                  <a:pt x="60642" y="70955"/>
                </a:lnTo>
                <a:lnTo>
                  <a:pt x="29133" y="88849"/>
                </a:lnTo>
                <a:lnTo>
                  <a:pt x="28562" y="220269"/>
                </a:lnTo>
                <a:lnTo>
                  <a:pt x="103377" y="176263"/>
                </a:lnTo>
                <a:cubicBezTo>
                  <a:pt x="108458" y="108115"/>
                  <a:pt x="114998" y="20536"/>
                  <a:pt x="116573" y="0"/>
                </a:cubicBezTo>
                <a:lnTo>
                  <a:pt x="117259" y="0"/>
                </a:lnTo>
                <a:close/>
              </a:path>
            </a:pathLst>
          </a:custGeom>
          <a:noFill/>
          <a:ln w="3048" cap="flat" cmpd="sng" algn="ctr">
            <a:solidFill>
              <a:schemeClr val="bg1"/>
            </a:solidFill>
            <a:prstDash val="solid"/>
            <a:round/>
          </a:ln>
          <a:effectLst/>
        </p:spPr>
        <p:txBody>
          <a:bodyPr/>
          <a:lstStyle/>
          <a:p>
            <a:endParaRPr lang="uk-UA" dirty="0">
              <a:ln>
                <a:solidFill>
                  <a:schemeClr val="bg1"/>
                </a:solidFill>
              </a:ln>
            </a:endParaRPr>
          </a:p>
        </p:txBody>
      </p:sp>
      <p:sp>
        <p:nvSpPr>
          <p:cNvPr id="20" name="Shape 3550"/>
          <p:cNvSpPr/>
          <p:nvPr/>
        </p:nvSpPr>
        <p:spPr>
          <a:xfrm>
            <a:off x="-50015" y="4313246"/>
            <a:ext cx="360000" cy="360000"/>
          </a:xfrm>
          <a:custGeom>
            <a:avLst/>
            <a:gdLst/>
            <a:ahLst/>
            <a:cxnLst/>
            <a:rect l="0" t="0" r="0" b="0"/>
            <a:pathLst>
              <a:path w="309385" h="233858">
                <a:moveTo>
                  <a:pt x="0" y="116599"/>
                </a:moveTo>
                <a:cubicBezTo>
                  <a:pt x="20562" y="115075"/>
                  <a:pt x="108077" y="108509"/>
                  <a:pt x="176213" y="103416"/>
                </a:cubicBezTo>
                <a:lnTo>
                  <a:pt x="219494" y="27787"/>
                </a:lnTo>
                <a:lnTo>
                  <a:pt x="88849" y="29134"/>
                </a:lnTo>
                <a:lnTo>
                  <a:pt x="70955" y="60642"/>
                </a:lnTo>
                <a:lnTo>
                  <a:pt x="48501" y="47104"/>
                </a:lnTo>
                <a:lnTo>
                  <a:pt x="73825" y="3378"/>
                </a:lnTo>
                <a:lnTo>
                  <a:pt x="74435" y="3366"/>
                </a:lnTo>
                <a:lnTo>
                  <a:pt x="266624" y="0"/>
                </a:lnTo>
                <a:lnTo>
                  <a:pt x="208217" y="101016"/>
                </a:lnTo>
                <a:cubicBezTo>
                  <a:pt x="239370" y="98679"/>
                  <a:pt x="255003" y="97041"/>
                  <a:pt x="255003" y="97041"/>
                </a:cubicBezTo>
                <a:lnTo>
                  <a:pt x="309385" y="116929"/>
                </a:lnTo>
                <a:lnTo>
                  <a:pt x="255003" y="136817"/>
                </a:lnTo>
                <a:cubicBezTo>
                  <a:pt x="255003" y="136817"/>
                  <a:pt x="239535" y="135204"/>
                  <a:pt x="208572" y="132893"/>
                </a:cubicBezTo>
                <a:lnTo>
                  <a:pt x="266624" y="233858"/>
                </a:lnTo>
                <a:lnTo>
                  <a:pt x="73825" y="230480"/>
                </a:lnTo>
                <a:lnTo>
                  <a:pt x="48501" y="186753"/>
                </a:lnTo>
                <a:lnTo>
                  <a:pt x="70955" y="173203"/>
                </a:lnTo>
                <a:lnTo>
                  <a:pt x="88849" y="204724"/>
                </a:lnTo>
                <a:lnTo>
                  <a:pt x="220269" y="205308"/>
                </a:lnTo>
                <a:lnTo>
                  <a:pt x="176264" y="130480"/>
                </a:lnTo>
                <a:cubicBezTo>
                  <a:pt x="108115" y="125400"/>
                  <a:pt x="20536" y="118859"/>
                  <a:pt x="0" y="117284"/>
                </a:cubicBezTo>
                <a:lnTo>
                  <a:pt x="0" y="116599"/>
                </a:lnTo>
                <a:close/>
              </a:path>
            </a:pathLst>
          </a:custGeom>
          <a:noFill/>
          <a:ln w="3048" cap="flat" cmpd="sng" algn="ctr">
            <a:solidFill>
              <a:schemeClr val="bg1"/>
            </a:solidFill>
            <a:prstDash val="solid"/>
            <a:round/>
          </a:ln>
          <a:effectLst/>
        </p:spPr>
        <p:txBody>
          <a:bodyPr/>
          <a:lstStyle/>
          <a:p>
            <a:endParaRPr lang="uk-UA" dirty="0"/>
          </a:p>
        </p:txBody>
      </p:sp>
      <p:sp>
        <p:nvSpPr>
          <p:cNvPr id="21" name="Shape 3551"/>
          <p:cNvSpPr/>
          <p:nvPr/>
        </p:nvSpPr>
        <p:spPr>
          <a:xfrm>
            <a:off x="-50015" y="4751945"/>
            <a:ext cx="360000" cy="360000"/>
          </a:xfrm>
          <a:custGeom>
            <a:avLst/>
            <a:gdLst/>
            <a:ahLst/>
            <a:cxnLst/>
            <a:rect l="0" t="0" r="0" b="0"/>
            <a:pathLst>
              <a:path w="233858" h="309385">
                <a:moveTo>
                  <a:pt x="117259" y="0"/>
                </a:moveTo>
                <a:cubicBezTo>
                  <a:pt x="118783" y="20561"/>
                  <a:pt x="125349" y="108077"/>
                  <a:pt x="130442" y="176213"/>
                </a:cubicBezTo>
                <a:lnTo>
                  <a:pt x="206070" y="219494"/>
                </a:lnTo>
                <a:lnTo>
                  <a:pt x="204724" y="88849"/>
                </a:lnTo>
                <a:lnTo>
                  <a:pt x="173215" y="70955"/>
                </a:lnTo>
                <a:lnTo>
                  <a:pt x="186753" y="48501"/>
                </a:lnTo>
                <a:lnTo>
                  <a:pt x="230479" y="73838"/>
                </a:lnTo>
                <a:lnTo>
                  <a:pt x="230492" y="74435"/>
                </a:lnTo>
                <a:lnTo>
                  <a:pt x="233858" y="266624"/>
                </a:lnTo>
                <a:lnTo>
                  <a:pt x="132842" y="208216"/>
                </a:lnTo>
                <a:cubicBezTo>
                  <a:pt x="135179" y="239370"/>
                  <a:pt x="136816" y="255003"/>
                  <a:pt x="136816" y="255003"/>
                </a:cubicBezTo>
                <a:lnTo>
                  <a:pt x="116929" y="309385"/>
                </a:lnTo>
                <a:lnTo>
                  <a:pt x="97041" y="255003"/>
                </a:lnTo>
                <a:cubicBezTo>
                  <a:pt x="97041" y="255003"/>
                  <a:pt x="98653" y="239535"/>
                  <a:pt x="100964" y="208572"/>
                </a:cubicBezTo>
                <a:lnTo>
                  <a:pt x="0" y="266624"/>
                </a:lnTo>
                <a:lnTo>
                  <a:pt x="3378" y="73838"/>
                </a:lnTo>
                <a:lnTo>
                  <a:pt x="47104" y="48501"/>
                </a:lnTo>
                <a:lnTo>
                  <a:pt x="60642" y="70955"/>
                </a:lnTo>
                <a:lnTo>
                  <a:pt x="29133" y="88849"/>
                </a:lnTo>
                <a:lnTo>
                  <a:pt x="28562" y="220269"/>
                </a:lnTo>
                <a:lnTo>
                  <a:pt x="103377" y="176263"/>
                </a:lnTo>
                <a:cubicBezTo>
                  <a:pt x="108458" y="108115"/>
                  <a:pt x="114998" y="20536"/>
                  <a:pt x="116573" y="0"/>
                </a:cubicBezTo>
                <a:lnTo>
                  <a:pt x="117259" y="0"/>
                </a:lnTo>
                <a:close/>
              </a:path>
            </a:pathLst>
          </a:custGeom>
          <a:noFill/>
          <a:ln w="3048" cap="flat" cmpd="sng" algn="ctr">
            <a:solidFill>
              <a:schemeClr val="bg1"/>
            </a:solidFill>
            <a:prstDash val="solid"/>
            <a:round/>
          </a:ln>
          <a:effectLst/>
        </p:spPr>
        <p:txBody>
          <a:bodyPr/>
          <a:lstStyle/>
          <a:p>
            <a:endParaRPr lang="uk-UA" dirty="0">
              <a:ln>
                <a:solidFill>
                  <a:schemeClr val="bg1"/>
                </a:solidFill>
              </a:ln>
            </a:endParaRPr>
          </a:p>
        </p:txBody>
      </p:sp>
      <p:sp>
        <p:nvSpPr>
          <p:cNvPr id="22" name="Shape 3550"/>
          <p:cNvSpPr/>
          <p:nvPr/>
        </p:nvSpPr>
        <p:spPr>
          <a:xfrm>
            <a:off x="-32260" y="5203120"/>
            <a:ext cx="360000" cy="360000"/>
          </a:xfrm>
          <a:custGeom>
            <a:avLst/>
            <a:gdLst/>
            <a:ahLst/>
            <a:cxnLst/>
            <a:rect l="0" t="0" r="0" b="0"/>
            <a:pathLst>
              <a:path w="309385" h="233858">
                <a:moveTo>
                  <a:pt x="0" y="116599"/>
                </a:moveTo>
                <a:cubicBezTo>
                  <a:pt x="20562" y="115075"/>
                  <a:pt x="108077" y="108509"/>
                  <a:pt x="176213" y="103416"/>
                </a:cubicBezTo>
                <a:lnTo>
                  <a:pt x="219494" y="27787"/>
                </a:lnTo>
                <a:lnTo>
                  <a:pt x="88849" y="29134"/>
                </a:lnTo>
                <a:lnTo>
                  <a:pt x="70955" y="60642"/>
                </a:lnTo>
                <a:lnTo>
                  <a:pt x="48501" y="47104"/>
                </a:lnTo>
                <a:lnTo>
                  <a:pt x="73825" y="3378"/>
                </a:lnTo>
                <a:lnTo>
                  <a:pt x="74435" y="3366"/>
                </a:lnTo>
                <a:lnTo>
                  <a:pt x="266624" y="0"/>
                </a:lnTo>
                <a:lnTo>
                  <a:pt x="208217" y="101016"/>
                </a:lnTo>
                <a:cubicBezTo>
                  <a:pt x="239370" y="98679"/>
                  <a:pt x="255003" y="97041"/>
                  <a:pt x="255003" y="97041"/>
                </a:cubicBezTo>
                <a:lnTo>
                  <a:pt x="309385" y="116929"/>
                </a:lnTo>
                <a:lnTo>
                  <a:pt x="255003" y="136817"/>
                </a:lnTo>
                <a:cubicBezTo>
                  <a:pt x="255003" y="136817"/>
                  <a:pt x="239535" y="135204"/>
                  <a:pt x="208572" y="132893"/>
                </a:cubicBezTo>
                <a:lnTo>
                  <a:pt x="266624" y="233858"/>
                </a:lnTo>
                <a:lnTo>
                  <a:pt x="73825" y="230480"/>
                </a:lnTo>
                <a:lnTo>
                  <a:pt x="48501" y="186753"/>
                </a:lnTo>
                <a:lnTo>
                  <a:pt x="70955" y="173203"/>
                </a:lnTo>
                <a:lnTo>
                  <a:pt x="88849" y="204724"/>
                </a:lnTo>
                <a:lnTo>
                  <a:pt x="220269" y="205308"/>
                </a:lnTo>
                <a:lnTo>
                  <a:pt x="176264" y="130480"/>
                </a:lnTo>
                <a:cubicBezTo>
                  <a:pt x="108115" y="125400"/>
                  <a:pt x="20536" y="118859"/>
                  <a:pt x="0" y="117284"/>
                </a:cubicBezTo>
                <a:lnTo>
                  <a:pt x="0" y="116599"/>
                </a:lnTo>
                <a:close/>
              </a:path>
            </a:pathLst>
          </a:custGeom>
          <a:noFill/>
          <a:ln w="3048" cap="flat" cmpd="sng" algn="ctr">
            <a:solidFill>
              <a:schemeClr val="bg1"/>
            </a:solidFill>
            <a:prstDash val="solid"/>
            <a:round/>
          </a:ln>
          <a:effectLst/>
        </p:spPr>
        <p:txBody>
          <a:bodyPr/>
          <a:lstStyle/>
          <a:p>
            <a:endParaRPr lang="uk-UA" dirty="0"/>
          </a:p>
        </p:txBody>
      </p:sp>
      <p:sp>
        <p:nvSpPr>
          <p:cNvPr id="23" name="Shape 3551"/>
          <p:cNvSpPr/>
          <p:nvPr/>
        </p:nvSpPr>
        <p:spPr>
          <a:xfrm>
            <a:off x="-48424" y="5641819"/>
            <a:ext cx="360000" cy="360000"/>
          </a:xfrm>
          <a:custGeom>
            <a:avLst/>
            <a:gdLst/>
            <a:ahLst/>
            <a:cxnLst/>
            <a:rect l="0" t="0" r="0" b="0"/>
            <a:pathLst>
              <a:path w="233858" h="309385">
                <a:moveTo>
                  <a:pt x="117259" y="0"/>
                </a:moveTo>
                <a:cubicBezTo>
                  <a:pt x="118783" y="20561"/>
                  <a:pt x="125349" y="108077"/>
                  <a:pt x="130442" y="176213"/>
                </a:cubicBezTo>
                <a:lnTo>
                  <a:pt x="206070" y="219494"/>
                </a:lnTo>
                <a:lnTo>
                  <a:pt x="204724" y="88849"/>
                </a:lnTo>
                <a:lnTo>
                  <a:pt x="173215" y="70955"/>
                </a:lnTo>
                <a:lnTo>
                  <a:pt x="186753" y="48501"/>
                </a:lnTo>
                <a:lnTo>
                  <a:pt x="230479" y="73838"/>
                </a:lnTo>
                <a:lnTo>
                  <a:pt x="230492" y="74435"/>
                </a:lnTo>
                <a:lnTo>
                  <a:pt x="233858" y="266624"/>
                </a:lnTo>
                <a:lnTo>
                  <a:pt x="132842" y="208216"/>
                </a:lnTo>
                <a:cubicBezTo>
                  <a:pt x="135179" y="239370"/>
                  <a:pt x="136816" y="255003"/>
                  <a:pt x="136816" y="255003"/>
                </a:cubicBezTo>
                <a:lnTo>
                  <a:pt x="116929" y="309385"/>
                </a:lnTo>
                <a:lnTo>
                  <a:pt x="97041" y="255003"/>
                </a:lnTo>
                <a:cubicBezTo>
                  <a:pt x="97041" y="255003"/>
                  <a:pt x="98653" y="239535"/>
                  <a:pt x="100964" y="208572"/>
                </a:cubicBezTo>
                <a:lnTo>
                  <a:pt x="0" y="266624"/>
                </a:lnTo>
                <a:lnTo>
                  <a:pt x="3378" y="73838"/>
                </a:lnTo>
                <a:lnTo>
                  <a:pt x="47104" y="48501"/>
                </a:lnTo>
                <a:lnTo>
                  <a:pt x="60642" y="70955"/>
                </a:lnTo>
                <a:lnTo>
                  <a:pt x="29133" y="88849"/>
                </a:lnTo>
                <a:lnTo>
                  <a:pt x="28562" y="220269"/>
                </a:lnTo>
                <a:lnTo>
                  <a:pt x="103377" y="176263"/>
                </a:lnTo>
                <a:cubicBezTo>
                  <a:pt x="108458" y="108115"/>
                  <a:pt x="114998" y="20536"/>
                  <a:pt x="116573" y="0"/>
                </a:cubicBezTo>
                <a:lnTo>
                  <a:pt x="117259" y="0"/>
                </a:lnTo>
                <a:close/>
              </a:path>
            </a:pathLst>
          </a:custGeom>
          <a:noFill/>
          <a:ln w="3048" cap="flat" cmpd="sng" algn="ctr">
            <a:solidFill>
              <a:schemeClr val="bg1"/>
            </a:solidFill>
            <a:prstDash val="solid"/>
            <a:round/>
          </a:ln>
          <a:effectLst/>
        </p:spPr>
        <p:txBody>
          <a:bodyPr/>
          <a:lstStyle/>
          <a:p>
            <a:endParaRPr lang="uk-UA" dirty="0">
              <a:ln>
                <a:solidFill>
                  <a:schemeClr val="bg1"/>
                </a:solidFill>
              </a:ln>
            </a:endParaRPr>
          </a:p>
        </p:txBody>
      </p:sp>
      <p:sp>
        <p:nvSpPr>
          <p:cNvPr id="24" name="Shape 3550"/>
          <p:cNvSpPr/>
          <p:nvPr/>
        </p:nvSpPr>
        <p:spPr>
          <a:xfrm>
            <a:off x="-33207" y="6040800"/>
            <a:ext cx="360000" cy="360000"/>
          </a:xfrm>
          <a:custGeom>
            <a:avLst/>
            <a:gdLst/>
            <a:ahLst/>
            <a:cxnLst/>
            <a:rect l="0" t="0" r="0" b="0"/>
            <a:pathLst>
              <a:path w="309385" h="233858">
                <a:moveTo>
                  <a:pt x="0" y="116599"/>
                </a:moveTo>
                <a:cubicBezTo>
                  <a:pt x="20562" y="115075"/>
                  <a:pt x="108077" y="108509"/>
                  <a:pt x="176213" y="103416"/>
                </a:cubicBezTo>
                <a:lnTo>
                  <a:pt x="219494" y="27787"/>
                </a:lnTo>
                <a:lnTo>
                  <a:pt x="88849" y="29134"/>
                </a:lnTo>
                <a:lnTo>
                  <a:pt x="70955" y="60642"/>
                </a:lnTo>
                <a:lnTo>
                  <a:pt x="48501" y="47104"/>
                </a:lnTo>
                <a:lnTo>
                  <a:pt x="73825" y="3378"/>
                </a:lnTo>
                <a:lnTo>
                  <a:pt x="74435" y="3366"/>
                </a:lnTo>
                <a:lnTo>
                  <a:pt x="266624" y="0"/>
                </a:lnTo>
                <a:lnTo>
                  <a:pt x="208217" y="101016"/>
                </a:lnTo>
                <a:cubicBezTo>
                  <a:pt x="239370" y="98679"/>
                  <a:pt x="255003" y="97041"/>
                  <a:pt x="255003" y="97041"/>
                </a:cubicBezTo>
                <a:lnTo>
                  <a:pt x="309385" y="116929"/>
                </a:lnTo>
                <a:lnTo>
                  <a:pt x="255003" y="136817"/>
                </a:lnTo>
                <a:cubicBezTo>
                  <a:pt x="255003" y="136817"/>
                  <a:pt x="239535" y="135204"/>
                  <a:pt x="208572" y="132893"/>
                </a:cubicBezTo>
                <a:lnTo>
                  <a:pt x="266624" y="233858"/>
                </a:lnTo>
                <a:lnTo>
                  <a:pt x="73825" y="230480"/>
                </a:lnTo>
                <a:lnTo>
                  <a:pt x="48501" y="186753"/>
                </a:lnTo>
                <a:lnTo>
                  <a:pt x="70955" y="173203"/>
                </a:lnTo>
                <a:lnTo>
                  <a:pt x="88849" y="204724"/>
                </a:lnTo>
                <a:lnTo>
                  <a:pt x="220269" y="205308"/>
                </a:lnTo>
                <a:lnTo>
                  <a:pt x="176264" y="130480"/>
                </a:lnTo>
                <a:cubicBezTo>
                  <a:pt x="108115" y="125400"/>
                  <a:pt x="20536" y="118859"/>
                  <a:pt x="0" y="117284"/>
                </a:cubicBezTo>
                <a:lnTo>
                  <a:pt x="0" y="116599"/>
                </a:lnTo>
                <a:close/>
              </a:path>
            </a:pathLst>
          </a:custGeom>
          <a:noFill/>
          <a:ln w="3048" cap="flat" cmpd="sng" algn="ctr">
            <a:solidFill>
              <a:schemeClr val="bg1"/>
            </a:solidFill>
            <a:prstDash val="solid"/>
            <a:round/>
          </a:ln>
          <a:effectLst/>
        </p:spPr>
        <p:txBody>
          <a:bodyPr/>
          <a:lstStyle/>
          <a:p>
            <a:endParaRPr lang="uk-UA" dirty="0"/>
          </a:p>
        </p:txBody>
      </p:sp>
      <p:sp>
        <p:nvSpPr>
          <p:cNvPr id="25" name="Shape 3551"/>
          <p:cNvSpPr/>
          <p:nvPr/>
        </p:nvSpPr>
        <p:spPr>
          <a:xfrm>
            <a:off x="-33207" y="6438316"/>
            <a:ext cx="360000" cy="360000"/>
          </a:xfrm>
          <a:custGeom>
            <a:avLst/>
            <a:gdLst/>
            <a:ahLst/>
            <a:cxnLst/>
            <a:rect l="0" t="0" r="0" b="0"/>
            <a:pathLst>
              <a:path w="233858" h="309385">
                <a:moveTo>
                  <a:pt x="117259" y="0"/>
                </a:moveTo>
                <a:cubicBezTo>
                  <a:pt x="118783" y="20561"/>
                  <a:pt x="125349" y="108077"/>
                  <a:pt x="130442" y="176213"/>
                </a:cubicBezTo>
                <a:lnTo>
                  <a:pt x="206070" y="219494"/>
                </a:lnTo>
                <a:lnTo>
                  <a:pt x="204724" y="88849"/>
                </a:lnTo>
                <a:lnTo>
                  <a:pt x="173215" y="70955"/>
                </a:lnTo>
                <a:lnTo>
                  <a:pt x="186753" y="48501"/>
                </a:lnTo>
                <a:lnTo>
                  <a:pt x="230479" y="73838"/>
                </a:lnTo>
                <a:lnTo>
                  <a:pt x="230492" y="74435"/>
                </a:lnTo>
                <a:lnTo>
                  <a:pt x="233858" y="266624"/>
                </a:lnTo>
                <a:lnTo>
                  <a:pt x="132842" y="208216"/>
                </a:lnTo>
                <a:cubicBezTo>
                  <a:pt x="135179" y="239370"/>
                  <a:pt x="136816" y="255003"/>
                  <a:pt x="136816" y="255003"/>
                </a:cubicBezTo>
                <a:lnTo>
                  <a:pt x="116929" y="309385"/>
                </a:lnTo>
                <a:lnTo>
                  <a:pt x="97041" y="255003"/>
                </a:lnTo>
                <a:cubicBezTo>
                  <a:pt x="97041" y="255003"/>
                  <a:pt x="98653" y="239535"/>
                  <a:pt x="100964" y="208572"/>
                </a:cubicBezTo>
                <a:lnTo>
                  <a:pt x="0" y="266624"/>
                </a:lnTo>
                <a:lnTo>
                  <a:pt x="3378" y="73838"/>
                </a:lnTo>
                <a:lnTo>
                  <a:pt x="47104" y="48501"/>
                </a:lnTo>
                <a:lnTo>
                  <a:pt x="60642" y="70955"/>
                </a:lnTo>
                <a:lnTo>
                  <a:pt x="29133" y="88849"/>
                </a:lnTo>
                <a:lnTo>
                  <a:pt x="28562" y="220269"/>
                </a:lnTo>
                <a:lnTo>
                  <a:pt x="103377" y="176263"/>
                </a:lnTo>
                <a:cubicBezTo>
                  <a:pt x="108458" y="108115"/>
                  <a:pt x="114998" y="20536"/>
                  <a:pt x="116573" y="0"/>
                </a:cubicBezTo>
                <a:lnTo>
                  <a:pt x="117259" y="0"/>
                </a:lnTo>
                <a:close/>
              </a:path>
            </a:pathLst>
          </a:custGeom>
          <a:noFill/>
          <a:ln w="3048" cap="flat" cmpd="sng" algn="ctr">
            <a:solidFill>
              <a:schemeClr val="bg1"/>
            </a:solidFill>
            <a:prstDash val="solid"/>
            <a:round/>
          </a:ln>
          <a:effectLst/>
        </p:spPr>
        <p:txBody>
          <a:bodyPr/>
          <a:lstStyle/>
          <a:p>
            <a:endParaRPr lang="uk-UA" dirty="0">
              <a:ln>
                <a:solidFill>
                  <a:schemeClr val="bg1"/>
                </a:solidFill>
              </a:ln>
            </a:endParaRPr>
          </a:p>
        </p:txBody>
      </p:sp>
      <p:sp>
        <p:nvSpPr>
          <p:cNvPr id="26" name="Shape 3553"/>
          <p:cNvSpPr/>
          <p:nvPr/>
        </p:nvSpPr>
        <p:spPr>
          <a:xfrm>
            <a:off x="413846" y="925327"/>
            <a:ext cx="360000" cy="360000"/>
          </a:xfrm>
          <a:custGeom>
            <a:avLst/>
            <a:gdLst/>
            <a:ahLst/>
            <a:cxnLst/>
            <a:rect l="0" t="0" r="0" b="0"/>
            <a:pathLst>
              <a:path w="233858" h="309385">
                <a:moveTo>
                  <a:pt x="116599" y="309385"/>
                </a:moveTo>
                <a:cubicBezTo>
                  <a:pt x="115075" y="288823"/>
                  <a:pt x="108509" y="201307"/>
                  <a:pt x="103404" y="133172"/>
                </a:cubicBezTo>
                <a:lnTo>
                  <a:pt x="27775" y="89891"/>
                </a:lnTo>
                <a:lnTo>
                  <a:pt x="29134" y="220535"/>
                </a:lnTo>
                <a:lnTo>
                  <a:pt x="60643" y="238430"/>
                </a:lnTo>
                <a:lnTo>
                  <a:pt x="47105" y="260883"/>
                </a:lnTo>
                <a:lnTo>
                  <a:pt x="3379" y="235560"/>
                </a:lnTo>
                <a:lnTo>
                  <a:pt x="3366" y="234950"/>
                </a:lnTo>
                <a:lnTo>
                  <a:pt x="0" y="42761"/>
                </a:lnTo>
                <a:lnTo>
                  <a:pt x="101016" y="101168"/>
                </a:lnTo>
                <a:cubicBezTo>
                  <a:pt x="98679" y="70015"/>
                  <a:pt x="97041" y="54381"/>
                  <a:pt x="97041" y="54381"/>
                </a:cubicBezTo>
                <a:lnTo>
                  <a:pt x="116929" y="0"/>
                </a:lnTo>
                <a:lnTo>
                  <a:pt x="136817" y="54381"/>
                </a:lnTo>
                <a:cubicBezTo>
                  <a:pt x="136817" y="54381"/>
                  <a:pt x="135205" y="69850"/>
                  <a:pt x="132893" y="100812"/>
                </a:cubicBezTo>
                <a:lnTo>
                  <a:pt x="233858" y="42761"/>
                </a:lnTo>
                <a:lnTo>
                  <a:pt x="230480" y="235560"/>
                </a:lnTo>
                <a:lnTo>
                  <a:pt x="186754" y="260883"/>
                </a:lnTo>
                <a:lnTo>
                  <a:pt x="173203" y="238430"/>
                </a:lnTo>
                <a:lnTo>
                  <a:pt x="204725" y="220535"/>
                </a:lnTo>
                <a:lnTo>
                  <a:pt x="205296" y="89116"/>
                </a:lnTo>
                <a:lnTo>
                  <a:pt x="130480" y="133121"/>
                </a:lnTo>
                <a:cubicBezTo>
                  <a:pt x="125400" y="201282"/>
                  <a:pt x="118859" y="288849"/>
                  <a:pt x="117285" y="309385"/>
                </a:cubicBezTo>
                <a:lnTo>
                  <a:pt x="116599" y="309385"/>
                </a:lnTo>
                <a:close/>
              </a:path>
            </a:pathLst>
          </a:custGeom>
          <a:noFill/>
          <a:ln w="3048" cap="flat" cmpd="sng" algn="ctr">
            <a:solidFill>
              <a:schemeClr val="bg1"/>
            </a:solidFill>
            <a:prstDash val="solid"/>
            <a:round/>
          </a:ln>
          <a:effectLst/>
        </p:spPr>
        <p:txBody>
          <a:bodyPr/>
          <a:lstStyle/>
          <a:p>
            <a:endParaRPr lang="uk-UA" dirty="0"/>
          </a:p>
        </p:txBody>
      </p:sp>
      <p:sp>
        <p:nvSpPr>
          <p:cNvPr id="27" name="Shape 3552"/>
          <p:cNvSpPr/>
          <p:nvPr/>
        </p:nvSpPr>
        <p:spPr>
          <a:xfrm>
            <a:off x="398633" y="1328988"/>
            <a:ext cx="360000" cy="360000"/>
          </a:xfrm>
          <a:custGeom>
            <a:avLst/>
            <a:gdLst/>
            <a:ahLst/>
            <a:cxnLst/>
            <a:rect l="0" t="0" r="0" b="0"/>
            <a:pathLst>
              <a:path w="309385" h="233858">
                <a:moveTo>
                  <a:pt x="309385" y="117259"/>
                </a:moveTo>
                <a:cubicBezTo>
                  <a:pt x="288823" y="118783"/>
                  <a:pt x="201308" y="125349"/>
                  <a:pt x="133172" y="130442"/>
                </a:cubicBezTo>
                <a:lnTo>
                  <a:pt x="89891" y="206070"/>
                </a:lnTo>
                <a:lnTo>
                  <a:pt x="220536" y="204724"/>
                </a:lnTo>
                <a:lnTo>
                  <a:pt x="238430" y="173215"/>
                </a:lnTo>
                <a:lnTo>
                  <a:pt x="260884" y="186753"/>
                </a:lnTo>
                <a:lnTo>
                  <a:pt x="235560" y="230480"/>
                </a:lnTo>
                <a:lnTo>
                  <a:pt x="234950" y="230493"/>
                </a:lnTo>
                <a:lnTo>
                  <a:pt x="42761" y="233858"/>
                </a:lnTo>
                <a:lnTo>
                  <a:pt x="101168" y="132842"/>
                </a:lnTo>
                <a:cubicBezTo>
                  <a:pt x="70015" y="135179"/>
                  <a:pt x="54382" y="136817"/>
                  <a:pt x="54382" y="136817"/>
                </a:cubicBezTo>
                <a:lnTo>
                  <a:pt x="0" y="116929"/>
                </a:lnTo>
                <a:lnTo>
                  <a:pt x="54382" y="97041"/>
                </a:lnTo>
                <a:cubicBezTo>
                  <a:pt x="54382" y="97041"/>
                  <a:pt x="69850" y="98654"/>
                  <a:pt x="100813" y="100965"/>
                </a:cubicBezTo>
                <a:lnTo>
                  <a:pt x="42761" y="0"/>
                </a:lnTo>
                <a:lnTo>
                  <a:pt x="235560" y="3378"/>
                </a:lnTo>
                <a:lnTo>
                  <a:pt x="260884" y="47104"/>
                </a:lnTo>
                <a:lnTo>
                  <a:pt x="238430" y="60655"/>
                </a:lnTo>
                <a:lnTo>
                  <a:pt x="220536" y="29134"/>
                </a:lnTo>
                <a:lnTo>
                  <a:pt x="89116" y="28562"/>
                </a:lnTo>
                <a:lnTo>
                  <a:pt x="133121" y="103378"/>
                </a:lnTo>
                <a:cubicBezTo>
                  <a:pt x="201270" y="108458"/>
                  <a:pt x="288849" y="114998"/>
                  <a:pt x="309385" y="116574"/>
                </a:cubicBezTo>
                <a:lnTo>
                  <a:pt x="309385" y="117259"/>
                </a:lnTo>
                <a:close/>
              </a:path>
            </a:pathLst>
          </a:custGeom>
          <a:noFill/>
          <a:ln w="3048" cap="flat" cmpd="sng" algn="ctr">
            <a:solidFill>
              <a:schemeClr val="bg1"/>
            </a:solidFill>
            <a:prstDash val="solid"/>
            <a:round/>
          </a:ln>
          <a:effectLst/>
        </p:spPr>
        <p:txBody>
          <a:bodyPr/>
          <a:lstStyle/>
          <a:p>
            <a:endParaRPr lang="uk-UA" dirty="0"/>
          </a:p>
        </p:txBody>
      </p:sp>
      <p:sp>
        <p:nvSpPr>
          <p:cNvPr id="28" name="Shape 3553"/>
          <p:cNvSpPr/>
          <p:nvPr/>
        </p:nvSpPr>
        <p:spPr>
          <a:xfrm>
            <a:off x="390123" y="1805888"/>
            <a:ext cx="360000" cy="360000"/>
          </a:xfrm>
          <a:custGeom>
            <a:avLst/>
            <a:gdLst/>
            <a:ahLst/>
            <a:cxnLst/>
            <a:rect l="0" t="0" r="0" b="0"/>
            <a:pathLst>
              <a:path w="233858" h="309385">
                <a:moveTo>
                  <a:pt x="116599" y="309385"/>
                </a:moveTo>
                <a:cubicBezTo>
                  <a:pt x="115075" y="288823"/>
                  <a:pt x="108509" y="201307"/>
                  <a:pt x="103404" y="133172"/>
                </a:cubicBezTo>
                <a:lnTo>
                  <a:pt x="27775" y="89891"/>
                </a:lnTo>
                <a:lnTo>
                  <a:pt x="29134" y="220535"/>
                </a:lnTo>
                <a:lnTo>
                  <a:pt x="60643" y="238430"/>
                </a:lnTo>
                <a:lnTo>
                  <a:pt x="47105" y="260883"/>
                </a:lnTo>
                <a:lnTo>
                  <a:pt x="3379" y="235560"/>
                </a:lnTo>
                <a:lnTo>
                  <a:pt x="3366" y="234950"/>
                </a:lnTo>
                <a:lnTo>
                  <a:pt x="0" y="42761"/>
                </a:lnTo>
                <a:lnTo>
                  <a:pt x="101016" y="101168"/>
                </a:lnTo>
                <a:cubicBezTo>
                  <a:pt x="98679" y="70015"/>
                  <a:pt x="97041" y="54381"/>
                  <a:pt x="97041" y="54381"/>
                </a:cubicBezTo>
                <a:lnTo>
                  <a:pt x="116929" y="0"/>
                </a:lnTo>
                <a:lnTo>
                  <a:pt x="136817" y="54381"/>
                </a:lnTo>
                <a:cubicBezTo>
                  <a:pt x="136817" y="54381"/>
                  <a:pt x="135205" y="69850"/>
                  <a:pt x="132893" y="100812"/>
                </a:cubicBezTo>
                <a:lnTo>
                  <a:pt x="233858" y="42761"/>
                </a:lnTo>
                <a:lnTo>
                  <a:pt x="230480" y="235560"/>
                </a:lnTo>
                <a:lnTo>
                  <a:pt x="186754" y="260883"/>
                </a:lnTo>
                <a:lnTo>
                  <a:pt x="173203" y="238430"/>
                </a:lnTo>
                <a:lnTo>
                  <a:pt x="204725" y="220535"/>
                </a:lnTo>
                <a:lnTo>
                  <a:pt x="205296" y="89116"/>
                </a:lnTo>
                <a:lnTo>
                  <a:pt x="130480" y="133121"/>
                </a:lnTo>
                <a:cubicBezTo>
                  <a:pt x="125400" y="201282"/>
                  <a:pt x="118859" y="288849"/>
                  <a:pt x="117285" y="309385"/>
                </a:cubicBezTo>
                <a:lnTo>
                  <a:pt x="116599" y="309385"/>
                </a:lnTo>
                <a:close/>
              </a:path>
            </a:pathLst>
          </a:custGeom>
          <a:noFill/>
          <a:ln w="3048" cap="flat" cmpd="sng" algn="ctr">
            <a:solidFill>
              <a:schemeClr val="bg1"/>
            </a:solidFill>
            <a:prstDash val="solid"/>
            <a:round/>
          </a:ln>
          <a:effectLst/>
        </p:spPr>
        <p:txBody>
          <a:bodyPr/>
          <a:lstStyle/>
          <a:p>
            <a:endParaRPr lang="uk-UA" dirty="0"/>
          </a:p>
        </p:txBody>
      </p:sp>
      <p:sp>
        <p:nvSpPr>
          <p:cNvPr id="29" name="Shape 3552"/>
          <p:cNvSpPr/>
          <p:nvPr/>
        </p:nvSpPr>
        <p:spPr>
          <a:xfrm>
            <a:off x="381916" y="2223261"/>
            <a:ext cx="360000" cy="360000"/>
          </a:xfrm>
          <a:custGeom>
            <a:avLst/>
            <a:gdLst/>
            <a:ahLst/>
            <a:cxnLst/>
            <a:rect l="0" t="0" r="0" b="0"/>
            <a:pathLst>
              <a:path w="309385" h="233858">
                <a:moveTo>
                  <a:pt x="309385" y="117259"/>
                </a:moveTo>
                <a:cubicBezTo>
                  <a:pt x="288823" y="118783"/>
                  <a:pt x="201308" y="125349"/>
                  <a:pt x="133172" y="130442"/>
                </a:cubicBezTo>
                <a:lnTo>
                  <a:pt x="89891" y="206070"/>
                </a:lnTo>
                <a:lnTo>
                  <a:pt x="220536" y="204724"/>
                </a:lnTo>
                <a:lnTo>
                  <a:pt x="238430" y="173215"/>
                </a:lnTo>
                <a:lnTo>
                  <a:pt x="260884" y="186753"/>
                </a:lnTo>
                <a:lnTo>
                  <a:pt x="235560" y="230480"/>
                </a:lnTo>
                <a:lnTo>
                  <a:pt x="234950" y="230493"/>
                </a:lnTo>
                <a:lnTo>
                  <a:pt x="42761" y="233858"/>
                </a:lnTo>
                <a:lnTo>
                  <a:pt x="101168" y="132842"/>
                </a:lnTo>
                <a:cubicBezTo>
                  <a:pt x="70015" y="135179"/>
                  <a:pt x="54382" y="136817"/>
                  <a:pt x="54382" y="136817"/>
                </a:cubicBezTo>
                <a:lnTo>
                  <a:pt x="0" y="116929"/>
                </a:lnTo>
                <a:lnTo>
                  <a:pt x="54382" y="97041"/>
                </a:lnTo>
                <a:cubicBezTo>
                  <a:pt x="54382" y="97041"/>
                  <a:pt x="69850" y="98654"/>
                  <a:pt x="100813" y="100965"/>
                </a:cubicBezTo>
                <a:lnTo>
                  <a:pt x="42761" y="0"/>
                </a:lnTo>
                <a:lnTo>
                  <a:pt x="235560" y="3378"/>
                </a:lnTo>
                <a:lnTo>
                  <a:pt x="260884" y="47104"/>
                </a:lnTo>
                <a:lnTo>
                  <a:pt x="238430" y="60655"/>
                </a:lnTo>
                <a:lnTo>
                  <a:pt x="220536" y="29134"/>
                </a:lnTo>
                <a:lnTo>
                  <a:pt x="89116" y="28562"/>
                </a:lnTo>
                <a:lnTo>
                  <a:pt x="133121" y="103378"/>
                </a:lnTo>
                <a:cubicBezTo>
                  <a:pt x="201270" y="108458"/>
                  <a:pt x="288849" y="114998"/>
                  <a:pt x="309385" y="116574"/>
                </a:cubicBezTo>
                <a:lnTo>
                  <a:pt x="309385" y="117259"/>
                </a:lnTo>
                <a:close/>
              </a:path>
            </a:pathLst>
          </a:custGeom>
          <a:noFill/>
          <a:ln w="3048" cap="flat" cmpd="sng" algn="ctr">
            <a:solidFill>
              <a:schemeClr val="bg1"/>
            </a:solidFill>
            <a:prstDash val="solid"/>
            <a:round/>
          </a:ln>
          <a:effectLst/>
        </p:spPr>
        <p:txBody>
          <a:bodyPr/>
          <a:lstStyle/>
          <a:p>
            <a:endParaRPr lang="uk-UA" dirty="0"/>
          </a:p>
        </p:txBody>
      </p:sp>
      <p:sp>
        <p:nvSpPr>
          <p:cNvPr id="30" name="Shape 3553"/>
          <p:cNvSpPr/>
          <p:nvPr/>
        </p:nvSpPr>
        <p:spPr>
          <a:xfrm>
            <a:off x="407891" y="2640676"/>
            <a:ext cx="360000" cy="360000"/>
          </a:xfrm>
          <a:custGeom>
            <a:avLst/>
            <a:gdLst/>
            <a:ahLst/>
            <a:cxnLst/>
            <a:rect l="0" t="0" r="0" b="0"/>
            <a:pathLst>
              <a:path w="233858" h="309385">
                <a:moveTo>
                  <a:pt x="116599" y="309385"/>
                </a:moveTo>
                <a:cubicBezTo>
                  <a:pt x="115075" y="288823"/>
                  <a:pt x="108509" y="201307"/>
                  <a:pt x="103404" y="133172"/>
                </a:cubicBezTo>
                <a:lnTo>
                  <a:pt x="27775" y="89891"/>
                </a:lnTo>
                <a:lnTo>
                  <a:pt x="29134" y="220535"/>
                </a:lnTo>
                <a:lnTo>
                  <a:pt x="60643" y="238430"/>
                </a:lnTo>
                <a:lnTo>
                  <a:pt x="47105" y="260883"/>
                </a:lnTo>
                <a:lnTo>
                  <a:pt x="3379" y="235560"/>
                </a:lnTo>
                <a:lnTo>
                  <a:pt x="3366" y="234950"/>
                </a:lnTo>
                <a:lnTo>
                  <a:pt x="0" y="42761"/>
                </a:lnTo>
                <a:lnTo>
                  <a:pt x="101016" y="101168"/>
                </a:lnTo>
                <a:cubicBezTo>
                  <a:pt x="98679" y="70015"/>
                  <a:pt x="97041" y="54381"/>
                  <a:pt x="97041" y="54381"/>
                </a:cubicBezTo>
                <a:lnTo>
                  <a:pt x="116929" y="0"/>
                </a:lnTo>
                <a:lnTo>
                  <a:pt x="136817" y="54381"/>
                </a:lnTo>
                <a:cubicBezTo>
                  <a:pt x="136817" y="54381"/>
                  <a:pt x="135205" y="69850"/>
                  <a:pt x="132893" y="100812"/>
                </a:cubicBezTo>
                <a:lnTo>
                  <a:pt x="233858" y="42761"/>
                </a:lnTo>
                <a:lnTo>
                  <a:pt x="230480" y="235560"/>
                </a:lnTo>
                <a:lnTo>
                  <a:pt x="186754" y="260883"/>
                </a:lnTo>
                <a:lnTo>
                  <a:pt x="173203" y="238430"/>
                </a:lnTo>
                <a:lnTo>
                  <a:pt x="204725" y="220535"/>
                </a:lnTo>
                <a:lnTo>
                  <a:pt x="205296" y="89116"/>
                </a:lnTo>
                <a:lnTo>
                  <a:pt x="130480" y="133121"/>
                </a:lnTo>
                <a:cubicBezTo>
                  <a:pt x="125400" y="201282"/>
                  <a:pt x="118859" y="288849"/>
                  <a:pt x="117285" y="309385"/>
                </a:cubicBezTo>
                <a:lnTo>
                  <a:pt x="116599" y="309385"/>
                </a:lnTo>
                <a:close/>
              </a:path>
            </a:pathLst>
          </a:custGeom>
          <a:noFill/>
          <a:ln w="3048" cap="flat" cmpd="sng" algn="ctr">
            <a:solidFill>
              <a:schemeClr val="bg1"/>
            </a:solidFill>
            <a:prstDash val="solid"/>
            <a:round/>
          </a:ln>
          <a:effectLst/>
        </p:spPr>
        <p:txBody>
          <a:bodyPr/>
          <a:lstStyle/>
          <a:p>
            <a:endParaRPr lang="uk-UA" dirty="0"/>
          </a:p>
        </p:txBody>
      </p:sp>
      <p:sp>
        <p:nvSpPr>
          <p:cNvPr id="31" name="Shape 3552"/>
          <p:cNvSpPr/>
          <p:nvPr/>
        </p:nvSpPr>
        <p:spPr>
          <a:xfrm>
            <a:off x="413846" y="3084771"/>
            <a:ext cx="360000" cy="360000"/>
          </a:xfrm>
          <a:custGeom>
            <a:avLst/>
            <a:gdLst/>
            <a:ahLst/>
            <a:cxnLst/>
            <a:rect l="0" t="0" r="0" b="0"/>
            <a:pathLst>
              <a:path w="309385" h="233858">
                <a:moveTo>
                  <a:pt x="309385" y="117259"/>
                </a:moveTo>
                <a:cubicBezTo>
                  <a:pt x="288823" y="118783"/>
                  <a:pt x="201308" y="125349"/>
                  <a:pt x="133172" y="130442"/>
                </a:cubicBezTo>
                <a:lnTo>
                  <a:pt x="89891" y="206070"/>
                </a:lnTo>
                <a:lnTo>
                  <a:pt x="220536" y="204724"/>
                </a:lnTo>
                <a:lnTo>
                  <a:pt x="238430" y="173215"/>
                </a:lnTo>
                <a:lnTo>
                  <a:pt x="260884" y="186753"/>
                </a:lnTo>
                <a:lnTo>
                  <a:pt x="235560" y="230480"/>
                </a:lnTo>
                <a:lnTo>
                  <a:pt x="234950" y="230493"/>
                </a:lnTo>
                <a:lnTo>
                  <a:pt x="42761" y="233858"/>
                </a:lnTo>
                <a:lnTo>
                  <a:pt x="101168" y="132842"/>
                </a:lnTo>
                <a:cubicBezTo>
                  <a:pt x="70015" y="135179"/>
                  <a:pt x="54382" y="136817"/>
                  <a:pt x="54382" y="136817"/>
                </a:cubicBezTo>
                <a:lnTo>
                  <a:pt x="0" y="116929"/>
                </a:lnTo>
                <a:lnTo>
                  <a:pt x="54382" y="97041"/>
                </a:lnTo>
                <a:cubicBezTo>
                  <a:pt x="54382" y="97041"/>
                  <a:pt x="69850" y="98654"/>
                  <a:pt x="100813" y="100965"/>
                </a:cubicBezTo>
                <a:lnTo>
                  <a:pt x="42761" y="0"/>
                </a:lnTo>
                <a:lnTo>
                  <a:pt x="235560" y="3378"/>
                </a:lnTo>
                <a:lnTo>
                  <a:pt x="260884" y="47104"/>
                </a:lnTo>
                <a:lnTo>
                  <a:pt x="238430" y="60655"/>
                </a:lnTo>
                <a:lnTo>
                  <a:pt x="220536" y="29134"/>
                </a:lnTo>
                <a:lnTo>
                  <a:pt x="89116" y="28562"/>
                </a:lnTo>
                <a:lnTo>
                  <a:pt x="133121" y="103378"/>
                </a:lnTo>
                <a:cubicBezTo>
                  <a:pt x="201270" y="108458"/>
                  <a:pt x="288849" y="114998"/>
                  <a:pt x="309385" y="116574"/>
                </a:cubicBezTo>
                <a:lnTo>
                  <a:pt x="309385" y="117259"/>
                </a:lnTo>
                <a:close/>
              </a:path>
            </a:pathLst>
          </a:custGeom>
          <a:noFill/>
          <a:ln w="3048" cap="flat" cmpd="sng" algn="ctr">
            <a:solidFill>
              <a:schemeClr val="bg1"/>
            </a:solidFill>
            <a:prstDash val="solid"/>
            <a:round/>
          </a:ln>
          <a:effectLst/>
        </p:spPr>
        <p:txBody>
          <a:bodyPr/>
          <a:lstStyle/>
          <a:p>
            <a:endParaRPr lang="uk-UA" dirty="0"/>
          </a:p>
        </p:txBody>
      </p:sp>
      <p:sp>
        <p:nvSpPr>
          <p:cNvPr id="32" name="Shape 3553"/>
          <p:cNvSpPr/>
          <p:nvPr/>
        </p:nvSpPr>
        <p:spPr>
          <a:xfrm>
            <a:off x="367991" y="3493116"/>
            <a:ext cx="360000" cy="360000"/>
          </a:xfrm>
          <a:custGeom>
            <a:avLst/>
            <a:gdLst/>
            <a:ahLst/>
            <a:cxnLst/>
            <a:rect l="0" t="0" r="0" b="0"/>
            <a:pathLst>
              <a:path w="233858" h="309385">
                <a:moveTo>
                  <a:pt x="116599" y="309385"/>
                </a:moveTo>
                <a:cubicBezTo>
                  <a:pt x="115075" y="288823"/>
                  <a:pt x="108509" y="201307"/>
                  <a:pt x="103404" y="133172"/>
                </a:cubicBezTo>
                <a:lnTo>
                  <a:pt x="27775" y="89891"/>
                </a:lnTo>
                <a:lnTo>
                  <a:pt x="29134" y="220535"/>
                </a:lnTo>
                <a:lnTo>
                  <a:pt x="60643" y="238430"/>
                </a:lnTo>
                <a:lnTo>
                  <a:pt x="47105" y="260883"/>
                </a:lnTo>
                <a:lnTo>
                  <a:pt x="3379" y="235560"/>
                </a:lnTo>
                <a:lnTo>
                  <a:pt x="3366" y="234950"/>
                </a:lnTo>
                <a:lnTo>
                  <a:pt x="0" y="42761"/>
                </a:lnTo>
                <a:lnTo>
                  <a:pt x="101016" y="101168"/>
                </a:lnTo>
                <a:cubicBezTo>
                  <a:pt x="98679" y="70015"/>
                  <a:pt x="97041" y="54381"/>
                  <a:pt x="97041" y="54381"/>
                </a:cubicBezTo>
                <a:lnTo>
                  <a:pt x="116929" y="0"/>
                </a:lnTo>
                <a:lnTo>
                  <a:pt x="136817" y="54381"/>
                </a:lnTo>
                <a:cubicBezTo>
                  <a:pt x="136817" y="54381"/>
                  <a:pt x="135205" y="69850"/>
                  <a:pt x="132893" y="100812"/>
                </a:cubicBezTo>
                <a:lnTo>
                  <a:pt x="233858" y="42761"/>
                </a:lnTo>
                <a:lnTo>
                  <a:pt x="230480" y="235560"/>
                </a:lnTo>
                <a:lnTo>
                  <a:pt x="186754" y="260883"/>
                </a:lnTo>
                <a:lnTo>
                  <a:pt x="173203" y="238430"/>
                </a:lnTo>
                <a:lnTo>
                  <a:pt x="204725" y="220535"/>
                </a:lnTo>
                <a:lnTo>
                  <a:pt x="205296" y="89116"/>
                </a:lnTo>
                <a:lnTo>
                  <a:pt x="130480" y="133121"/>
                </a:lnTo>
                <a:cubicBezTo>
                  <a:pt x="125400" y="201282"/>
                  <a:pt x="118859" y="288849"/>
                  <a:pt x="117285" y="309385"/>
                </a:cubicBezTo>
                <a:lnTo>
                  <a:pt x="116599" y="309385"/>
                </a:lnTo>
                <a:close/>
              </a:path>
            </a:pathLst>
          </a:custGeom>
          <a:noFill/>
          <a:ln w="3048" cap="flat" cmpd="sng" algn="ctr">
            <a:solidFill>
              <a:schemeClr val="bg1"/>
            </a:solidFill>
            <a:prstDash val="solid"/>
            <a:round/>
          </a:ln>
          <a:effectLst/>
        </p:spPr>
        <p:txBody>
          <a:bodyPr/>
          <a:lstStyle/>
          <a:p>
            <a:endParaRPr lang="uk-UA" dirty="0"/>
          </a:p>
        </p:txBody>
      </p:sp>
      <p:sp>
        <p:nvSpPr>
          <p:cNvPr id="34" name="Shape 3552"/>
          <p:cNvSpPr/>
          <p:nvPr/>
        </p:nvSpPr>
        <p:spPr>
          <a:xfrm>
            <a:off x="386082" y="3910531"/>
            <a:ext cx="360000" cy="360000"/>
          </a:xfrm>
          <a:custGeom>
            <a:avLst/>
            <a:gdLst/>
            <a:ahLst/>
            <a:cxnLst/>
            <a:rect l="0" t="0" r="0" b="0"/>
            <a:pathLst>
              <a:path w="309385" h="233858">
                <a:moveTo>
                  <a:pt x="309385" y="117259"/>
                </a:moveTo>
                <a:cubicBezTo>
                  <a:pt x="288823" y="118783"/>
                  <a:pt x="201308" y="125349"/>
                  <a:pt x="133172" y="130442"/>
                </a:cubicBezTo>
                <a:lnTo>
                  <a:pt x="89891" y="206070"/>
                </a:lnTo>
                <a:lnTo>
                  <a:pt x="220536" y="204724"/>
                </a:lnTo>
                <a:lnTo>
                  <a:pt x="238430" y="173215"/>
                </a:lnTo>
                <a:lnTo>
                  <a:pt x="260884" y="186753"/>
                </a:lnTo>
                <a:lnTo>
                  <a:pt x="235560" y="230480"/>
                </a:lnTo>
                <a:lnTo>
                  <a:pt x="234950" y="230493"/>
                </a:lnTo>
                <a:lnTo>
                  <a:pt x="42761" y="233858"/>
                </a:lnTo>
                <a:lnTo>
                  <a:pt x="101168" y="132842"/>
                </a:lnTo>
                <a:cubicBezTo>
                  <a:pt x="70015" y="135179"/>
                  <a:pt x="54382" y="136817"/>
                  <a:pt x="54382" y="136817"/>
                </a:cubicBezTo>
                <a:lnTo>
                  <a:pt x="0" y="116929"/>
                </a:lnTo>
                <a:lnTo>
                  <a:pt x="54382" y="97041"/>
                </a:lnTo>
                <a:cubicBezTo>
                  <a:pt x="54382" y="97041"/>
                  <a:pt x="69850" y="98654"/>
                  <a:pt x="100813" y="100965"/>
                </a:cubicBezTo>
                <a:lnTo>
                  <a:pt x="42761" y="0"/>
                </a:lnTo>
                <a:lnTo>
                  <a:pt x="235560" y="3378"/>
                </a:lnTo>
                <a:lnTo>
                  <a:pt x="260884" y="47104"/>
                </a:lnTo>
                <a:lnTo>
                  <a:pt x="238430" y="60655"/>
                </a:lnTo>
                <a:lnTo>
                  <a:pt x="220536" y="29134"/>
                </a:lnTo>
                <a:lnTo>
                  <a:pt x="89116" y="28562"/>
                </a:lnTo>
                <a:lnTo>
                  <a:pt x="133121" y="103378"/>
                </a:lnTo>
                <a:cubicBezTo>
                  <a:pt x="201270" y="108458"/>
                  <a:pt x="288849" y="114998"/>
                  <a:pt x="309385" y="116574"/>
                </a:cubicBezTo>
                <a:lnTo>
                  <a:pt x="309385" y="117259"/>
                </a:lnTo>
                <a:close/>
              </a:path>
            </a:pathLst>
          </a:custGeom>
          <a:noFill/>
          <a:ln w="3048" cap="flat" cmpd="sng" algn="ctr">
            <a:solidFill>
              <a:schemeClr val="bg1"/>
            </a:solidFill>
            <a:prstDash val="solid"/>
            <a:round/>
          </a:ln>
          <a:effectLst/>
        </p:spPr>
        <p:txBody>
          <a:bodyPr/>
          <a:lstStyle/>
          <a:p>
            <a:endParaRPr lang="uk-UA" dirty="0"/>
          </a:p>
        </p:txBody>
      </p:sp>
      <p:sp>
        <p:nvSpPr>
          <p:cNvPr id="35" name="Shape 3553"/>
          <p:cNvSpPr/>
          <p:nvPr/>
        </p:nvSpPr>
        <p:spPr>
          <a:xfrm>
            <a:off x="390123" y="4354626"/>
            <a:ext cx="360000" cy="360000"/>
          </a:xfrm>
          <a:custGeom>
            <a:avLst/>
            <a:gdLst/>
            <a:ahLst/>
            <a:cxnLst/>
            <a:rect l="0" t="0" r="0" b="0"/>
            <a:pathLst>
              <a:path w="233858" h="309385">
                <a:moveTo>
                  <a:pt x="116599" y="309385"/>
                </a:moveTo>
                <a:cubicBezTo>
                  <a:pt x="115075" y="288823"/>
                  <a:pt x="108509" y="201307"/>
                  <a:pt x="103404" y="133172"/>
                </a:cubicBezTo>
                <a:lnTo>
                  <a:pt x="27775" y="89891"/>
                </a:lnTo>
                <a:lnTo>
                  <a:pt x="29134" y="220535"/>
                </a:lnTo>
                <a:lnTo>
                  <a:pt x="60643" y="238430"/>
                </a:lnTo>
                <a:lnTo>
                  <a:pt x="47105" y="260883"/>
                </a:lnTo>
                <a:lnTo>
                  <a:pt x="3379" y="235560"/>
                </a:lnTo>
                <a:lnTo>
                  <a:pt x="3366" y="234950"/>
                </a:lnTo>
                <a:lnTo>
                  <a:pt x="0" y="42761"/>
                </a:lnTo>
                <a:lnTo>
                  <a:pt x="101016" y="101168"/>
                </a:lnTo>
                <a:cubicBezTo>
                  <a:pt x="98679" y="70015"/>
                  <a:pt x="97041" y="54381"/>
                  <a:pt x="97041" y="54381"/>
                </a:cubicBezTo>
                <a:lnTo>
                  <a:pt x="116929" y="0"/>
                </a:lnTo>
                <a:lnTo>
                  <a:pt x="136817" y="54381"/>
                </a:lnTo>
                <a:cubicBezTo>
                  <a:pt x="136817" y="54381"/>
                  <a:pt x="135205" y="69850"/>
                  <a:pt x="132893" y="100812"/>
                </a:cubicBezTo>
                <a:lnTo>
                  <a:pt x="233858" y="42761"/>
                </a:lnTo>
                <a:lnTo>
                  <a:pt x="230480" y="235560"/>
                </a:lnTo>
                <a:lnTo>
                  <a:pt x="186754" y="260883"/>
                </a:lnTo>
                <a:lnTo>
                  <a:pt x="173203" y="238430"/>
                </a:lnTo>
                <a:lnTo>
                  <a:pt x="204725" y="220535"/>
                </a:lnTo>
                <a:lnTo>
                  <a:pt x="205296" y="89116"/>
                </a:lnTo>
                <a:lnTo>
                  <a:pt x="130480" y="133121"/>
                </a:lnTo>
                <a:cubicBezTo>
                  <a:pt x="125400" y="201282"/>
                  <a:pt x="118859" y="288849"/>
                  <a:pt x="117285" y="309385"/>
                </a:cubicBezTo>
                <a:lnTo>
                  <a:pt x="116599" y="309385"/>
                </a:lnTo>
                <a:close/>
              </a:path>
            </a:pathLst>
          </a:custGeom>
          <a:noFill/>
          <a:ln w="3048" cap="flat" cmpd="sng" algn="ctr">
            <a:solidFill>
              <a:schemeClr val="bg1"/>
            </a:solidFill>
            <a:prstDash val="solid"/>
            <a:round/>
          </a:ln>
          <a:effectLst/>
        </p:spPr>
        <p:txBody>
          <a:bodyPr/>
          <a:lstStyle/>
          <a:p>
            <a:endParaRPr lang="uk-UA" dirty="0"/>
          </a:p>
        </p:txBody>
      </p:sp>
      <p:sp>
        <p:nvSpPr>
          <p:cNvPr id="36" name="Shape 3552"/>
          <p:cNvSpPr/>
          <p:nvPr/>
        </p:nvSpPr>
        <p:spPr>
          <a:xfrm>
            <a:off x="394592" y="4782203"/>
            <a:ext cx="360000" cy="360000"/>
          </a:xfrm>
          <a:custGeom>
            <a:avLst/>
            <a:gdLst/>
            <a:ahLst/>
            <a:cxnLst/>
            <a:rect l="0" t="0" r="0" b="0"/>
            <a:pathLst>
              <a:path w="309385" h="233858">
                <a:moveTo>
                  <a:pt x="309385" y="117259"/>
                </a:moveTo>
                <a:cubicBezTo>
                  <a:pt x="288823" y="118783"/>
                  <a:pt x="201308" y="125349"/>
                  <a:pt x="133172" y="130442"/>
                </a:cubicBezTo>
                <a:lnTo>
                  <a:pt x="89891" y="206070"/>
                </a:lnTo>
                <a:lnTo>
                  <a:pt x="220536" y="204724"/>
                </a:lnTo>
                <a:lnTo>
                  <a:pt x="238430" y="173215"/>
                </a:lnTo>
                <a:lnTo>
                  <a:pt x="260884" y="186753"/>
                </a:lnTo>
                <a:lnTo>
                  <a:pt x="235560" y="230480"/>
                </a:lnTo>
                <a:lnTo>
                  <a:pt x="234950" y="230493"/>
                </a:lnTo>
                <a:lnTo>
                  <a:pt x="42761" y="233858"/>
                </a:lnTo>
                <a:lnTo>
                  <a:pt x="101168" y="132842"/>
                </a:lnTo>
                <a:cubicBezTo>
                  <a:pt x="70015" y="135179"/>
                  <a:pt x="54382" y="136817"/>
                  <a:pt x="54382" y="136817"/>
                </a:cubicBezTo>
                <a:lnTo>
                  <a:pt x="0" y="116929"/>
                </a:lnTo>
                <a:lnTo>
                  <a:pt x="54382" y="97041"/>
                </a:lnTo>
                <a:cubicBezTo>
                  <a:pt x="54382" y="97041"/>
                  <a:pt x="69850" y="98654"/>
                  <a:pt x="100813" y="100965"/>
                </a:cubicBezTo>
                <a:lnTo>
                  <a:pt x="42761" y="0"/>
                </a:lnTo>
                <a:lnTo>
                  <a:pt x="235560" y="3378"/>
                </a:lnTo>
                <a:lnTo>
                  <a:pt x="260884" y="47104"/>
                </a:lnTo>
                <a:lnTo>
                  <a:pt x="238430" y="60655"/>
                </a:lnTo>
                <a:lnTo>
                  <a:pt x="220536" y="29134"/>
                </a:lnTo>
                <a:lnTo>
                  <a:pt x="89116" y="28562"/>
                </a:lnTo>
                <a:lnTo>
                  <a:pt x="133121" y="103378"/>
                </a:lnTo>
                <a:cubicBezTo>
                  <a:pt x="201270" y="108458"/>
                  <a:pt x="288849" y="114998"/>
                  <a:pt x="309385" y="116574"/>
                </a:cubicBezTo>
                <a:lnTo>
                  <a:pt x="309385" y="117259"/>
                </a:lnTo>
                <a:close/>
              </a:path>
            </a:pathLst>
          </a:custGeom>
          <a:noFill/>
          <a:ln w="3048" cap="flat" cmpd="sng" algn="ctr">
            <a:solidFill>
              <a:schemeClr val="bg1"/>
            </a:solidFill>
            <a:prstDash val="solid"/>
            <a:round/>
          </a:ln>
          <a:effectLst/>
        </p:spPr>
        <p:txBody>
          <a:bodyPr/>
          <a:lstStyle/>
          <a:p>
            <a:endParaRPr lang="uk-UA" dirty="0"/>
          </a:p>
        </p:txBody>
      </p:sp>
      <p:sp>
        <p:nvSpPr>
          <p:cNvPr id="37" name="Shape 3553"/>
          <p:cNvSpPr/>
          <p:nvPr/>
        </p:nvSpPr>
        <p:spPr>
          <a:xfrm>
            <a:off x="385417" y="5179753"/>
            <a:ext cx="360000" cy="360000"/>
          </a:xfrm>
          <a:custGeom>
            <a:avLst/>
            <a:gdLst/>
            <a:ahLst/>
            <a:cxnLst/>
            <a:rect l="0" t="0" r="0" b="0"/>
            <a:pathLst>
              <a:path w="233858" h="309385">
                <a:moveTo>
                  <a:pt x="116599" y="309385"/>
                </a:moveTo>
                <a:cubicBezTo>
                  <a:pt x="115075" y="288823"/>
                  <a:pt x="108509" y="201307"/>
                  <a:pt x="103404" y="133172"/>
                </a:cubicBezTo>
                <a:lnTo>
                  <a:pt x="27775" y="89891"/>
                </a:lnTo>
                <a:lnTo>
                  <a:pt x="29134" y="220535"/>
                </a:lnTo>
                <a:lnTo>
                  <a:pt x="60643" y="238430"/>
                </a:lnTo>
                <a:lnTo>
                  <a:pt x="47105" y="260883"/>
                </a:lnTo>
                <a:lnTo>
                  <a:pt x="3379" y="235560"/>
                </a:lnTo>
                <a:lnTo>
                  <a:pt x="3366" y="234950"/>
                </a:lnTo>
                <a:lnTo>
                  <a:pt x="0" y="42761"/>
                </a:lnTo>
                <a:lnTo>
                  <a:pt x="101016" y="101168"/>
                </a:lnTo>
                <a:cubicBezTo>
                  <a:pt x="98679" y="70015"/>
                  <a:pt x="97041" y="54381"/>
                  <a:pt x="97041" y="54381"/>
                </a:cubicBezTo>
                <a:lnTo>
                  <a:pt x="116929" y="0"/>
                </a:lnTo>
                <a:lnTo>
                  <a:pt x="136817" y="54381"/>
                </a:lnTo>
                <a:cubicBezTo>
                  <a:pt x="136817" y="54381"/>
                  <a:pt x="135205" y="69850"/>
                  <a:pt x="132893" y="100812"/>
                </a:cubicBezTo>
                <a:lnTo>
                  <a:pt x="233858" y="42761"/>
                </a:lnTo>
                <a:lnTo>
                  <a:pt x="230480" y="235560"/>
                </a:lnTo>
                <a:lnTo>
                  <a:pt x="186754" y="260883"/>
                </a:lnTo>
                <a:lnTo>
                  <a:pt x="173203" y="238430"/>
                </a:lnTo>
                <a:lnTo>
                  <a:pt x="204725" y="220535"/>
                </a:lnTo>
                <a:lnTo>
                  <a:pt x="205296" y="89116"/>
                </a:lnTo>
                <a:lnTo>
                  <a:pt x="130480" y="133121"/>
                </a:lnTo>
                <a:cubicBezTo>
                  <a:pt x="125400" y="201282"/>
                  <a:pt x="118859" y="288849"/>
                  <a:pt x="117285" y="309385"/>
                </a:cubicBezTo>
                <a:lnTo>
                  <a:pt x="116599" y="309385"/>
                </a:lnTo>
                <a:close/>
              </a:path>
            </a:pathLst>
          </a:custGeom>
          <a:noFill/>
          <a:ln w="3048" cap="flat" cmpd="sng" algn="ctr">
            <a:solidFill>
              <a:schemeClr val="bg1"/>
            </a:solidFill>
            <a:prstDash val="solid"/>
            <a:round/>
          </a:ln>
          <a:effectLst/>
        </p:spPr>
        <p:txBody>
          <a:bodyPr/>
          <a:lstStyle/>
          <a:p>
            <a:endParaRPr lang="uk-UA" dirty="0"/>
          </a:p>
        </p:txBody>
      </p:sp>
      <p:sp>
        <p:nvSpPr>
          <p:cNvPr id="38" name="Shape 3552"/>
          <p:cNvSpPr/>
          <p:nvPr/>
        </p:nvSpPr>
        <p:spPr>
          <a:xfrm>
            <a:off x="390123" y="5618125"/>
            <a:ext cx="360000" cy="360000"/>
          </a:xfrm>
          <a:custGeom>
            <a:avLst/>
            <a:gdLst/>
            <a:ahLst/>
            <a:cxnLst/>
            <a:rect l="0" t="0" r="0" b="0"/>
            <a:pathLst>
              <a:path w="309385" h="233858">
                <a:moveTo>
                  <a:pt x="309385" y="117259"/>
                </a:moveTo>
                <a:cubicBezTo>
                  <a:pt x="288823" y="118783"/>
                  <a:pt x="201308" y="125349"/>
                  <a:pt x="133172" y="130442"/>
                </a:cubicBezTo>
                <a:lnTo>
                  <a:pt x="89891" y="206070"/>
                </a:lnTo>
                <a:lnTo>
                  <a:pt x="220536" y="204724"/>
                </a:lnTo>
                <a:lnTo>
                  <a:pt x="238430" y="173215"/>
                </a:lnTo>
                <a:lnTo>
                  <a:pt x="260884" y="186753"/>
                </a:lnTo>
                <a:lnTo>
                  <a:pt x="235560" y="230480"/>
                </a:lnTo>
                <a:lnTo>
                  <a:pt x="234950" y="230493"/>
                </a:lnTo>
                <a:lnTo>
                  <a:pt x="42761" y="233858"/>
                </a:lnTo>
                <a:lnTo>
                  <a:pt x="101168" y="132842"/>
                </a:lnTo>
                <a:cubicBezTo>
                  <a:pt x="70015" y="135179"/>
                  <a:pt x="54382" y="136817"/>
                  <a:pt x="54382" y="136817"/>
                </a:cubicBezTo>
                <a:lnTo>
                  <a:pt x="0" y="116929"/>
                </a:lnTo>
                <a:lnTo>
                  <a:pt x="54382" y="97041"/>
                </a:lnTo>
                <a:cubicBezTo>
                  <a:pt x="54382" y="97041"/>
                  <a:pt x="69850" y="98654"/>
                  <a:pt x="100813" y="100965"/>
                </a:cubicBezTo>
                <a:lnTo>
                  <a:pt x="42761" y="0"/>
                </a:lnTo>
                <a:lnTo>
                  <a:pt x="235560" y="3378"/>
                </a:lnTo>
                <a:lnTo>
                  <a:pt x="260884" y="47104"/>
                </a:lnTo>
                <a:lnTo>
                  <a:pt x="238430" y="60655"/>
                </a:lnTo>
                <a:lnTo>
                  <a:pt x="220536" y="29134"/>
                </a:lnTo>
                <a:lnTo>
                  <a:pt x="89116" y="28562"/>
                </a:lnTo>
                <a:lnTo>
                  <a:pt x="133121" y="103378"/>
                </a:lnTo>
                <a:cubicBezTo>
                  <a:pt x="201270" y="108458"/>
                  <a:pt x="288849" y="114998"/>
                  <a:pt x="309385" y="116574"/>
                </a:cubicBezTo>
                <a:lnTo>
                  <a:pt x="309385" y="117259"/>
                </a:lnTo>
                <a:close/>
              </a:path>
            </a:pathLst>
          </a:custGeom>
          <a:noFill/>
          <a:ln w="3048" cap="flat" cmpd="sng" algn="ctr">
            <a:solidFill>
              <a:schemeClr val="bg1"/>
            </a:solidFill>
            <a:prstDash val="solid"/>
            <a:round/>
          </a:ln>
          <a:effectLst/>
        </p:spPr>
        <p:txBody>
          <a:bodyPr/>
          <a:lstStyle/>
          <a:p>
            <a:endParaRPr lang="uk-UA" dirty="0"/>
          </a:p>
        </p:txBody>
      </p:sp>
      <p:sp>
        <p:nvSpPr>
          <p:cNvPr id="39" name="Shape 3553"/>
          <p:cNvSpPr/>
          <p:nvPr/>
        </p:nvSpPr>
        <p:spPr>
          <a:xfrm>
            <a:off x="393948" y="6062220"/>
            <a:ext cx="360000" cy="360000"/>
          </a:xfrm>
          <a:custGeom>
            <a:avLst/>
            <a:gdLst/>
            <a:ahLst/>
            <a:cxnLst/>
            <a:rect l="0" t="0" r="0" b="0"/>
            <a:pathLst>
              <a:path w="233858" h="309385">
                <a:moveTo>
                  <a:pt x="116599" y="309385"/>
                </a:moveTo>
                <a:cubicBezTo>
                  <a:pt x="115075" y="288823"/>
                  <a:pt x="108509" y="201307"/>
                  <a:pt x="103404" y="133172"/>
                </a:cubicBezTo>
                <a:lnTo>
                  <a:pt x="27775" y="89891"/>
                </a:lnTo>
                <a:lnTo>
                  <a:pt x="29134" y="220535"/>
                </a:lnTo>
                <a:lnTo>
                  <a:pt x="60643" y="238430"/>
                </a:lnTo>
                <a:lnTo>
                  <a:pt x="47105" y="260883"/>
                </a:lnTo>
                <a:lnTo>
                  <a:pt x="3379" y="235560"/>
                </a:lnTo>
                <a:lnTo>
                  <a:pt x="3366" y="234950"/>
                </a:lnTo>
                <a:lnTo>
                  <a:pt x="0" y="42761"/>
                </a:lnTo>
                <a:lnTo>
                  <a:pt x="101016" y="101168"/>
                </a:lnTo>
                <a:cubicBezTo>
                  <a:pt x="98679" y="70015"/>
                  <a:pt x="97041" y="54381"/>
                  <a:pt x="97041" y="54381"/>
                </a:cubicBezTo>
                <a:lnTo>
                  <a:pt x="116929" y="0"/>
                </a:lnTo>
                <a:lnTo>
                  <a:pt x="136817" y="54381"/>
                </a:lnTo>
                <a:cubicBezTo>
                  <a:pt x="136817" y="54381"/>
                  <a:pt x="135205" y="69850"/>
                  <a:pt x="132893" y="100812"/>
                </a:cubicBezTo>
                <a:lnTo>
                  <a:pt x="233858" y="42761"/>
                </a:lnTo>
                <a:lnTo>
                  <a:pt x="230480" y="235560"/>
                </a:lnTo>
                <a:lnTo>
                  <a:pt x="186754" y="260883"/>
                </a:lnTo>
                <a:lnTo>
                  <a:pt x="173203" y="238430"/>
                </a:lnTo>
                <a:lnTo>
                  <a:pt x="204725" y="220535"/>
                </a:lnTo>
                <a:lnTo>
                  <a:pt x="205296" y="89116"/>
                </a:lnTo>
                <a:lnTo>
                  <a:pt x="130480" y="133121"/>
                </a:lnTo>
                <a:cubicBezTo>
                  <a:pt x="125400" y="201282"/>
                  <a:pt x="118859" y="288849"/>
                  <a:pt x="117285" y="309385"/>
                </a:cubicBezTo>
                <a:lnTo>
                  <a:pt x="116599" y="309385"/>
                </a:lnTo>
                <a:close/>
              </a:path>
            </a:pathLst>
          </a:custGeom>
          <a:noFill/>
          <a:ln w="3048" cap="flat" cmpd="sng" algn="ctr">
            <a:solidFill>
              <a:schemeClr val="bg1"/>
            </a:solidFill>
            <a:prstDash val="solid"/>
            <a:round/>
          </a:ln>
          <a:effectLst/>
        </p:spPr>
        <p:txBody>
          <a:bodyPr/>
          <a:lstStyle/>
          <a:p>
            <a:endParaRPr lang="uk-UA" dirty="0"/>
          </a:p>
        </p:txBody>
      </p:sp>
      <p:sp>
        <p:nvSpPr>
          <p:cNvPr id="40" name="Shape 3552"/>
          <p:cNvSpPr/>
          <p:nvPr/>
        </p:nvSpPr>
        <p:spPr>
          <a:xfrm>
            <a:off x="408862" y="6438316"/>
            <a:ext cx="360000" cy="360000"/>
          </a:xfrm>
          <a:custGeom>
            <a:avLst/>
            <a:gdLst/>
            <a:ahLst/>
            <a:cxnLst/>
            <a:rect l="0" t="0" r="0" b="0"/>
            <a:pathLst>
              <a:path w="309385" h="233858">
                <a:moveTo>
                  <a:pt x="309385" y="117259"/>
                </a:moveTo>
                <a:cubicBezTo>
                  <a:pt x="288823" y="118783"/>
                  <a:pt x="201308" y="125349"/>
                  <a:pt x="133172" y="130442"/>
                </a:cubicBezTo>
                <a:lnTo>
                  <a:pt x="89891" y="206070"/>
                </a:lnTo>
                <a:lnTo>
                  <a:pt x="220536" y="204724"/>
                </a:lnTo>
                <a:lnTo>
                  <a:pt x="238430" y="173215"/>
                </a:lnTo>
                <a:lnTo>
                  <a:pt x="260884" y="186753"/>
                </a:lnTo>
                <a:lnTo>
                  <a:pt x="235560" y="230480"/>
                </a:lnTo>
                <a:lnTo>
                  <a:pt x="234950" y="230493"/>
                </a:lnTo>
                <a:lnTo>
                  <a:pt x="42761" y="233858"/>
                </a:lnTo>
                <a:lnTo>
                  <a:pt x="101168" y="132842"/>
                </a:lnTo>
                <a:cubicBezTo>
                  <a:pt x="70015" y="135179"/>
                  <a:pt x="54382" y="136817"/>
                  <a:pt x="54382" y="136817"/>
                </a:cubicBezTo>
                <a:lnTo>
                  <a:pt x="0" y="116929"/>
                </a:lnTo>
                <a:lnTo>
                  <a:pt x="54382" y="97041"/>
                </a:lnTo>
                <a:cubicBezTo>
                  <a:pt x="54382" y="97041"/>
                  <a:pt x="69850" y="98654"/>
                  <a:pt x="100813" y="100965"/>
                </a:cubicBezTo>
                <a:lnTo>
                  <a:pt x="42761" y="0"/>
                </a:lnTo>
                <a:lnTo>
                  <a:pt x="235560" y="3378"/>
                </a:lnTo>
                <a:lnTo>
                  <a:pt x="260884" y="47104"/>
                </a:lnTo>
                <a:lnTo>
                  <a:pt x="238430" y="60655"/>
                </a:lnTo>
                <a:lnTo>
                  <a:pt x="220536" y="29134"/>
                </a:lnTo>
                <a:lnTo>
                  <a:pt x="89116" y="28562"/>
                </a:lnTo>
                <a:lnTo>
                  <a:pt x="133121" y="103378"/>
                </a:lnTo>
                <a:cubicBezTo>
                  <a:pt x="201270" y="108458"/>
                  <a:pt x="288849" y="114998"/>
                  <a:pt x="309385" y="116574"/>
                </a:cubicBezTo>
                <a:lnTo>
                  <a:pt x="309385" y="117259"/>
                </a:lnTo>
                <a:close/>
              </a:path>
            </a:pathLst>
          </a:custGeom>
          <a:noFill/>
          <a:ln w="3048" cap="flat" cmpd="sng" algn="ctr">
            <a:solidFill>
              <a:schemeClr val="bg1"/>
            </a:solidFill>
            <a:prstDash val="solid"/>
            <a:round/>
          </a:ln>
          <a:effectLst/>
        </p:spPr>
        <p:txBody>
          <a:bodyPr/>
          <a:lstStyle/>
          <a:p>
            <a:endParaRPr lang="uk-UA" dirty="0"/>
          </a:p>
        </p:txBody>
      </p:sp>
      <p:sp>
        <p:nvSpPr>
          <p:cNvPr id="45" name="TextBox 44"/>
          <p:cNvSpPr txBox="1"/>
          <p:nvPr/>
        </p:nvSpPr>
        <p:spPr>
          <a:xfrm>
            <a:off x="5953604" y="6428984"/>
            <a:ext cx="6107146" cy="369332"/>
          </a:xfrm>
          <a:prstGeom prst="rect">
            <a:avLst/>
          </a:prstGeom>
          <a:noFill/>
        </p:spPr>
        <p:txBody>
          <a:bodyPr wrap="square" rtlCol="0">
            <a:spAutoFit/>
          </a:bodyPr>
          <a:lstStyle/>
          <a:p>
            <a:pPr algn="ctr"/>
            <a:r>
              <a:rPr lang="uk-UA" spc="-40" dirty="0">
                <a:solidFill>
                  <a:srgbClr val="6C98D6"/>
                </a:solidFill>
              </a:rPr>
              <a:t>© Головне управління статистики у Тернопільській області, </a:t>
            </a:r>
            <a:r>
              <a:rPr lang="uk-UA" spc="-40" dirty="0" smtClean="0">
                <a:solidFill>
                  <a:srgbClr val="6C98D6"/>
                </a:solidFill>
              </a:rPr>
              <a:t>2023</a:t>
            </a:r>
            <a:endParaRPr lang="uk-UA" spc="-40" dirty="0">
              <a:solidFill>
                <a:srgbClr val="6C98D6"/>
              </a:solidFill>
            </a:endParaRPr>
          </a:p>
        </p:txBody>
      </p:sp>
      <p:grpSp>
        <p:nvGrpSpPr>
          <p:cNvPr id="149" name="Group 15147"/>
          <p:cNvGrpSpPr/>
          <p:nvPr/>
        </p:nvGrpSpPr>
        <p:grpSpPr>
          <a:xfrm>
            <a:off x="10446723" y="5123734"/>
            <a:ext cx="1439999" cy="1043128"/>
            <a:chOff x="0" y="0"/>
            <a:chExt cx="4167467" cy="3150096"/>
          </a:xfrm>
        </p:grpSpPr>
        <p:sp>
          <p:nvSpPr>
            <p:cNvPr id="153" name="Shape 10"/>
            <p:cNvSpPr/>
            <p:nvPr/>
          </p:nvSpPr>
          <p:spPr>
            <a:xfrm>
              <a:off x="575959" y="0"/>
              <a:ext cx="2938132" cy="1392453"/>
            </a:xfrm>
            <a:custGeom>
              <a:avLst/>
              <a:gdLst/>
              <a:ahLst/>
              <a:cxnLst/>
              <a:rect l="0" t="0" r="0" b="0"/>
              <a:pathLst>
                <a:path w="2938132" h="1392453">
                  <a:moveTo>
                    <a:pt x="0" y="0"/>
                  </a:moveTo>
                  <a:lnTo>
                    <a:pt x="2596973" y="45504"/>
                  </a:lnTo>
                  <a:lnTo>
                    <a:pt x="2938132" y="634492"/>
                  </a:lnTo>
                  <a:lnTo>
                    <a:pt x="2635796" y="816927"/>
                  </a:lnTo>
                  <a:lnTo>
                    <a:pt x="2394623" y="392443"/>
                  </a:lnTo>
                  <a:lnTo>
                    <a:pt x="624383" y="384658"/>
                  </a:lnTo>
                  <a:lnTo>
                    <a:pt x="1217231" y="1392453"/>
                  </a:lnTo>
                  <a:cubicBezTo>
                    <a:pt x="1062901" y="1380934"/>
                    <a:pt x="916000" y="1369975"/>
                    <a:pt x="782003" y="1359979"/>
                  </a:cubicBezTo>
                  <a:lnTo>
                    <a:pt x="0" y="0"/>
                  </a:lnTo>
                  <a:close/>
                </a:path>
              </a:pathLst>
            </a:custGeom>
            <a:ln w="0" cap="flat">
              <a:miter lim="127000"/>
            </a:ln>
          </p:spPr>
          <p:style>
            <a:lnRef idx="0">
              <a:srgbClr val="000000"/>
            </a:lnRef>
            <a:fillRef idx="1">
              <a:srgbClr val="7993C2"/>
            </a:fillRef>
            <a:effectRef idx="0">
              <a:scrgbClr r="0" g="0" b="0"/>
            </a:effectRef>
            <a:fontRef idx="none"/>
          </p:style>
          <p:txBody>
            <a:bodyPr/>
            <a:ls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uk-UA" dirty="0"/>
            </a:p>
          </p:txBody>
        </p:sp>
        <p:sp>
          <p:nvSpPr>
            <p:cNvPr id="154" name="Shape 11"/>
            <p:cNvSpPr/>
            <p:nvPr/>
          </p:nvSpPr>
          <p:spPr>
            <a:xfrm>
              <a:off x="575955" y="1757172"/>
              <a:ext cx="2938132" cy="1392924"/>
            </a:xfrm>
            <a:custGeom>
              <a:avLst/>
              <a:gdLst/>
              <a:ahLst/>
              <a:cxnLst/>
              <a:rect l="0" t="0" r="0" b="0"/>
              <a:pathLst>
                <a:path w="2938132" h="1392924">
                  <a:moveTo>
                    <a:pt x="1217892" y="0"/>
                  </a:moveTo>
                  <a:lnTo>
                    <a:pt x="634823" y="1018718"/>
                  </a:lnTo>
                  <a:lnTo>
                    <a:pt x="2394623" y="1000468"/>
                  </a:lnTo>
                  <a:lnTo>
                    <a:pt x="2635797" y="576009"/>
                  </a:lnTo>
                  <a:lnTo>
                    <a:pt x="2938132" y="758444"/>
                  </a:lnTo>
                  <a:lnTo>
                    <a:pt x="2596985" y="1347407"/>
                  </a:lnTo>
                  <a:lnTo>
                    <a:pt x="2588806" y="1347559"/>
                  </a:lnTo>
                  <a:lnTo>
                    <a:pt x="0" y="1392924"/>
                  </a:lnTo>
                  <a:lnTo>
                    <a:pt x="786740" y="32309"/>
                  </a:lnTo>
                  <a:cubicBezTo>
                    <a:pt x="919658" y="22352"/>
                    <a:pt x="1065149" y="11443"/>
                    <a:pt x="1217892" y="0"/>
                  </a:cubicBezTo>
                  <a:close/>
                </a:path>
              </a:pathLst>
            </a:custGeom>
            <a:ln w="0" cap="flat">
              <a:miter lim="127000"/>
            </a:ln>
          </p:spPr>
          <p:style>
            <a:lnRef idx="0">
              <a:srgbClr val="000000"/>
            </a:lnRef>
            <a:fillRef idx="1">
              <a:srgbClr val="313166"/>
            </a:fillRef>
            <a:effectRef idx="0">
              <a:scrgbClr r="0" g="0" b="0"/>
            </a:effectRef>
            <a:fontRef idx="none"/>
          </p:style>
          <p:txBody>
            <a:bodyPr/>
            <a:ls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uk-UA" dirty="0"/>
            </a:p>
          </p:txBody>
        </p:sp>
        <p:sp>
          <p:nvSpPr>
            <p:cNvPr id="155" name="Shape 12"/>
            <p:cNvSpPr/>
            <p:nvPr/>
          </p:nvSpPr>
          <p:spPr>
            <a:xfrm>
              <a:off x="0" y="1307125"/>
              <a:ext cx="4167467" cy="535851"/>
            </a:xfrm>
            <a:custGeom>
              <a:avLst/>
              <a:gdLst/>
              <a:ahLst/>
              <a:cxnLst/>
              <a:rect l="0" t="0" r="0" b="0"/>
              <a:pathLst>
                <a:path w="4167467" h="535851">
                  <a:moveTo>
                    <a:pt x="732485" y="0"/>
                  </a:moveTo>
                  <a:cubicBezTo>
                    <a:pt x="732485" y="0"/>
                    <a:pt x="940917" y="21755"/>
                    <a:pt x="1357960" y="52857"/>
                  </a:cubicBezTo>
                  <a:cubicBezTo>
                    <a:pt x="1491971" y="62852"/>
                    <a:pt x="1638859" y="73813"/>
                    <a:pt x="1793189" y="85331"/>
                  </a:cubicBezTo>
                  <a:cubicBezTo>
                    <a:pt x="2711209" y="153835"/>
                    <a:pt x="3890772" y="241960"/>
                    <a:pt x="4167467" y="263144"/>
                  </a:cubicBezTo>
                  <a:lnTo>
                    <a:pt x="4167467" y="272390"/>
                  </a:lnTo>
                  <a:cubicBezTo>
                    <a:pt x="3890492" y="292964"/>
                    <a:pt x="2711628" y="381267"/>
                    <a:pt x="1793837" y="450037"/>
                  </a:cubicBezTo>
                  <a:cubicBezTo>
                    <a:pt x="1641106" y="461493"/>
                    <a:pt x="1495615" y="472389"/>
                    <a:pt x="1362697" y="482359"/>
                  </a:cubicBezTo>
                  <a:cubicBezTo>
                    <a:pt x="943127" y="513804"/>
                    <a:pt x="732485" y="535851"/>
                    <a:pt x="732485" y="535851"/>
                  </a:cubicBezTo>
                  <a:lnTo>
                    <a:pt x="0" y="267932"/>
                  </a:lnTo>
                  <a:lnTo>
                    <a:pt x="732485" y="0"/>
                  </a:lnTo>
                  <a:close/>
                </a:path>
              </a:pathLst>
            </a:custGeom>
            <a:ln w="0" cap="flat">
              <a:miter lim="127000"/>
            </a:ln>
          </p:spPr>
          <p:style>
            <a:lnRef idx="0">
              <a:srgbClr val="000000"/>
            </a:lnRef>
            <a:fillRef idx="1">
              <a:srgbClr val="F9B129"/>
            </a:fillRef>
            <a:effectRef idx="0">
              <a:scrgbClr r="0" g="0" b="0"/>
            </a:effectRef>
            <a:fontRef idx="none"/>
          </p:style>
          <p:txBody>
            <a:bodyPr/>
            <a:ls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uk-UA" dirty="0"/>
            </a:p>
          </p:txBody>
        </p:sp>
      </p:grpSp>
      <p:sp>
        <p:nvSpPr>
          <p:cNvPr id="58" name="Прямокутник 57"/>
          <p:cNvSpPr/>
          <p:nvPr/>
        </p:nvSpPr>
        <p:spPr>
          <a:xfrm>
            <a:off x="2568168" y="237317"/>
            <a:ext cx="8077567" cy="1829692"/>
          </a:xfrm>
          <a:prstGeom prst="rect">
            <a:avLst/>
          </a:prstGeom>
          <a:gradFill>
            <a:gsLst>
              <a:gs pos="0">
                <a:srgbClr val="1D3379"/>
              </a:gs>
              <a:gs pos="0">
                <a:srgbClr val="6C98D6"/>
              </a:gs>
              <a:gs pos="20000">
                <a:srgbClr val="F9B10A"/>
              </a:gs>
              <a:gs pos="100000">
                <a:schemeClr val="accent1">
                  <a:lumMod val="30000"/>
                  <a:lumOff val="70000"/>
                </a:schemeClr>
              </a:gs>
            </a:gsLst>
            <a:lin ang="3000000" scaled="0"/>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uk-UA" sz="2000" dirty="0" smtClean="0">
                <a:solidFill>
                  <a:srgbClr val="002060"/>
                </a:solidFill>
              </a:rPr>
              <a:t>За необхідності консультаційну підтримку щодо складання звітності за </a:t>
            </a:r>
            <a:r>
              <a:rPr lang="uk-UA" sz="2000" dirty="0">
                <a:solidFill>
                  <a:srgbClr val="002060"/>
                </a:solidFill>
              </a:rPr>
              <a:t>формою </a:t>
            </a:r>
            <a:r>
              <a:rPr lang="uk-UA" sz="2000" dirty="0" smtClean="0">
                <a:solidFill>
                  <a:srgbClr val="002060"/>
                </a:solidFill>
              </a:rPr>
              <a:t>№1П-НПП (річна)  </a:t>
            </a:r>
            <a:r>
              <a:rPr lang="uk-UA" sz="2000" dirty="0">
                <a:solidFill>
                  <a:srgbClr val="002060"/>
                </a:solidFill>
              </a:rPr>
              <a:t>можна </a:t>
            </a:r>
            <a:r>
              <a:rPr lang="uk-UA" sz="2000" dirty="0" smtClean="0">
                <a:solidFill>
                  <a:srgbClr val="002060"/>
                </a:solidFill>
              </a:rPr>
              <a:t>отримати за </a:t>
            </a:r>
            <a:r>
              <a:rPr lang="uk-UA" sz="2000" dirty="0" err="1" smtClean="0">
                <a:solidFill>
                  <a:srgbClr val="002060"/>
                </a:solidFill>
              </a:rPr>
              <a:t>тел</a:t>
            </a:r>
            <a:r>
              <a:rPr lang="uk-UA" sz="2000" dirty="0" smtClean="0">
                <a:solidFill>
                  <a:srgbClr val="002060"/>
                </a:solidFill>
              </a:rPr>
              <a:t>.:</a:t>
            </a:r>
          </a:p>
          <a:p>
            <a:pPr algn="ctr">
              <a:lnSpc>
                <a:spcPct val="150000"/>
              </a:lnSpc>
            </a:pPr>
            <a:r>
              <a:rPr lang="uk-UA" sz="2400" b="1" dirty="0" smtClean="0">
                <a:solidFill>
                  <a:srgbClr val="002060"/>
                </a:solidFill>
              </a:rPr>
              <a:t>(0352) </a:t>
            </a:r>
            <a:r>
              <a:rPr lang="en-US" sz="2400" b="1" dirty="0" smtClean="0">
                <a:solidFill>
                  <a:srgbClr val="002060"/>
                </a:solidFill>
              </a:rPr>
              <a:t>52</a:t>
            </a:r>
            <a:r>
              <a:rPr lang="uk-UA" sz="2400" b="1" dirty="0" smtClean="0">
                <a:solidFill>
                  <a:srgbClr val="002060"/>
                </a:solidFill>
              </a:rPr>
              <a:t>-</a:t>
            </a:r>
            <a:r>
              <a:rPr lang="en-US" sz="2400" b="1" dirty="0" smtClean="0">
                <a:solidFill>
                  <a:srgbClr val="002060"/>
                </a:solidFill>
              </a:rPr>
              <a:t>40</a:t>
            </a:r>
            <a:r>
              <a:rPr lang="uk-UA" sz="2400" b="1" dirty="0" smtClean="0">
                <a:solidFill>
                  <a:srgbClr val="002060"/>
                </a:solidFill>
              </a:rPr>
              <a:t>-</a:t>
            </a:r>
            <a:r>
              <a:rPr lang="en-US" sz="2400" b="1" dirty="0" smtClean="0">
                <a:solidFill>
                  <a:srgbClr val="002060"/>
                </a:solidFill>
              </a:rPr>
              <a:t>24</a:t>
            </a:r>
            <a:r>
              <a:rPr lang="uk-UA" sz="2400" b="1" dirty="0" smtClean="0">
                <a:solidFill>
                  <a:srgbClr val="002060"/>
                </a:solidFill>
              </a:rPr>
              <a:t>; </a:t>
            </a:r>
            <a:r>
              <a:rPr lang="uk-UA" sz="2400" b="1" dirty="0" err="1" smtClean="0">
                <a:solidFill>
                  <a:srgbClr val="002060"/>
                </a:solidFill>
              </a:rPr>
              <a:t>моб</a:t>
            </a:r>
            <a:r>
              <a:rPr lang="uk-UA" sz="2400" b="1" dirty="0" smtClean="0">
                <a:solidFill>
                  <a:srgbClr val="002060"/>
                </a:solidFill>
              </a:rPr>
              <a:t>. +38 096 740 29 24</a:t>
            </a:r>
          </a:p>
          <a:p>
            <a:pPr algn="ctr">
              <a:lnSpc>
                <a:spcPct val="150000"/>
              </a:lnSpc>
            </a:pPr>
            <a:r>
              <a:rPr lang="uk-UA" sz="2000" spc="-40" dirty="0" smtClean="0">
                <a:solidFill>
                  <a:srgbClr val="002060"/>
                </a:solidFill>
              </a:rPr>
              <a:t>E-</a:t>
            </a:r>
            <a:r>
              <a:rPr lang="uk-UA" sz="2000" spc="-40" dirty="0" err="1" smtClean="0">
                <a:solidFill>
                  <a:srgbClr val="002060"/>
                </a:solidFill>
              </a:rPr>
              <a:t>mail</a:t>
            </a:r>
            <a:r>
              <a:rPr lang="uk-UA" sz="2000" spc="-40" dirty="0" smtClean="0">
                <a:solidFill>
                  <a:srgbClr val="002060"/>
                </a:solidFill>
              </a:rPr>
              <a:t>: </a:t>
            </a:r>
            <a:r>
              <a:rPr lang="uk-UA" sz="2000" spc="-40" dirty="0" smtClean="0">
                <a:solidFill>
                  <a:srgbClr val="002060"/>
                </a:solidFill>
                <a:hlinkClick r:id="rId2"/>
              </a:rPr>
              <a:t>gus@te.ukrstat.gov.ua</a:t>
            </a:r>
            <a:endParaRPr lang="uk-UA" sz="2000" spc="-40" dirty="0" smtClean="0">
              <a:solidFill>
                <a:srgbClr val="002060"/>
              </a:solidFill>
            </a:endParaRPr>
          </a:p>
        </p:txBody>
      </p:sp>
      <p:sp>
        <p:nvSpPr>
          <p:cNvPr id="49" name="Округлений прямокутник 48"/>
          <p:cNvSpPr/>
          <p:nvPr/>
        </p:nvSpPr>
        <p:spPr>
          <a:xfrm>
            <a:off x="3027849" y="2619458"/>
            <a:ext cx="7158204" cy="2581636"/>
          </a:xfrm>
          <a:prstGeom prst="roundRect">
            <a:avLst/>
          </a:prstGeom>
          <a:gradFill>
            <a:gsLst>
              <a:gs pos="0">
                <a:srgbClr val="1D3379"/>
              </a:gs>
              <a:gs pos="29000">
                <a:srgbClr val="6C98D6"/>
              </a:gs>
              <a:gs pos="79000">
                <a:schemeClr val="accent1">
                  <a:lumMod val="75000"/>
                </a:schemeClr>
              </a:gs>
              <a:gs pos="100000">
                <a:schemeClr val="accent1">
                  <a:lumMod val="30000"/>
                  <a:lumOff val="70000"/>
                </a:schemeClr>
              </a:gs>
            </a:gsLst>
            <a:lin ang="3000000" scaled="0"/>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3600" dirty="0"/>
              <a:t>ДЯКУЄМО ЗА </a:t>
            </a:r>
            <a:r>
              <a:rPr lang="uk-UA" sz="3600" dirty="0" smtClean="0"/>
              <a:t>УВАГУ </a:t>
            </a:r>
          </a:p>
          <a:p>
            <a:pPr algn="ctr"/>
            <a:r>
              <a:rPr lang="uk-UA" sz="3600" dirty="0" smtClean="0"/>
              <a:t>ТА УЧАСТЬ У ДЕРЖАВНИХ СТАТИСТИЧНИХ СПОСТЕРЕЖЕННЯХ!</a:t>
            </a:r>
            <a:endParaRPr lang="uk-UA" sz="3600" dirty="0"/>
          </a:p>
        </p:txBody>
      </p:sp>
    </p:spTree>
    <p:extLst>
      <p:ext uri="{BB962C8B-B14F-4D97-AF65-F5344CB8AC3E}">
        <p14:creationId xmlns:p14="http://schemas.microsoft.com/office/powerpoint/2010/main" val="13596525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15156"/>
            <a:ext cx="10515600" cy="454818"/>
          </a:xfrm>
        </p:spPr>
        <p:txBody>
          <a:bodyPr>
            <a:normAutofit fontScale="90000"/>
          </a:bodyPr>
          <a:lstStyle/>
          <a:p>
            <a:r>
              <a:rPr lang="uk-UA" sz="1800" b="1" dirty="0" smtClean="0">
                <a:solidFill>
                  <a:srgbClr val="7030A0"/>
                </a:solidFill>
              </a:rPr>
              <a:t>        </a:t>
            </a:r>
            <a:r>
              <a:rPr lang="uk-UA" sz="1900" b="1" dirty="0" smtClean="0">
                <a:solidFill>
                  <a:srgbClr val="1D3379"/>
                </a:solidFill>
              </a:rPr>
              <a:t>Організація подання державної статистичної звітності зі статистики промисловості</a:t>
            </a:r>
            <a:r>
              <a:rPr lang="en-US" sz="1900" b="1" dirty="0" smtClean="0">
                <a:solidFill>
                  <a:srgbClr val="1D3379"/>
                </a:solidFill>
              </a:rPr>
              <a:t> </a:t>
            </a:r>
            <a:r>
              <a:rPr lang="uk-UA" sz="1900" b="1" dirty="0" smtClean="0">
                <a:solidFill>
                  <a:srgbClr val="1D3379"/>
                </a:solidFill>
              </a:rPr>
              <a:t>за ф. №1 П-НПП (річна)</a:t>
            </a:r>
            <a:endParaRPr lang="uk-UA" sz="1900" b="1" dirty="0">
              <a:solidFill>
                <a:srgbClr val="1D3379"/>
              </a:solidFill>
            </a:endParaRPr>
          </a:p>
        </p:txBody>
      </p:sp>
      <p:sp>
        <p:nvSpPr>
          <p:cNvPr id="3" name="Округлений прямокутник 2"/>
          <p:cNvSpPr/>
          <p:nvPr/>
        </p:nvSpPr>
        <p:spPr>
          <a:xfrm>
            <a:off x="965914" y="1094704"/>
            <a:ext cx="10509161" cy="56667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rgbClr val="1D3379"/>
                </a:solidFill>
              </a:rPr>
              <a:t>Звітність подають юридичні особи, відокремлені підрозділи юридичних осіб </a:t>
            </a:r>
          </a:p>
          <a:p>
            <a:pPr algn="ctr"/>
            <a:r>
              <a:rPr lang="uk-UA" i="1" dirty="0" smtClean="0">
                <a:solidFill>
                  <a:srgbClr val="1D3379"/>
                </a:solidFill>
              </a:rPr>
              <a:t>(відповідно до затвердженої сукупності)</a:t>
            </a:r>
            <a:endParaRPr lang="uk-UA" i="1" dirty="0">
              <a:solidFill>
                <a:srgbClr val="1D3379"/>
              </a:solidFill>
            </a:endParaRPr>
          </a:p>
        </p:txBody>
      </p:sp>
      <p:sp>
        <p:nvSpPr>
          <p:cNvPr id="4" name="Прямокутник 3"/>
          <p:cNvSpPr/>
          <p:nvPr/>
        </p:nvSpPr>
        <p:spPr>
          <a:xfrm>
            <a:off x="316605" y="1831184"/>
            <a:ext cx="3048386" cy="1246868"/>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rgbClr val="1D3379"/>
                </a:solidFill>
              </a:rPr>
              <a:t>ф.№</a:t>
            </a:r>
            <a:r>
              <a:rPr lang="ru-RU" dirty="0" smtClean="0">
                <a:solidFill>
                  <a:srgbClr val="1D3379"/>
                </a:solidFill>
              </a:rPr>
              <a:t>1 П-НПП (</a:t>
            </a:r>
            <a:r>
              <a:rPr lang="uk-UA" dirty="0" smtClean="0">
                <a:solidFill>
                  <a:srgbClr val="1D3379"/>
                </a:solidFill>
              </a:rPr>
              <a:t>річна</a:t>
            </a:r>
            <a:r>
              <a:rPr lang="ru-RU" dirty="0" smtClean="0">
                <a:solidFill>
                  <a:srgbClr val="1D3379"/>
                </a:solidFill>
              </a:rPr>
              <a:t>) </a:t>
            </a:r>
            <a:r>
              <a:rPr lang="ru-RU" dirty="0">
                <a:solidFill>
                  <a:srgbClr val="1D3379"/>
                </a:solidFill>
              </a:rPr>
              <a:t>"</a:t>
            </a:r>
            <a:r>
              <a:rPr lang="ru-RU" dirty="0" smtClean="0">
                <a:solidFill>
                  <a:srgbClr val="1D3379"/>
                </a:solidFill>
              </a:rPr>
              <a:t>Звіт про виробництво та реалізацію промислової продукції"</a:t>
            </a:r>
            <a:endParaRPr lang="uk-UA" dirty="0">
              <a:solidFill>
                <a:srgbClr val="1D3379"/>
              </a:solidFill>
            </a:endParaRPr>
          </a:p>
        </p:txBody>
      </p:sp>
      <p:sp>
        <p:nvSpPr>
          <p:cNvPr id="5" name="Стрілка вправо 4"/>
          <p:cNvSpPr/>
          <p:nvPr/>
        </p:nvSpPr>
        <p:spPr>
          <a:xfrm>
            <a:off x="3376584" y="2316873"/>
            <a:ext cx="875763" cy="484632"/>
          </a:xfrm>
          <a:prstGeom prst="right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6" name="Прямокутник 5"/>
          <p:cNvSpPr/>
          <p:nvPr/>
        </p:nvSpPr>
        <p:spPr>
          <a:xfrm>
            <a:off x="4252347" y="1661375"/>
            <a:ext cx="3219719" cy="1436092"/>
          </a:xfrm>
          <a:prstGeom prst="rect">
            <a:avLst/>
          </a:prstGeom>
          <a:no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uk-UA" sz="600" dirty="0" smtClean="0">
              <a:solidFill>
                <a:srgbClr val="1D3379"/>
              </a:solidFill>
            </a:endParaRPr>
          </a:p>
          <a:p>
            <a:r>
              <a:rPr lang="uk-UA" dirty="0" smtClean="0">
                <a:solidFill>
                  <a:srgbClr val="1D3379"/>
                </a:solidFill>
              </a:rPr>
              <a:t>на бланку, затвердженому  наказом Держстату </a:t>
            </a:r>
            <a:r>
              <a:rPr lang="uk-UA" sz="1500" dirty="0" smtClean="0">
                <a:solidFill>
                  <a:srgbClr val="1D3379"/>
                </a:solidFill>
              </a:rPr>
              <a:t>(</a:t>
            </a:r>
            <a:r>
              <a:rPr lang="uk-UA" sz="1500" dirty="0" smtClean="0">
                <a:solidFill>
                  <a:srgbClr val="002060"/>
                </a:solidFill>
              </a:rPr>
              <a:t>31</a:t>
            </a:r>
            <a:r>
              <a:rPr lang="en-US" sz="1500" dirty="0" smtClean="0">
                <a:solidFill>
                  <a:srgbClr val="002060"/>
                </a:solidFill>
              </a:rPr>
              <a:t>.05.</a:t>
            </a:r>
            <a:r>
              <a:rPr lang="uk-UA" sz="1500" dirty="0" smtClean="0">
                <a:solidFill>
                  <a:srgbClr val="002060"/>
                </a:solidFill>
              </a:rPr>
              <a:t>2022р</a:t>
            </a:r>
            <a:r>
              <a:rPr lang="uk-UA" sz="1500" dirty="0">
                <a:solidFill>
                  <a:srgbClr val="002060"/>
                </a:solidFill>
              </a:rPr>
              <a:t>. № </a:t>
            </a:r>
            <a:r>
              <a:rPr lang="uk-UA" sz="1500" dirty="0" smtClean="0">
                <a:solidFill>
                  <a:srgbClr val="002060"/>
                </a:solidFill>
              </a:rPr>
              <a:t>118 (</a:t>
            </a:r>
            <a:r>
              <a:rPr lang="uk-UA" sz="1500" dirty="0">
                <a:solidFill>
                  <a:srgbClr val="002060"/>
                </a:solidFill>
              </a:rPr>
              <a:t>зі змінами, внесеними наказом </a:t>
            </a:r>
            <a:r>
              <a:rPr lang="uk-UA" sz="1500" dirty="0" smtClean="0">
                <a:solidFill>
                  <a:srgbClr val="002060"/>
                </a:solidFill>
              </a:rPr>
              <a:t>Держстату</a:t>
            </a:r>
            <a:r>
              <a:rPr lang="en-US" sz="1500" dirty="0" smtClean="0">
                <a:solidFill>
                  <a:srgbClr val="002060"/>
                </a:solidFill>
              </a:rPr>
              <a:t>  </a:t>
            </a:r>
            <a:r>
              <a:rPr lang="uk-UA" sz="1500" dirty="0" smtClean="0">
                <a:solidFill>
                  <a:srgbClr val="002060"/>
                </a:solidFill>
              </a:rPr>
              <a:t>від </a:t>
            </a:r>
            <a:r>
              <a:rPr lang="en-US" sz="1500" dirty="0" smtClean="0">
                <a:solidFill>
                  <a:srgbClr val="002060"/>
                </a:solidFill>
              </a:rPr>
              <a:t>10.11.</a:t>
            </a:r>
            <a:r>
              <a:rPr lang="uk-UA" sz="1500" dirty="0" smtClean="0">
                <a:solidFill>
                  <a:srgbClr val="002060"/>
                </a:solidFill>
              </a:rPr>
              <a:t>2022р</a:t>
            </a:r>
            <a:r>
              <a:rPr lang="uk-UA" sz="1500" dirty="0">
                <a:solidFill>
                  <a:srgbClr val="002060"/>
                </a:solidFill>
              </a:rPr>
              <a:t>. № 279</a:t>
            </a:r>
            <a:r>
              <a:rPr lang="uk-UA" sz="1500" dirty="0" smtClean="0">
                <a:solidFill>
                  <a:srgbClr val="002060"/>
                </a:solidFill>
              </a:rPr>
              <a:t>))</a:t>
            </a:r>
            <a:endParaRPr lang="en-US" dirty="0" smtClean="0"/>
          </a:p>
        </p:txBody>
      </p:sp>
      <p:sp>
        <p:nvSpPr>
          <p:cNvPr id="7" name="Стрілка вправо 6"/>
          <p:cNvSpPr/>
          <p:nvPr/>
        </p:nvSpPr>
        <p:spPr>
          <a:xfrm>
            <a:off x="7504780" y="2168417"/>
            <a:ext cx="1146217" cy="484632"/>
          </a:xfrm>
          <a:prstGeom prst="right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
        <p:nvSpPr>
          <p:cNvPr id="8" name="Прямокутник 7"/>
          <p:cNvSpPr/>
          <p:nvPr/>
        </p:nvSpPr>
        <p:spPr>
          <a:xfrm>
            <a:off x="8650997" y="1800362"/>
            <a:ext cx="3434031" cy="1053684"/>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pc="-100" dirty="0" smtClean="0">
                <a:solidFill>
                  <a:srgbClr val="1D3379"/>
                </a:solidFill>
              </a:rPr>
              <a:t>Роз</a:t>
            </a:r>
            <a:r>
              <a:rPr lang="en-US" spc="-100" dirty="0" smtClean="0">
                <a:solidFill>
                  <a:srgbClr val="1D3379"/>
                </a:solidFill>
              </a:rPr>
              <a:t>`</a:t>
            </a:r>
            <a:r>
              <a:rPr lang="uk-UA" spc="-100" noProof="1" smtClean="0">
                <a:solidFill>
                  <a:srgbClr val="1D3379"/>
                </a:solidFill>
              </a:rPr>
              <a:t>яснення</a:t>
            </a:r>
            <a:r>
              <a:rPr lang="uk-UA" dirty="0" smtClean="0">
                <a:solidFill>
                  <a:srgbClr val="1D3379"/>
                </a:solidFill>
              </a:rPr>
              <a:t> </a:t>
            </a:r>
            <a:r>
              <a:rPr lang="ru-RU" dirty="0" smtClean="0">
                <a:solidFill>
                  <a:srgbClr val="1D3379"/>
                </a:solidFill>
              </a:rPr>
              <a:t>в</a:t>
            </a:r>
            <a:r>
              <a:rPr lang="uk-UA" dirty="0" smtClean="0">
                <a:solidFill>
                  <a:srgbClr val="1D3379"/>
                </a:solidFill>
              </a:rPr>
              <a:t>ід 31 жовтня 2022р.</a:t>
            </a:r>
          </a:p>
          <a:p>
            <a:pPr algn="ctr"/>
            <a:r>
              <a:rPr lang="uk-UA" dirty="0">
                <a:solidFill>
                  <a:schemeClr val="accent5">
                    <a:lumMod val="50000"/>
                  </a:schemeClr>
                </a:solidFill>
              </a:rPr>
              <a:t>№ </a:t>
            </a:r>
            <a:r>
              <a:rPr lang="en-US" dirty="0" smtClean="0">
                <a:solidFill>
                  <a:schemeClr val="accent5">
                    <a:lumMod val="50000"/>
                  </a:schemeClr>
                </a:solidFill>
              </a:rPr>
              <a:t>19.1.2-12/</a:t>
            </a:r>
            <a:r>
              <a:rPr lang="uk-UA" dirty="0" smtClean="0">
                <a:solidFill>
                  <a:schemeClr val="accent5">
                    <a:lumMod val="50000"/>
                  </a:schemeClr>
                </a:solidFill>
              </a:rPr>
              <a:t>43-22</a:t>
            </a:r>
            <a:endParaRPr lang="uk-UA" dirty="0"/>
          </a:p>
          <a:p>
            <a:pPr algn="ctr"/>
            <a:endParaRPr lang="uk-UA" dirty="0" smtClean="0">
              <a:solidFill>
                <a:schemeClr val="accent5">
                  <a:lumMod val="50000"/>
                </a:schemeClr>
              </a:solidFill>
            </a:endParaRPr>
          </a:p>
        </p:txBody>
      </p:sp>
      <p:sp>
        <p:nvSpPr>
          <p:cNvPr id="9" name="Округлений прямокутник 8"/>
          <p:cNvSpPr/>
          <p:nvPr/>
        </p:nvSpPr>
        <p:spPr>
          <a:xfrm>
            <a:off x="316605" y="3271943"/>
            <a:ext cx="11480439" cy="75914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rgbClr val="1D3379"/>
                </a:solidFill>
              </a:rPr>
              <a:t>Інструментарій знаходиться на вебсайті Головного управління статистики у Тернопільській області</a:t>
            </a:r>
            <a:r>
              <a:rPr lang="uk-UA" i="1" dirty="0">
                <a:solidFill>
                  <a:srgbClr val="002060"/>
                </a:solidFill>
              </a:rPr>
              <a:t> (</a:t>
            </a:r>
            <a:r>
              <a:rPr lang="uk-UA" i="1" u="sng" dirty="0">
                <a:solidFill>
                  <a:srgbClr val="002060"/>
                </a:solidFill>
                <a:hlinkClick r:id="rId2"/>
              </a:rPr>
              <a:t>www.te.ukrstat.gov.ua</a:t>
            </a:r>
            <a:r>
              <a:rPr lang="uk-UA" i="1" dirty="0">
                <a:solidFill>
                  <a:srgbClr val="002060"/>
                </a:solidFill>
              </a:rPr>
              <a:t>) </a:t>
            </a:r>
            <a:r>
              <a:rPr lang="uk-UA" dirty="0" smtClean="0">
                <a:solidFill>
                  <a:srgbClr val="1D3379"/>
                </a:solidFill>
              </a:rPr>
              <a:t>/ Для респондентів/Альбом форм ДСС на 2023/Економічна статистика/Промисловість</a:t>
            </a:r>
            <a:endParaRPr lang="uk-UA" dirty="0">
              <a:solidFill>
                <a:srgbClr val="1D3379"/>
              </a:solidFill>
            </a:endParaRPr>
          </a:p>
        </p:txBody>
      </p:sp>
      <p:sp>
        <p:nvSpPr>
          <p:cNvPr id="10" name="Округлений прямокутник 9"/>
          <p:cNvSpPr/>
          <p:nvPr/>
        </p:nvSpPr>
        <p:spPr>
          <a:xfrm>
            <a:off x="476517" y="4224978"/>
            <a:ext cx="4314424" cy="61342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rgbClr val="1D3379"/>
                </a:solidFill>
              </a:rPr>
              <a:t>Запланований термін подання звітності </a:t>
            </a:r>
          </a:p>
          <a:p>
            <a:pPr algn="ctr"/>
            <a:r>
              <a:rPr lang="uk-UA" dirty="0" smtClean="0">
                <a:solidFill>
                  <a:srgbClr val="1D3379"/>
                </a:solidFill>
              </a:rPr>
              <a:t>за ф.№1 П-НПП (річна)</a:t>
            </a:r>
            <a:endParaRPr lang="uk-UA" dirty="0">
              <a:solidFill>
                <a:srgbClr val="1D3379"/>
              </a:solidFill>
            </a:endParaRPr>
          </a:p>
        </p:txBody>
      </p:sp>
      <p:sp>
        <p:nvSpPr>
          <p:cNvPr id="11" name="Стрілка вправо 10"/>
          <p:cNvSpPr/>
          <p:nvPr/>
        </p:nvSpPr>
        <p:spPr>
          <a:xfrm>
            <a:off x="4790941" y="4236426"/>
            <a:ext cx="1893194" cy="484632"/>
          </a:xfrm>
          <a:prstGeom prst="right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2" name="Округлений прямокутник 11"/>
          <p:cNvSpPr/>
          <p:nvPr/>
        </p:nvSpPr>
        <p:spPr>
          <a:xfrm>
            <a:off x="6684135" y="4145677"/>
            <a:ext cx="5112909" cy="812689"/>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rgbClr val="1D3379"/>
                </a:solidFill>
              </a:rPr>
              <a:t>Не пізніше 28 лютого</a:t>
            </a:r>
            <a:endParaRPr lang="uk-UA" dirty="0">
              <a:solidFill>
                <a:srgbClr val="1D3379"/>
              </a:solidFill>
            </a:endParaRPr>
          </a:p>
        </p:txBody>
      </p:sp>
      <p:sp>
        <p:nvSpPr>
          <p:cNvPr id="13" name="Округлений прямокутник 12"/>
          <p:cNvSpPr/>
          <p:nvPr/>
        </p:nvSpPr>
        <p:spPr>
          <a:xfrm>
            <a:off x="476517" y="5177307"/>
            <a:ext cx="2189410" cy="1429555"/>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rgbClr val="1D3379"/>
                </a:solidFill>
              </a:rPr>
              <a:t>Спосіб подання звітності</a:t>
            </a:r>
            <a:endParaRPr lang="uk-UA" dirty="0">
              <a:solidFill>
                <a:srgbClr val="1D3379"/>
              </a:solidFill>
            </a:endParaRPr>
          </a:p>
        </p:txBody>
      </p:sp>
      <p:sp>
        <p:nvSpPr>
          <p:cNvPr id="15" name="Стрілка вправо 14"/>
          <p:cNvSpPr/>
          <p:nvPr/>
        </p:nvSpPr>
        <p:spPr>
          <a:xfrm>
            <a:off x="2854991" y="5383370"/>
            <a:ext cx="3614285" cy="1043188"/>
          </a:xfrm>
          <a:prstGeom prst="right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rgbClr val="1D3379"/>
                </a:solidFill>
              </a:rPr>
              <a:t>Системою електронної звітності</a:t>
            </a:r>
            <a:endParaRPr lang="uk-UA" dirty="0">
              <a:solidFill>
                <a:srgbClr val="1D3379"/>
              </a:solidFill>
            </a:endParaRPr>
          </a:p>
        </p:txBody>
      </p:sp>
      <p:sp>
        <p:nvSpPr>
          <p:cNvPr id="16" name="Овал 15"/>
          <p:cNvSpPr/>
          <p:nvPr/>
        </p:nvSpPr>
        <p:spPr>
          <a:xfrm>
            <a:off x="6658341" y="5132842"/>
            <a:ext cx="5426687" cy="1571223"/>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rgbClr val="1D3379"/>
                </a:solidFill>
              </a:rPr>
              <a:t>Можна використовувати  безкоштовний сервіс електронного звітування «Кабінет респондента»:</a:t>
            </a:r>
            <a:r>
              <a:rPr lang="en-US" dirty="0">
                <a:solidFill>
                  <a:srgbClr val="1D3379"/>
                </a:solidFill>
              </a:rPr>
              <a:t> </a:t>
            </a:r>
            <a:r>
              <a:rPr lang="en-US" b="1" dirty="0">
                <a:solidFill>
                  <a:srgbClr val="1D3379"/>
                </a:solidFill>
              </a:rPr>
              <a:t>https://statzvit.ukrstat.gov.ua/</a:t>
            </a:r>
            <a:endParaRPr lang="uk-UA" b="1" dirty="0">
              <a:solidFill>
                <a:srgbClr val="1D3379"/>
              </a:solidFill>
            </a:endParaRPr>
          </a:p>
        </p:txBody>
      </p:sp>
    </p:spTree>
    <p:extLst>
      <p:ext uri="{BB962C8B-B14F-4D97-AF65-F5344CB8AC3E}">
        <p14:creationId xmlns:p14="http://schemas.microsoft.com/office/powerpoint/2010/main" val="26971427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1D3379"/>
            </a:gs>
            <a:gs pos="0">
              <a:srgbClr val="6C98D6"/>
            </a:gs>
            <a:gs pos="52000">
              <a:srgbClr val="F9B10A"/>
            </a:gs>
            <a:gs pos="100000">
              <a:schemeClr val="accent1">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Прямокутник із двома вирізаними протилежними кутами 1"/>
          <p:cNvSpPr/>
          <p:nvPr/>
        </p:nvSpPr>
        <p:spPr>
          <a:xfrm>
            <a:off x="823853" y="2793493"/>
            <a:ext cx="10728102" cy="741342"/>
          </a:xfrm>
          <a:prstGeom prst="snip2Diag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600" b="1" dirty="0" smtClean="0">
                <a:solidFill>
                  <a:srgbClr val="1D3379"/>
                </a:solidFill>
              </a:rPr>
              <a:t>МЕТОДОЛОГІЧНІ ОСОБЛИВОСТІ СКЛАДАННЯ ДЕРЖАВНОЇ СТАТИСТИЧНОЇ ЗВІТНОСТІ </a:t>
            </a:r>
          </a:p>
          <a:p>
            <a:pPr algn="ctr"/>
            <a:endParaRPr lang="uk-UA" sz="2000" b="1" dirty="0">
              <a:solidFill>
                <a:srgbClr val="1D3379"/>
              </a:solidFill>
            </a:endParaRPr>
          </a:p>
        </p:txBody>
      </p:sp>
      <p:sp>
        <p:nvSpPr>
          <p:cNvPr id="3" name="Округлений прямокутник 2"/>
          <p:cNvSpPr/>
          <p:nvPr/>
        </p:nvSpPr>
        <p:spPr>
          <a:xfrm>
            <a:off x="600132" y="3868165"/>
            <a:ext cx="3515933" cy="1180353"/>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600" dirty="0" smtClean="0">
                <a:solidFill>
                  <a:srgbClr val="1D3379"/>
                </a:solidFill>
              </a:rPr>
              <a:t>При заповненні звітності необхідно керуватися Номенклатурою продукції промисловості (НПП)</a:t>
            </a:r>
            <a:endParaRPr lang="uk-UA" sz="1600" dirty="0">
              <a:solidFill>
                <a:srgbClr val="1D3379"/>
              </a:solidFill>
            </a:endParaRPr>
          </a:p>
        </p:txBody>
      </p:sp>
      <p:sp>
        <p:nvSpPr>
          <p:cNvPr id="4" name="Стрілка вправо 3"/>
          <p:cNvSpPr/>
          <p:nvPr/>
        </p:nvSpPr>
        <p:spPr>
          <a:xfrm>
            <a:off x="4185240" y="4395968"/>
            <a:ext cx="1519707" cy="484632"/>
          </a:xfrm>
          <a:prstGeom prst="right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rgbClr val="1D3379"/>
              </a:solidFill>
            </a:endParaRPr>
          </a:p>
        </p:txBody>
      </p:sp>
      <p:sp>
        <p:nvSpPr>
          <p:cNvPr id="5" name="Округлений прямокутник 4"/>
          <p:cNvSpPr/>
          <p:nvPr/>
        </p:nvSpPr>
        <p:spPr>
          <a:xfrm>
            <a:off x="5704947" y="3926811"/>
            <a:ext cx="6014434" cy="1211860"/>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600" dirty="0" smtClean="0">
                <a:solidFill>
                  <a:srgbClr val="1D3379"/>
                </a:solidFill>
              </a:rPr>
              <a:t>Розміщується на вебсайті ГУС у Тернопільській області</a:t>
            </a:r>
            <a:r>
              <a:rPr lang="uk-UA" sz="1600" i="1" dirty="0" smtClean="0">
                <a:solidFill>
                  <a:srgbClr val="002060"/>
                </a:solidFill>
              </a:rPr>
              <a:t> </a:t>
            </a:r>
            <a:r>
              <a:rPr lang="uk-UA" sz="1600" i="1" dirty="0">
                <a:solidFill>
                  <a:srgbClr val="002060"/>
                </a:solidFill>
              </a:rPr>
              <a:t>(</a:t>
            </a:r>
            <a:r>
              <a:rPr lang="uk-UA" sz="1600" i="1" u="sng" dirty="0">
                <a:solidFill>
                  <a:srgbClr val="002060"/>
                </a:solidFill>
                <a:hlinkClick r:id="rId2"/>
              </a:rPr>
              <a:t>www.te.ukrstat.gov.ua</a:t>
            </a:r>
            <a:r>
              <a:rPr lang="uk-UA" sz="1600" i="1" dirty="0">
                <a:solidFill>
                  <a:srgbClr val="002060"/>
                </a:solidFill>
              </a:rPr>
              <a:t>) </a:t>
            </a:r>
            <a:r>
              <a:rPr lang="uk-UA" sz="1600" dirty="0" smtClean="0">
                <a:solidFill>
                  <a:srgbClr val="1D3379"/>
                </a:solidFill>
              </a:rPr>
              <a:t>/Методологія та класифікатори/Класифікатори/Номенклатура продукції промисловості</a:t>
            </a:r>
            <a:endParaRPr lang="uk-UA" sz="1600" dirty="0">
              <a:solidFill>
                <a:srgbClr val="1D3379"/>
              </a:solidFill>
            </a:endParaRPr>
          </a:p>
        </p:txBody>
      </p:sp>
      <p:sp>
        <p:nvSpPr>
          <p:cNvPr id="6" name="Прямокутник 5"/>
          <p:cNvSpPr/>
          <p:nvPr/>
        </p:nvSpPr>
        <p:spPr>
          <a:xfrm>
            <a:off x="3634257" y="6254213"/>
            <a:ext cx="3865161" cy="338554"/>
          </a:xfrm>
          <a:prstGeom prst="rect">
            <a:avLst/>
          </a:prstGeom>
        </p:spPr>
        <p:txBody>
          <a:bodyPr wrap="none">
            <a:spAutoFit/>
          </a:bodyPr>
          <a:lstStyle/>
          <a:p>
            <a:r>
              <a:rPr lang="uk-UA" sz="1600" dirty="0">
                <a:solidFill>
                  <a:srgbClr val="1D3379"/>
                </a:solidFill>
                <a:latin typeface="Verdana" panose="020B0604030504040204" pitchFamily="34" charset="0"/>
              </a:rPr>
              <a:t>від </a:t>
            </a:r>
            <a:r>
              <a:rPr lang="uk-UA" sz="1600" dirty="0" smtClean="0">
                <a:solidFill>
                  <a:srgbClr val="1D3379"/>
                </a:solidFill>
                <a:latin typeface="Verdana" panose="020B0604030504040204" pitchFamily="34" charset="0"/>
              </a:rPr>
              <a:t>07.10.20</a:t>
            </a:r>
            <a:r>
              <a:rPr lang="en-US" sz="1600" dirty="0" smtClean="0">
                <a:solidFill>
                  <a:srgbClr val="1D3379"/>
                </a:solidFill>
                <a:latin typeface="Verdana" panose="020B0604030504040204" pitchFamily="34" charset="0"/>
              </a:rPr>
              <a:t>2</a:t>
            </a:r>
            <a:r>
              <a:rPr lang="uk-UA" sz="1600" dirty="0" smtClean="0">
                <a:solidFill>
                  <a:srgbClr val="1D3379"/>
                </a:solidFill>
                <a:latin typeface="Verdana" panose="020B0604030504040204" pitchFamily="34" charset="0"/>
              </a:rPr>
              <a:t>2 </a:t>
            </a:r>
            <a:r>
              <a:rPr lang="uk-UA" sz="1600" dirty="0">
                <a:solidFill>
                  <a:srgbClr val="1D3379"/>
                </a:solidFill>
                <a:latin typeface="Verdana" panose="020B0604030504040204" pitchFamily="34" charset="0"/>
              </a:rPr>
              <a:t>№ </a:t>
            </a:r>
            <a:r>
              <a:rPr lang="uk-UA" sz="1600" dirty="0" smtClean="0">
                <a:solidFill>
                  <a:srgbClr val="1D3379"/>
                </a:solidFill>
                <a:latin typeface="Verdana" panose="020B0604030504040204" pitchFamily="34" charset="0"/>
              </a:rPr>
              <a:t>19.1.2-12/40-</a:t>
            </a:r>
            <a:r>
              <a:rPr lang="en-US" sz="1600" dirty="0" smtClean="0">
                <a:solidFill>
                  <a:srgbClr val="1D3379"/>
                </a:solidFill>
                <a:latin typeface="Verdana" panose="020B0604030504040204" pitchFamily="34" charset="0"/>
              </a:rPr>
              <a:t>2</a:t>
            </a:r>
            <a:r>
              <a:rPr lang="uk-UA" sz="1600" dirty="0" smtClean="0">
                <a:solidFill>
                  <a:srgbClr val="1D3379"/>
                </a:solidFill>
                <a:latin typeface="Verdana" panose="020B0604030504040204" pitchFamily="34" charset="0"/>
              </a:rPr>
              <a:t>2</a:t>
            </a:r>
            <a:endParaRPr lang="uk-UA" sz="1600" dirty="0">
              <a:solidFill>
                <a:srgbClr val="1D3379"/>
              </a:solidFill>
            </a:endParaRPr>
          </a:p>
        </p:txBody>
      </p:sp>
      <p:sp>
        <p:nvSpPr>
          <p:cNvPr id="7" name="Прямокутник 6"/>
          <p:cNvSpPr/>
          <p:nvPr/>
        </p:nvSpPr>
        <p:spPr>
          <a:xfrm>
            <a:off x="488883" y="5405144"/>
            <a:ext cx="10432128" cy="830997"/>
          </a:xfrm>
          <a:prstGeom prst="rect">
            <a:avLst/>
          </a:prstGeom>
        </p:spPr>
        <p:txBody>
          <a:bodyPr wrap="square">
            <a:spAutoFit/>
          </a:bodyPr>
          <a:lstStyle/>
          <a:p>
            <a:pPr algn="ctr"/>
            <a:r>
              <a:rPr lang="uk-UA" sz="1600" dirty="0" smtClean="0">
                <a:solidFill>
                  <a:srgbClr val="1D3379"/>
                </a:solidFill>
                <a:latin typeface="Verdana" panose="020B0604030504040204" pitchFamily="34" charset="0"/>
              </a:rPr>
              <a:t>НОМЕНКЛАТУРА ПРОДУКЦІЇ ПРОМИСЛОВОСТІ</a:t>
            </a:r>
          </a:p>
          <a:p>
            <a:pPr algn="ctr"/>
            <a:r>
              <a:rPr lang="uk-UA" sz="1600" dirty="0" smtClean="0">
                <a:solidFill>
                  <a:srgbClr val="1D3379"/>
                </a:solidFill>
                <a:latin typeface="Verdana" panose="020B0604030504040204" pitchFamily="34" charset="0"/>
              </a:rPr>
              <a:t> (гармонізована </a:t>
            </a:r>
            <a:r>
              <a:rPr lang="uk-UA" sz="1600" dirty="0">
                <a:solidFill>
                  <a:srgbClr val="1D3379"/>
                </a:solidFill>
                <a:latin typeface="Verdana" panose="020B0604030504040204" pitchFamily="34" charset="0"/>
              </a:rPr>
              <a:t>зі Статистичною класифікацією продукції за видами економічної діяльності </a:t>
            </a:r>
            <a:r>
              <a:rPr lang="uk-UA" sz="1600" dirty="0" smtClean="0">
                <a:solidFill>
                  <a:srgbClr val="1D3379"/>
                </a:solidFill>
                <a:latin typeface="Verdana" panose="020B0604030504040204" pitchFamily="34" charset="0"/>
              </a:rPr>
              <a:t>ЄС (СРА) </a:t>
            </a:r>
            <a:r>
              <a:rPr lang="uk-UA" sz="1600" dirty="0">
                <a:solidFill>
                  <a:srgbClr val="1D3379"/>
                </a:solidFill>
                <a:latin typeface="Verdana" panose="020B0604030504040204" pitchFamily="34" charset="0"/>
              </a:rPr>
              <a:t>базується на Переліку промислової продукції для </a:t>
            </a:r>
            <a:r>
              <a:rPr lang="uk-UA" sz="1600" dirty="0" smtClean="0">
                <a:solidFill>
                  <a:srgbClr val="1D3379"/>
                </a:solidFill>
                <a:latin typeface="Verdana" panose="020B0604030504040204" pitchFamily="34" charset="0"/>
              </a:rPr>
              <a:t>ЄС (PRODСOM, 2022) </a:t>
            </a:r>
            <a:endParaRPr lang="uk-UA" sz="1600" dirty="0">
              <a:solidFill>
                <a:srgbClr val="1D3379"/>
              </a:solidFill>
            </a:endParaRPr>
          </a:p>
        </p:txBody>
      </p:sp>
      <p:sp>
        <p:nvSpPr>
          <p:cNvPr id="9" name="Прямокутник 8"/>
          <p:cNvSpPr/>
          <p:nvPr/>
        </p:nvSpPr>
        <p:spPr>
          <a:xfrm>
            <a:off x="1252855" y="369741"/>
            <a:ext cx="9604068" cy="630973"/>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600" b="1" dirty="0" smtClean="0">
                <a:solidFill>
                  <a:schemeClr val="accent5">
                    <a:lumMod val="75000"/>
                  </a:schemeClr>
                </a:solidFill>
              </a:rPr>
              <a:t>МЕТА ПРОВЕДЕННЯ ДЕРЖАВНОГО СТАТИСТИЧНОГО СПОСТЕРЕЖЕННЯ</a:t>
            </a:r>
            <a:endParaRPr lang="uk-UA" sz="1600" b="1" dirty="0">
              <a:solidFill>
                <a:schemeClr val="accent5">
                  <a:lumMod val="75000"/>
                </a:schemeClr>
              </a:solidFill>
            </a:endParaRPr>
          </a:p>
        </p:txBody>
      </p:sp>
      <p:sp>
        <p:nvSpPr>
          <p:cNvPr id="10" name="Стрілка вниз 9"/>
          <p:cNvSpPr/>
          <p:nvPr/>
        </p:nvSpPr>
        <p:spPr>
          <a:xfrm>
            <a:off x="5704947" y="984194"/>
            <a:ext cx="352103" cy="713697"/>
          </a:xfrm>
          <a:prstGeom prst="downArrow">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sz="1600" dirty="0"/>
          </a:p>
        </p:txBody>
      </p:sp>
      <p:sp>
        <p:nvSpPr>
          <p:cNvPr id="11" name="Прямокутник 10"/>
          <p:cNvSpPr/>
          <p:nvPr/>
        </p:nvSpPr>
        <p:spPr>
          <a:xfrm>
            <a:off x="1252855" y="1779046"/>
            <a:ext cx="9604068" cy="681117"/>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600" dirty="0" smtClean="0">
                <a:solidFill>
                  <a:schemeClr val="accent5">
                    <a:lumMod val="75000"/>
                  </a:schemeClr>
                </a:solidFill>
              </a:rPr>
              <a:t>Отримання даних щодо обсягів виробництва та реалізації промислової продукції за видами для забезпечення інформаційних потреб національних користувачів та міжнародних організацій</a:t>
            </a:r>
            <a:endParaRPr lang="uk-UA" sz="1600" dirty="0">
              <a:solidFill>
                <a:schemeClr val="accent5">
                  <a:lumMod val="75000"/>
                </a:schemeClr>
              </a:solidFill>
            </a:endParaRPr>
          </a:p>
        </p:txBody>
      </p:sp>
    </p:spTree>
    <p:extLst>
      <p:ext uri="{BB962C8B-B14F-4D97-AF65-F5344CB8AC3E}">
        <p14:creationId xmlns:p14="http://schemas.microsoft.com/office/powerpoint/2010/main" val="40373554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1D3379"/>
            </a:gs>
            <a:gs pos="0">
              <a:srgbClr val="6C98D6"/>
            </a:gs>
            <a:gs pos="48000">
              <a:srgbClr val="F9B10A"/>
            </a:gs>
            <a:gs pos="100000">
              <a:schemeClr val="accent1">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graphicFrame>
        <p:nvGraphicFramePr>
          <p:cNvPr id="6" name="Таблиця 5"/>
          <p:cNvGraphicFramePr>
            <a:graphicFrameLocks noGrp="1"/>
          </p:cNvGraphicFramePr>
          <p:nvPr>
            <p:extLst>
              <p:ext uri="{D42A27DB-BD31-4B8C-83A1-F6EECF244321}">
                <p14:modId xmlns:p14="http://schemas.microsoft.com/office/powerpoint/2010/main" val="3412766337"/>
              </p:ext>
            </p:extLst>
          </p:nvPr>
        </p:nvGraphicFramePr>
        <p:xfrm>
          <a:off x="312483" y="513587"/>
          <a:ext cx="11672047" cy="5869687"/>
        </p:xfrm>
        <a:graphic>
          <a:graphicData uri="http://schemas.openxmlformats.org/drawingml/2006/table">
            <a:tbl>
              <a:tblPr>
                <a:effectLst>
                  <a:outerShdw blurRad="50800" dist="50800" dir="5400000" algn="ctr" rotWithShape="0">
                    <a:srgbClr val="000000"/>
                  </a:outerShdw>
                </a:effectLst>
              </a:tblPr>
              <a:tblGrid>
                <a:gridCol w="1926705"/>
                <a:gridCol w="6283294"/>
                <a:gridCol w="1586952"/>
                <a:gridCol w="1875096"/>
              </a:tblGrid>
              <a:tr h="926130">
                <a:tc>
                  <a:txBody>
                    <a:bodyPr/>
                    <a:lstStyle/>
                    <a:p>
                      <a:pPr algn="ctr" fontAlgn="t"/>
                      <a:r>
                        <a:rPr lang="uk-UA" sz="1600" b="1" i="0" u="none" strike="noStrike" dirty="0">
                          <a:solidFill>
                            <a:srgbClr val="1D3379"/>
                          </a:solidFill>
                          <a:effectLst/>
                          <a:latin typeface="Verdana" panose="020B0604030504040204" pitchFamily="34" charset="0"/>
                        </a:rPr>
                        <a:t>Код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r>
                        <a:rPr lang="uk-UA" sz="1600" b="1" i="0" u="none" strike="noStrike" dirty="0">
                          <a:solidFill>
                            <a:srgbClr val="1D3379"/>
                          </a:solidFill>
                          <a:effectLst/>
                          <a:latin typeface="Verdana" panose="020B0604030504040204" pitchFamily="34" charset="0"/>
                        </a:rPr>
                        <a:t>Назва</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r>
                        <a:rPr lang="uk-UA" sz="1400" b="1" i="0" u="none" strike="noStrike" dirty="0">
                          <a:solidFill>
                            <a:srgbClr val="1D3379"/>
                          </a:solidFill>
                          <a:effectLst/>
                          <a:latin typeface="Verdana" panose="020B0604030504040204" pitchFamily="34" charset="0"/>
                        </a:rPr>
                        <a:t>Одиниця вимірювання</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r>
                        <a:rPr lang="uk-UA" sz="1600" b="1" i="0" u="none" strike="noStrike" dirty="0">
                          <a:solidFill>
                            <a:srgbClr val="1D3379"/>
                          </a:solidFill>
                          <a:effectLst/>
                          <a:latin typeface="Verdana" panose="020B0604030504040204" pitchFamily="34" charset="0"/>
                        </a:rPr>
                        <a:t>Періодичність</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r>
              <a:tr h="463064">
                <a:tc>
                  <a:txBody>
                    <a:bodyPr/>
                    <a:lstStyle/>
                    <a:p>
                      <a:pPr algn="l" fontAlgn="t"/>
                      <a:r>
                        <a:rPr lang="uk-UA" sz="1600" b="0" i="0" u="none" strike="noStrike" dirty="0" smtClean="0">
                          <a:solidFill>
                            <a:srgbClr val="1D3379"/>
                          </a:solidFill>
                          <a:effectLst/>
                          <a:latin typeface="Verdana" panose="020B0604030504040204" pitchFamily="34" charset="0"/>
                        </a:rPr>
                        <a:t>11.01.10.63</a:t>
                      </a:r>
                      <a:endParaRPr lang="uk-UA"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l" fontAlgn="t"/>
                      <a:r>
                        <a:rPr lang="uk-UA" sz="1600" b="0" i="0" u="none" strike="noStrike" dirty="0" smtClean="0">
                          <a:solidFill>
                            <a:srgbClr val="1D3379"/>
                          </a:solidFill>
                          <a:effectLst/>
                          <a:latin typeface="Verdana" panose="020B0604030504040204" pitchFamily="34" charset="0"/>
                        </a:rPr>
                        <a:t> Горілка з вмістом спирту не більше 45,4%</a:t>
                      </a:r>
                      <a:endParaRPr lang="uk-UA"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l" fontAlgn="t"/>
                      <a:r>
                        <a:rPr lang="uk-UA" sz="1600" b="0" i="0" u="none" strike="noStrike" dirty="0" smtClean="0">
                          <a:solidFill>
                            <a:srgbClr val="1D3379"/>
                          </a:solidFill>
                          <a:effectLst/>
                          <a:latin typeface="Verdana" panose="020B0604030504040204" pitchFamily="34" charset="0"/>
                        </a:rPr>
                        <a:t> л чист.спирт</a:t>
                      </a:r>
                      <a:endParaRPr lang="uk-UA"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r>
                        <a:rPr lang="uk-UA" sz="1600" b="0" i="0" u="none" strike="noStrike" dirty="0" smtClean="0">
                          <a:solidFill>
                            <a:srgbClr val="1D3379"/>
                          </a:solidFill>
                          <a:effectLst/>
                          <a:latin typeface="Verdana" panose="020B0604030504040204" pitchFamily="34" charset="0"/>
                        </a:rPr>
                        <a:t>р</a:t>
                      </a:r>
                      <a:endParaRPr lang="uk-UA"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r>
              <a:tr h="463064">
                <a:tc>
                  <a:txBody>
                    <a:bodyPr/>
                    <a:lstStyle/>
                    <a:p>
                      <a:pPr algn="l" fontAlgn="t"/>
                      <a:r>
                        <a:rPr lang="uk-UA" sz="1600" b="0" i="0" u="none" strike="noStrike" dirty="0" smtClean="0">
                          <a:solidFill>
                            <a:srgbClr val="1D3379"/>
                          </a:solidFill>
                          <a:effectLst/>
                          <a:latin typeface="Verdana" panose="020B0604030504040204" pitchFamily="34" charset="0"/>
                        </a:rPr>
                        <a:t>11.01.10.70</a:t>
                      </a:r>
                      <a:endParaRPr lang="uk-UA"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l" fontAlgn="t"/>
                      <a:r>
                        <a:rPr lang="ru-RU" sz="1600" b="0" i="0" u="none" strike="noStrike" dirty="0" smtClean="0">
                          <a:solidFill>
                            <a:srgbClr val="1D3379"/>
                          </a:solidFill>
                          <a:effectLst/>
                          <a:latin typeface="Verdana" panose="020B0604030504040204" pitchFamily="34" charset="0"/>
                        </a:rPr>
                        <a:t> Спирт етиловий неденатурований з вмістом спирту </a:t>
                      </a:r>
                    </a:p>
                    <a:p>
                      <a:pPr algn="l" fontAlgn="t"/>
                      <a:r>
                        <a:rPr lang="ru-RU" sz="1600" b="0" i="0" u="none" strike="noStrike" dirty="0" smtClean="0">
                          <a:solidFill>
                            <a:srgbClr val="1D3379"/>
                          </a:solidFill>
                          <a:effectLst/>
                          <a:latin typeface="Verdana" panose="020B0604030504040204" pitchFamily="34" charset="0"/>
                        </a:rPr>
                        <a:t> </a:t>
                      </a:r>
                      <a:r>
                        <a:rPr lang="uk-UA" sz="1600" b="0" i="0" u="none" strike="noStrike" noProof="0" dirty="0" smtClean="0">
                          <a:solidFill>
                            <a:srgbClr val="1D3379"/>
                          </a:solidFill>
                          <a:effectLst/>
                          <a:latin typeface="Verdana" panose="020B0604030504040204" pitchFamily="34" charset="0"/>
                        </a:rPr>
                        <a:t>менше</a:t>
                      </a:r>
                      <a:r>
                        <a:rPr lang="ru-RU" sz="1600" b="0" i="0" u="none" strike="noStrike" dirty="0" smtClean="0">
                          <a:solidFill>
                            <a:srgbClr val="1D3379"/>
                          </a:solidFill>
                          <a:effectLst/>
                          <a:latin typeface="Verdana" panose="020B0604030504040204" pitchFamily="34" charset="0"/>
                        </a:rPr>
                        <a:t> 80 об.%</a:t>
                      </a:r>
                      <a:endParaRPr lang="ru-RU"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l" fontAlgn="t"/>
                      <a:r>
                        <a:rPr lang="uk-UA" sz="1600" b="0" i="0" u="none" strike="noStrike" dirty="0" smtClean="0">
                          <a:solidFill>
                            <a:srgbClr val="1D3379"/>
                          </a:solidFill>
                          <a:effectLst/>
                          <a:latin typeface="Verdana" panose="020B0604030504040204" pitchFamily="34" charset="0"/>
                        </a:rPr>
                        <a:t> л чист.спирт</a:t>
                      </a:r>
                      <a:endParaRPr lang="uk-UA"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r>
                        <a:rPr lang="uk-UA" sz="1600" b="0" i="0" u="none" strike="noStrike" dirty="0" smtClean="0">
                          <a:solidFill>
                            <a:srgbClr val="1D3379"/>
                          </a:solidFill>
                          <a:effectLst/>
                          <a:latin typeface="Verdana" panose="020B0604030504040204" pitchFamily="34" charset="0"/>
                        </a:rPr>
                        <a:t>р</a:t>
                      </a:r>
                      <a:endParaRPr lang="uk-UA"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r>
              <a:tr h="636054">
                <a:tc>
                  <a:txBody>
                    <a:bodyPr/>
                    <a:lstStyle/>
                    <a:p>
                      <a:pPr algn="l" fontAlgn="t"/>
                      <a:r>
                        <a:rPr lang="uk-UA" sz="1600" b="0" i="0" u="none" strike="noStrike" dirty="0">
                          <a:solidFill>
                            <a:srgbClr val="1D3379"/>
                          </a:solidFill>
                          <a:effectLst/>
                          <a:latin typeface="Verdana" panose="020B0604030504040204" pitchFamily="34" charset="0"/>
                        </a:rPr>
                        <a:t>11.05.10.00</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l" fontAlgn="t"/>
                      <a:r>
                        <a:rPr lang="ru-RU" sz="1600" b="0" i="0" u="none" strike="noStrike" dirty="0">
                          <a:solidFill>
                            <a:srgbClr val="1D3379"/>
                          </a:solidFill>
                          <a:effectLst/>
                          <a:latin typeface="Verdana" panose="020B0604030504040204" pitchFamily="34" charset="0"/>
                        </a:rPr>
                        <a:t>Пиво солодове (крім пива безалкогольного і пива з вмістом алкоголю не більше 0,5%)</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r>
                        <a:rPr lang="uk-UA" sz="1600" b="0" i="0" u="none" strike="noStrike" dirty="0" smtClean="0">
                          <a:solidFill>
                            <a:srgbClr val="1D3379"/>
                          </a:solidFill>
                          <a:effectLst/>
                          <a:latin typeface="Verdana" panose="020B0604030504040204" pitchFamily="34" charset="0"/>
                        </a:rPr>
                        <a:t>л</a:t>
                      </a:r>
                      <a:endParaRPr lang="uk-UA"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r>
                        <a:rPr lang="uk-UA" sz="1600" b="0" i="0" u="none" strike="noStrike" dirty="0">
                          <a:solidFill>
                            <a:srgbClr val="1D3379"/>
                          </a:solidFill>
                          <a:effectLst/>
                          <a:latin typeface="Verdana" panose="020B0604030504040204" pitchFamily="34" charset="0"/>
                        </a:rPr>
                        <a:t>м, р</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r>
              <a:tr h="531649">
                <a:tc>
                  <a:txBody>
                    <a:bodyPr/>
                    <a:lstStyle/>
                    <a:p>
                      <a:pPr algn="l" fontAlgn="t"/>
                      <a:r>
                        <a:rPr lang="uk-UA" sz="1600" b="0" i="0" u="none" strike="noStrike">
                          <a:solidFill>
                            <a:srgbClr val="1D3379"/>
                          </a:solidFill>
                          <a:effectLst/>
                          <a:latin typeface="Verdana" panose="020B0604030504040204" pitchFamily="34" charset="0"/>
                        </a:rPr>
                        <a:t>11.05.10.10</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l" fontAlgn="t"/>
                      <a:r>
                        <a:rPr lang="ru-RU" sz="1600" b="0" i="0" u="none" strike="noStrike" dirty="0">
                          <a:solidFill>
                            <a:srgbClr val="1D3379"/>
                          </a:solidFill>
                          <a:effectLst/>
                          <a:latin typeface="Verdana" panose="020B0604030504040204" pitchFamily="34" charset="0"/>
                        </a:rPr>
                        <a:t>Пиво безалкогольне і пиво з вмістом алкоголю не більше 0,5%</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r>
                        <a:rPr lang="uk-UA" sz="1600" b="0" i="0" u="none" strike="noStrike" dirty="0" smtClean="0">
                          <a:solidFill>
                            <a:srgbClr val="1D3379"/>
                          </a:solidFill>
                          <a:effectLst/>
                          <a:latin typeface="Verdana" panose="020B0604030504040204" pitchFamily="34" charset="0"/>
                        </a:rPr>
                        <a:t>л</a:t>
                      </a:r>
                      <a:endParaRPr lang="uk-UA"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r>
                        <a:rPr lang="uk-UA" sz="1600" b="0" i="0" u="none" strike="noStrike" dirty="0">
                          <a:solidFill>
                            <a:srgbClr val="1D3379"/>
                          </a:solidFill>
                          <a:effectLst/>
                          <a:latin typeface="Verdana" panose="020B0604030504040204" pitchFamily="34" charset="0"/>
                        </a:rPr>
                        <a:t>м, р</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r>
              <a:tr h="492247">
                <a:tc>
                  <a:txBody>
                    <a:bodyPr/>
                    <a:lstStyle/>
                    <a:p>
                      <a:pPr algn="l" fontAlgn="t"/>
                      <a:r>
                        <a:rPr lang="uk-UA" sz="1600" b="0" i="0" u="none" strike="noStrike" dirty="0">
                          <a:solidFill>
                            <a:srgbClr val="1D3379"/>
                          </a:solidFill>
                          <a:effectLst/>
                          <a:latin typeface="Verdana" panose="020B0604030504040204" pitchFamily="34" charset="0"/>
                        </a:rPr>
                        <a:t>11.05.20.00</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l" fontAlgn="t"/>
                      <a:r>
                        <a:rPr lang="ru-RU" sz="1600" b="0" i="0" u="none" strike="noStrike" dirty="0">
                          <a:solidFill>
                            <a:srgbClr val="1D3379"/>
                          </a:solidFill>
                          <a:effectLst/>
                          <a:latin typeface="Verdana" panose="020B0604030504040204" pitchFamily="34" charset="0"/>
                        </a:rPr>
                        <a:t>Відходи і залишки пивоваріння та дистиляції спирту</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r>
                        <a:rPr lang="uk-UA" sz="1600" b="0" i="0" u="none" strike="noStrike" dirty="0" smtClean="0">
                          <a:solidFill>
                            <a:srgbClr val="1D3379"/>
                          </a:solidFill>
                          <a:effectLst/>
                          <a:latin typeface="Verdana" panose="020B0604030504040204" pitchFamily="34" charset="0"/>
                        </a:rPr>
                        <a:t>кг</a:t>
                      </a:r>
                      <a:endParaRPr lang="uk-UA"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r>
                        <a:rPr lang="uk-UA" sz="1600" b="0" i="0" u="none" strike="noStrike" dirty="0">
                          <a:solidFill>
                            <a:srgbClr val="1D3379"/>
                          </a:solidFill>
                          <a:effectLst/>
                          <a:latin typeface="Verdana" panose="020B0604030504040204" pitchFamily="34" charset="0"/>
                        </a:rPr>
                        <a:t>р</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r>
              <a:tr h="499872">
                <a:tc>
                  <a:txBody>
                    <a:bodyPr/>
                    <a:lstStyle/>
                    <a:p>
                      <a:pPr algn="l" fontAlgn="t"/>
                      <a:r>
                        <a:rPr lang="uk-UA" sz="1600" b="0" i="0" u="none" strike="noStrike" dirty="0" smtClean="0">
                          <a:solidFill>
                            <a:srgbClr val="1D3379"/>
                          </a:solidFill>
                          <a:effectLst/>
                          <a:latin typeface="Verdana" panose="020B0604030504040204" pitchFamily="34" charset="0"/>
                        </a:rPr>
                        <a:t>11.07.11.30.10</a:t>
                      </a:r>
                      <a:endParaRPr lang="uk-UA"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l" fontAlgn="t"/>
                      <a:r>
                        <a:rPr lang="ru-RU" sz="1600" b="0" i="0" u="none" strike="noStrike" dirty="0" smtClean="0">
                          <a:solidFill>
                            <a:srgbClr val="1D3379"/>
                          </a:solidFill>
                          <a:effectLst/>
                          <a:latin typeface="Verdana" panose="020B0604030504040204" pitchFamily="34" charset="0"/>
                        </a:rPr>
                        <a:t> Води натуральні мінеральні негазовані</a:t>
                      </a:r>
                      <a:endParaRPr lang="ru-RU"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r>
                        <a:rPr lang="uk-UA" sz="1600" b="0" i="0" u="none" strike="noStrike" dirty="0" smtClean="0">
                          <a:solidFill>
                            <a:srgbClr val="1D3379"/>
                          </a:solidFill>
                          <a:effectLst/>
                          <a:latin typeface="Verdana" panose="020B0604030504040204" pitchFamily="34" charset="0"/>
                        </a:rPr>
                        <a:t>л</a:t>
                      </a:r>
                      <a:endParaRPr lang="uk-UA"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r>
                        <a:rPr lang="uk-UA" sz="1600" b="0" i="0" u="none" strike="noStrike" dirty="0" smtClean="0">
                          <a:solidFill>
                            <a:srgbClr val="1D3379"/>
                          </a:solidFill>
                          <a:effectLst/>
                          <a:latin typeface="Verdana" panose="020B0604030504040204" pitchFamily="34" charset="0"/>
                        </a:rPr>
                        <a:t>м, р</a:t>
                      </a:r>
                      <a:endParaRPr lang="uk-UA"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r>
              <a:tr h="475488">
                <a:tc>
                  <a:txBody>
                    <a:bodyPr/>
                    <a:lstStyle/>
                    <a:p>
                      <a:pPr algn="l" fontAlgn="t"/>
                      <a:r>
                        <a:rPr lang="uk-UA" sz="1600" b="0" i="0" u="none" strike="noStrike" dirty="0" smtClean="0">
                          <a:solidFill>
                            <a:srgbClr val="1D3379"/>
                          </a:solidFill>
                          <a:effectLst/>
                          <a:latin typeface="Verdana" panose="020B0604030504040204" pitchFamily="34" charset="0"/>
                        </a:rPr>
                        <a:t>11.07.11.30.20</a:t>
                      </a:r>
                      <a:endParaRPr lang="uk-UA"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l" fontAlgn="t"/>
                      <a:r>
                        <a:rPr lang="ru-RU" sz="1600" b="0" i="0" u="none" strike="noStrike" dirty="0" smtClean="0">
                          <a:solidFill>
                            <a:srgbClr val="1D3379"/>
                          </a:solidFill>
                          <a:effectLst/>
                          <a:latin typeface="Verdana" panose="020B0604030504040204" pitchFamily="34" charset="0"/>
                        </a:rPr>
                        <a:t> Води натуральні мінеральні газовані</a:t>
                      </a:r>
                      <a:endParaRPr lang="ru-RU"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r>
                        <a:rPr lang="uk-UA" sz="1600" b="0" i="0" u="none" strike="noStrike" dirty="0" smtClean="0">
                          <a:solidFill>
                            <a:srgbClr val="1D3379"/>
                          </a:solidFill>
                          <a:effectLst/>
                          <a:latin typeface="Verdana" panose="020B0604030504040204" pitchFamily="34" charset="0"/>
                        </a:rPr>
                        <a:t>л</a:t>
                      </a:r>
                      <a:endParaRPr lang="uk-UA"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r>
                        <a:rPr lang="uk-UA" sz="1600" b="0" i="0" u="none" strike="noStrike" dirty="0" smtClean="0">
                          <a:solidFill>
                            <a:srgbClr val="1D3379"/>
                          </a:solidFill>
                          <a:effectLst/>
                          <a:latin typeface="Verdana" panose="020B0604030504040204" pitchFamily="34" charset="0"/>
                        </a:rPr>
                        <a:t>м, р</a:t>
                      </a:r>
                      <a:endParaRPr lang="uk-UA"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r>
              <a:tr h="475488">
                <a:tc>
                  <a:txBody>
                    <a:bodyPr/>
                    <a:lstStyle/>
                    <a:p>
                      <a:pPr algn="l" fontAlgn="t"/>
                      <a:r>
                        <a:rPr lang="uk-UA" sz="1600" b="0" i="0" u="none" strike="noStrike" dirty="0">
                          <a:solidFill>
                            <a:srgbClr val="1D3379"/>
                          </a:solidFill>
                          <a:effectLst/>
                          <a:latin typeface="Verdana" panose="020B0604030504040204" pitchFamily="34" charset="0"/>
                        </a:rPr>
                        <a:t>16.29.15.00.00</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l" fontAlgn="b"/>
                      <a:r>
                        <a:rPr lang="ru-RU" sz="1600" b="0" i="0" u="none" strike="noStrike" dirty="0" err="1">
                          <a:solidFill>
                            <a:srgbClr val="1D3379"/>
                          </a:solidFill>
                          <a:effectLst/>
                          <a:latin typeface="Verdana" panose="020B0604030504040204" pitchFamily="34" charset="0"/>
                        </a:rPr>
                        <a:t>Гранули</a:t>
                      </a:r>
                      <a:r>
                        <a:rPr lang="ru-RU" sz="1600" b="0" i="0" u="none" strike="noStrike" dirty="0">
                          <a:solidFill>
                            <a:srgbClr val="1D3379"/>
                          </a:solidFill>
                          <a:effectLst/>
                          <a:latin typeface="Verdana" panose="020B0604030504040204" pitchFamily="34" charset="0"/>
                        </a:rPr>
                        <a:t> та брикети із </a:t>
                      </a:r>
                      <a:r>
                        <a:rPr lang="ru-RU" sz="1600" b="0" i="0" u="none" strike="noStrike" dirty="0" err="1">
                          <a:solidFill>
                            <a:srgbClr val="1D3379"/>
                          </a:solidFill>
                          <a:effectLst/>
                          <a:latin typeface="Verdana" panose="020B0604030504040204" pitchFamily="34" charset="0"/>
                        </a:rPr>
                        <a:t>залишків</a:t>
                      </a:r>
                      <a:r>
                        <a:rPr lang="ru-RU" sz="1600" b="0" i="0" u="none" strike="noStrike" dirty="0">
                          <a:solidFill>
                            <a:srgbClr val="1D3379"/>
                          </a:solidFill>
                          <a:effectLst/>
                          <a:latin typeface="Verdana" panose="020B0604030504040204" pitchFamily="34" charset="0"/>
                        </a:rPr>
                        <a:t> </a:t>
                      </a:r>
                      <a:r>
                        <a:rPr lang="ru-RU" sz="1600" b="0" i="0" u="none" strike="noStrike" dirty="0" err="1">
                          <a:solidFill>
                            <a:srgbClr val="1D3379"/>
                          </a:solidFill>
                          <a:effectLst/>
                          <a:latin typeface="Verdana" panose="020B0604030504040204" pitchFamily="34" charset="0"/>
                        </a:rPr>
                        <a:t>або</a:t>
                      </a:r>
                      <a:r>
                        <a:rPr lang="ru-RU" sz="1600" b="0" i="0" u="none" strike="noStrike" dirty="0">
                          <a:solidFill>
                            <a:srgbClr val="1D3379"/>
                          </a:solidFill>
                          <a:effectLst/>
                          <a:latin typeface="Verdana" panose="020B0604030504040204" pitchFamily="34" charset="0"/>
                        </a:rPr>
                        <a:t> </a:t>
                      </a:r>
                      <a:r>
                        <a:rPr lang="ru-RU" sz="1600" b="0" i="0" u="none" strike="noStrike" dirty="0" err="1">
                          <a:solidFill>
                            <a:srgbClr val="1D3379"/>
                          </a:solidFill>
                          <a:effectLst/>
                          <a:latin typeface="Verdana" panose="020B0604030504040204" pitchFamily="34" charset="0"/>
                        </a:rPr>
                        <a:t>відходів</a:t>
                      </a:r>
                      <a:r>
                        <a:rPr lang="ru-RU" sz="1600" b="0" i="0" u="none" strike="noStrike" dirty="0">
                          <a:solidFill>
                            <a:srgbClr val="1D3379"/>
                          </a:solidFill>
                          <a:effectLst/>
                          <a:latin typeface="Verdana" panose="020B0604030504040204" pitchFamily="34" charset="0"/>
                        </a:rPr>
                        <a:t> </a:t>
                      </a:r>
                      <a:r>
                        <a:rPr lang="ru-RU" sz="1600" b="0" i="0" u="none" strike="noStrike" dirty="0" err="1">
                          <a:solidFill>
                            <a:srgbClr val="1D3379"/>
                          </a:solidFill>
                          <a:effectLst/>
                          <a:latin typeface="Verdana" panose="020B0604030504040204" pitchFamily="34" charset="0"/>
                        </a:rPr>
                        <a:t>рослинного</a:t>
                      </a:r>
                      <a:r>
                        <a:rPr lang="ru-RU" sz="1600" b="0" i="0" u="none" strike="noStrike" dirty="0">
                          <a:solidFill>
                            <a:srgbClr val="1D3379"/>
                          </a:solidFill>
                          <a:effectLst/>
                          <a:latin typeface="Verdana" panose="020B0604030504040204" pitchFamily="34" charset="0"/>
                        </a:rPr>
                        <a:t> походження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r>
                        <a:rPr lang="uk-UA" sz="1600" b="0" i="0" u="none" strike="noStrike" dirty="0">
                          <a:solidFill>
                            <a:srgbClr val="1D3379"/>
                          </a:solidFill>
                          <a:effectLst/>
                          <a:latin typeface="Verdana" panose="020B0604030504040204" pitchFamily="34" charset="0"/>
                        </a:rPr>
                        <a:t>кг</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r>
                        <a:rPr lang="uk-UA" sz="1600" b="0" i="0" u="none" strike="noStrike" dirty="0">
                          <a:solidFill>
                            <a:srgbClr val="1D3379"/>
                          </a:solidFill>
                          <a:effectLst/>
                          <a:latin typeface="Verdana" panose="020B0604030504040204" pitchFamily="34" charset="0"/>
                        </a:rPr>
                        <a:t>м, р</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r>
              <a:tr h="475488">
                <a:tc>
                  <a:txBody>
                    <a:bodyPr/>
                    <a:lstStyle/>
                    <a:p>
                      <a:pPr algn="l" fontAlgn="t"/>
                      <a:r>
                        <a:rPr lang="en-US" sz="1600" b="0" i="0" u="none" strike="noStrike" dirty="0">
                          <a:solidFill>
                            <a:srgbClr val="1D3379"/>
                          </a:solidFill>
                          <a:effectLst/>
                          <a:latin typeface="Verdana" panose="020B0604030504040204" pitchFamily="34" charset="0"/>
                        </a:rPr>
                        <a:t>16.29.15.00.00.A</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l" fontAlgn="b"/>
                      <a:r>
                        <a:rPr lang="ru-RU" sz="1600" b="0" i="0" u="none" strike="noStrike" dirty="0" err="1">
                          <a:solidFill>
                            <a:srgbClr val="1D3379"/>
                          </a:solidFill>
                          <a:effectLst/>
                          <a:latin typeface="Verdana" panose="020B0604030504040204" pitchFamily="34" charset="0"/>
                        </a:rPr>
                        <a:t>Гранули</a:t>
                      </a:r>
                      <a:r>
                        <a:rPr lang="ru-RU" sz="1600" b="0" i="0" u="none" strike="noStrike" dirty="0">
                          <a:solidFill>
                            <a:srgbClr val="1D3379"/>
                          </a:solidFill>
                          <a:effectLst/>
                          <a:latin typeface="Verdana" panose="020B0604030504040204" pitchFamily="34" charset="0"/>
                        </a:rPr>
                        <a:t> та брикети із </a:t>
                      </a:r>
                      <a:r>
                        <a:rPr lang="ru-RU" sz="1600" b="0" i="0" u="none" strike="noStrike" dirty="0" err="1">
                          <a:solidFill>
                            <a:srgbClr val="1D3379"/>
                          </a:solidFill>
                          <a:effectLst/>
                          <a:latin typeface="Verdana" panose="020B0604030504040204" pitchFamily="34" charset="0"/>
                        </a:rPr>
                        <a:t>залишків</a:t>
                      </a:r>
                      <a:r>
                        <a:rPr lang="ru-RU" sz="1600" b="0" i="0" u="none" strike="noStrike" dirty="0">
                          <a:solidFill>
                            <a:srgbClr val="1D3379"/>
                          </a:solidFill>
                          <a:effectLst/>
                          <a:latin typeface="Verdana" panose="020B0604030504040204" pitchFamily="34" charset="0"/>
                        </a:rPr>
                        <a:t> </a:t>
                      </a:r>
                      <a:r>
                        <a:rPr lang="ru-RU" sz="1600" b="0" i="0" u="none" strike="noStrike" dirty="0" err="1">
                          <a:solidFill>
                            <a:srgbClr val="1D3379"/>
                          </a:solidFill>
                          <a:effectLst/>
                          <a:latin typeface="Verdana" panose="020B0604030504040204" pitchFamily="34" charset="0"/>
                        </a:rPr>
                        <a:t>або</a:t>
                      </a:r>
                      <a:r>
                        <a:rPr lang="ru-RU" sz="1600" b="0" i="0" u="none" strike="noStrike" dirty="0">
                          <a:solidFill>
                            <a:srgbClr val="1D3379"/>
                          </a:solidFill>
                          <a:effectLst/>
                          <a:latin typeface="Verdana" panose="020B0604030504040204" pitchFamily="34" charset="0"/>
                        </a:rPr>
                        <a:t> </a:t>
                      </a:r>
                      <a:r>
                        <a:rPr lang="ru-RU" sz="1600" b="0" i="0" u="none" strike="noStrike" dirty="0" err="1">
                          <a:solidFill>
                            <a:srgbClr val="1D3379"/>
                          </a:solidFill>
                          <a:effectLst/>
                          <a:latin typeface="Verdana" panose="020B0604030504040204" pitchFamily="34" charset="0"/>
                        </a:rPr>
                        <a:t>відходів</a:t>
                      </a:r>
                      <a:r>
                        <a:rPr lang="ru-RU" sz="1600" b="0" i="0" u="none" strike="noStrike" dirty="0">
                          <a:solidFill>
                            <a:srgbClr val="1D3379"/>
                          </a:solidFill>
                          <a:effectLst/>
                          <a:latin typeface="Verdana" panose="020B0604030504040204" pitchFamily="34" charset="0"/>
                        </a:rPr>
                        <a:t> </a:t>
                      </a:r>
                      <a:r>
                        <a:rPr lang="ru-RU" sz="1600" b="0" i="0" u="none" strike="noStrike" dirty="0" err="1">
                          <a:solidFill>
                            <a:srgbClr val="1D3379"/>
                          </a:solidFill>
                          <a:effectLst/>
                          <a:latin typeface="Verdana" panose="020B0604030504040204" pitchFamily="34" charset="0"/>
                        </a:rPr>
                        <a:t>рослинного</a:t>
                      </a:r>
                      <a:r>
                        <a:rPr lang="ru-RU" sz="1600" b="0" i="0" u="none" strike="noStrike" dirty="0">
                          <a:solidFill>
                            <a:srgbClr val="1D3379"/>
                          </a:solidFill>
                          <a:effectLst/>
                          <a:latin typeface="Verdana" panose="020B0604030504040204" pitchFamily="34" charset="0"/>
                        </a:rPr>
                        <a:t> походження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r>
                        <a:rPr lang="uk-UA" sz="1600" b="0" i="0" u="none" strike="noStrike" dirty="0" err="1">
                          <a:solidFill>
                            <a:srgbClr val="1D3379"/>
                          </a:solidFill>
                          <a:effectLst/>
                          <a:latin typeface="Verdana" panose="020B0604030504040204" pitchFamily="34" charset="0"/>
                        </a:rPr>
                        <a:t>тис.Гкал</a:t>
                      </a:r>
                      <a:endParaRPr lang="uk-UA"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r>
                        <a:rPr lang="uk-UA" sz="1600" b="0" i="0" u="none" strike="noStrike" dirty="0">
                          <a:solidFill>
                            <a:srgbClr val="1D3379"/>
                          </a:solidFill>
                          <a:effectLst/>
                          <a:latin typeface="Verdana" panose="020B0604030504040204" pitchFamily="34" charset="0"/>
                        </a:rPr>
                        <a:t>р</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r>
              <a:tr h="353568">
                <a:tc>
                  <a:txBody>
                    <a:bodyPr/>
                    <a:lstStyle/>
                    <a:p>
                      <a:pPr algn="l" fontAlgn="t"/>
                      <a:endParaRPr lang="uk-UA"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l" fontAlgn="t"/>
                      <a:endParaRPr lang="ru-RU"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endParaRPr lang="uk-UA"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c>
                  <a:txBody>
                    <a:bodyPr/>
                    <a:lstStyle/>
                    <a:p>
                      <a:pPr algn="ctr" fontAlgn="t"/>
                      <a:endParaRPr lang="uk-UA" sz="1600" b="0" i="0" u="none" strike="noStrike" dirty="0">
                        <a:solidFill>
                          <a:srgbClr val="1D3379"/>
                        </a:solidFill>
                        <a:effectLst/>
                        <a:latin typeface="Verdana" panose="020B060403050404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1D3379"/>
                        </a:gs>
                        <a:gs pos="0">
                          <a:srgbClr val="6C98D6"/>
                        </a:gs>
                        <a:gs pos="48000">
                          <a:srgbClr val="F9B10A"/>
                        </a:gs>
                        <a:gs pos="100000">
                          <a:schemeClr val="accent1">
                            <a:lumMod val="30000"/>
                            <a:lumOff val="70000"/>
                          </a:schemeClr>
                        </a:gs>
                      </a:gsLst>
                      <a:lin ang="3000000" scaled="0"/>
                    </a:gradFill>
                  </a:tcPr>
                </a:tc>
              </a:tr>
            </a:tbl>
          </a:graphicData>
        </a:graphic>
      </p:graphicFrame>
      <p:sp>
        <p:nvSpPr>
          <p:cNvPr id="4" name="Прямокутник 3"/>
          <p:cNvSpPr/>
          <p:nvPr/>
        </p:nvSpPr>
        <p:spPr>
          <a:xfrm>
            <a:off x="4751242" y="0"/>
            <a:ext cx="7260772" cy="3918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smtClean="0">
                <a:solidFill>
                  <a:schemeClr val="accent5">
                    <a:lumMod val="50000"/>
                  </a:schemeClr>
                </a:solidFill>
              </a:rPr>
              <a:t>ПРИКЛАД НОМЕНКЛАТУРИ</a:t>
            </a:r>
            <a:endParaRPr lang="uk-UA" sz="2000" b="1" dirty="0">
              <a:solidFill>
                <a:schemeClr val="accent5">
                  <a:lumMod val="50000"/>
                </a:schemeClr>
              </a:solidFill>
            </a:endParaRPr>
          </a:p>
        </p:txBody>
      </p:sp>
      <p:sp>
        <p:nvSpPr>
          <p:cNvPr id="5" name="Овал 4"/>
          <p:cNvSpPr/>
          <p:nvPr/>
        </p:nvSpPr>
        <p:spPr>
          <a:xfrm>
            <a:off x="8381628" y="1450848"/>
            <a:ext cx="1802236" cy="4475752"/>
          </a:xfrm>
          <a:prstGeom prst="ellipse">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8651023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1D3379"/>
            </a:gs>
            <a:gs pos="0">
              <a:srgbClr val="6C98D6"/>
            </a:gs>
            <a:gs pos="64000">
              <a:srgbClr val="F9B10A"/>
            </a:gs>
            <a:gs pos="100000">
              <a:schemeClr val="accent1">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Прямокутник 1"/>
          <p:cNvSpPr/>
          <p:nvPr/>
        </p:nvSpPr>
        <p:spPr>
          <a:xfrm>
            <a:off x="805542" y="239025"/>
            <a:ext cx="10232571" cy="6825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700" b="1" dirty="0">
                <a:solidFill>
                  <a:srgbClr val="1D3379"/>
                </a:solidFill>
              </a:rPr>
              <a:t>РОЗ</a:t>
            </a:r>
            <a:r>
              <a:rPr lang="en-US" sz="1700" b="1" dirty="0">
                <a:solidFill>
                  <a:srgbClr val="1D3379"/>
                </a:solidFill>
              </a:rPr>
              <a:t>’</a:t>
            </a:r>
            <a:r>
              <a:rPr lang="uk-UA" sz="1700" b="1" dirty="0">
                <a:solidFill>
                  <a:srgbClr val="1D3379"/>
                </a:solidFill>
              </a:rPr>
              <a:t>ЯСНЕННЯ ЩОДО ПОКАЗНИКІВ ФОРМИ</a:t>
            </a:r>
          </a:p>
          <a:p>
            <a:pPr algn="ctr"/>
            <a:r>
              <a:rPr lang="uk-UA" sz="1700" b="1" dirty="0" smtClean="0">
                <a:solidFill>
                  <a:srgbClr val="1D3379"/>
                </a:solidFill>
              </a:rPr>
              <a:t>ДЕРЖАВНОГО </a:t>
            </a:r>
            <a:r>
              <a:rPr lang="uk-UA" sz="1700" b="1" dirty="0" smtClean="0">
                <a:solidFill>
                  <a:srgbClr val="1D3379"/>
                </a:solidFill>
              </a:rPr>
              <a:t>СТАТИСТИЧНОГО СПОСТЕРЕЖЕННЯ </a:t>
            </a:r>
            <a:r>
              <a:rPr lang="uk-UA" sz="1700" b="1" dirty="0" smtClean="0">
                <a:solidFill>
                  <a:srgbClr val="1D3379"/>
                </a:solidFill>
              </a:rPr>
              <a:t>№</a:t>
            </a:r>
            <a:r>
              <a:rPr lang="uk-UA" sz="1700" b="1" dirty="0" smtClean="0">
                <a:solidFill>
                  <a:srgbClr val="1D3379"/>
                </a:solidFill>
              </a:rPr>
              <a:t>1</a:t>
            </a:r>
            <a:r>
              <a:rPr lang="en-US" sz="1700" b="1" dirty="0" smtClean="0">
                <a:solidFill>
                  <a:srgbClr val="1D3379"/>
                </a:solidFill>
              </a:rPr>
              <a:t> </a:t>
            </a:r>
            <a:r>
              <a:rPr lang="uk-UA" sz="1700" b="1" dirty="0" smtClean="0">
                <a:solidFill>
                  <a:srgbClr val="1D3379"/>
                </a:solidFill>
              </a:rPr>
              <a:t>П-НПП (річна) </a:t>
            </a:r>
            <a:endParaRPr lang="uk-UA" sz="1700" b="1" dirty="0">
              <a:solidFill>
                <a:srgbClr val="1D3379"/>
              </a:solidFill>
            </a:endParaRPr>
          </a:p>
        </p:txBody>
      </p:sp>
      <p:sp>
        <p:nvSpPr>
          <p:cNvPr id="9" name="Округлений прямокутник 8"/>
          <p:cNvSpPr/>
          <p:nvPr/>
        </p:nvSpPr>
        <p:spPr>
          <a:xfrm>
            <a:off x="340504" y="921606"/>
            <a:ext cx="11677325" cy="5714326"/>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anose="05000000000000000000" pitchFamily="2" charset="2"/>
              <a:buChar char="v"/>
            </a:pPr>
            <a:endParaRPr lang="ru-RU" sz="1200" dirty="0" smtClean="0">
              <a:solidFill>
                <a:schemeClr val="accent5">
                  <a:lumMod val="50000"/>
                </a:schemeClr>
              </a:solidFill>
            </a:endParaRPr>
          </a:p>
        </p:txBody>
      </p:sp>
      <p:sp>
        <p:nvSpPr>
          <p:cNvPr id="3" name="Прямокутник 2"/>
          <p:cNvSpPr/>
          <p:nvPr/>
        </p:nvSpPr>
        <p:spPr>
          <a:xfrm>
            <a:off x="-182198" y="838428"/>
            <a:ext cx="11176244" cy="630942"/>
          </a:xfrm>
          <a:prstGeom prst="rect">
            <a:avLst/>
          </a:prstGeom>
        </p:spPr>
        <p:txBody>
          <a:bodyPr wrap="square">
            <a:spAutoFit/>
          </a:bodyPr>
          <a:lstStyle/>
          <a:p>
            <a:pPr algn="just">
              <a:spcAft>
                <a:spcPts val="0"/>
              </a:spcAft>
            </a:pPr>
            <a:r>
              <a:rPr lang="uk-UA" sz="2000" dirty="0" smtClean="0">
                <a:solidFill>
                  <a:schemeClr val="accent1">
                    <a:lumMod val="50000"/>
                  </a:schemeClr>
                </a:solidFill>
                <a:ea typeface="Times New Roman" panose="02020603050405020304" pitchFamily="18" charset="0"/>
              </a:rPr>
              <a:t>                                                                          </a:t>
            </a:r>
            <a:r>
              <a:rPr lang="uk-UA" sz="2000" b="1" dirty="0" smtClean="0">
                <a:solidFill>
                  <a:schemeClr val="accent1">
                    <a:lumMod val="50000"/>
                  </a:schemeClr>
                </a:solidFill>
                <a:ea typeface="Times New Roman" panose="02020603050405020304" pitchFamily="18" charset="0"/>
              </a:rPr>
              <a:t>Показники </a:t>
            </a:r>
            <a:r>
              <a:rPr lang="uk-UA" sz="2000" b="1" dirty="0">
                <a:solidFill>
                  <a:schemeClr val="accent1">
                    <a:lumMod val="50000"/>
                  </a:schemeClr>
                </a:solidFill>
                <a:ea typeface="Times New Roman" panose="02020603050405020304" pitchFamily="18" charset="0"/>
              </a:rPr>
              <a:t>форми характеризують:</a:t>
            </a:r>
          </a:p>
          <a:p>
            <a:pPr algn="just">
              <a:tabLst>
                <a:tab pos="540385" algn="l"/>
              </a:tabLst>
            </a:pPr>
            <a:r>
              <a:rPr lang="uk-UA" sz="1500" dirty="0" smtClean="0"/>
              <a:t>     </a:t>
            </a:r>
            <a:endParaRPr lang="uk-UA" sz="1500" dirty="0">
              <a:effectLst/>
              <a:ea typeface="Times New Roman" panose="02020603050405020304" pitchFamily="18" charset="0"/>
            </a:endParaRPr>
          </a:p>
        </p:txBody>
      </p:sp>
      <p:sp>
        <p:nvSpPr>
          <p:cNvPr id="4" name="Прямокутник із двома округленими протилежними кутами 3"/>
          <p:cNvSpPr/>
          <p:nvPr/>
        </p:nvSpPr>
        <p:spPr>
          <a:xfrm>
            <a:off x="503936" y="2068773"/>
            <a:ext cx="2162918" cy="339829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dirty="0" smtClean="0">
                <a:solidFill>
                  <a:srgbClr val="1D3379"/>
                </a:solidFill>
              </a:rPr>
              <a:t> </a:t>
            </a:r>
            <a:r>
              <a:rPr lang="uk-UA" sz="1200" dirty="0">
                <a:solidFill>
                  <a:srgbClr val="1D3379"/>
                </a:solidFill>
              </a:rPr>
              <a:t>"</a:t>
            </a:r>
            <a:r>
              <a:rPr lang="uk-UA" sz="1200" b="1" i="1" dirty="0">
                <a:solidFill>
                  <a:srgbClr val="1D3379"/>
                </a:solidFill>
              </a:rPr>
              <a:t>Кількість виробленої продукції</a:t>
            </a:r>
            <a:r>
              <a:rPr lang="uk-UA" sz="1200" dirty="0" smtClean="0">
                <a:solidFill>
                  <a:srgbClr val="1D3379"/>
                </a:solidFill>
              </a:rPr>
              <a:t>" </a:t>
            </a:r>
            <a:r>
              <a:rPr lang="uk-UA" sz="1200" dirty="0">
                <a:solidFill>
                  <a:srgbClr val="1D3379"/>
                </a:solidFill>
              </a:rPr>
              <a:t>містить дані про кількість виробленої продукції (валове виробництво), уключаючи продукцію, призначену для подальшого перероблення на власному </a:t>
            </a:r>
            <a:r>
              <a:rPr lang="uk-UA" sz="1200" dirty="0" smtClean="0">
                <a:solidFill>
                  <a:srgbClr val="1D3379"/>
                </a:solidFill>
              </a:rPr>
              <a:t>підприємстві, </a:t>
            </a:r>
            <a:r>
              <a:rPr lang="uk-UA" sz="1200" dirty="0">
                <a:solidFill>
                  <a:srgbClr val="1D3379"/>
                </a:solidFill>
              </a:rPr>
              <a:t>та продукцію, вироблену для власних потреб підприємства. Показник уміщує дані щодо кількості виробленої продукції із сировини замовника</a:t>
            </a:r>
          </a:p>
        </p:txBody>
      </p:sp>
      <p:sp>
        <p:nvSpPr>
          <p:cNvPr id="5" name="Прямокутник із двома округленими протилежними кутами 4"/>
          <p:cNvSpPr/>
          <p:nvPr/>
        </p:nvSpPr>
        <p:spPr>
          <a:xfrm>
            <a:off x="4362962" y="1370309"/>
            <a:ext cx="2209500" cy="4902383"/>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b="1" i="1" noProof="1" smtClean="0">
                <a:solidFill>
                  <a:srgbClr val="1D3379"/>
                </a:solidFill>
              </a:rPr>
              <a:t>"Вартість робіт із перероблення сировини замовника" </a:t>
            </a:r>
            <a:r>
              <a:rPr lang="uk-UA" sz="1200" noProof="1" smtClean="0">
                <a:solidFill>
                  <a:srgbClr val="1D3379"/>
                </a:solidFill>
              </a:rPr>
              <a:t>вміщує дані щодо вартості виконаних робіт із виробництва продукції із сировини, наданої замовником, за ціною продажу, зазначеною в оформлених як підстава для розрахунку із </a:t>
            </a:r>
            <a:r>
              <a:rPr lang="uk-UA" sz="1200" noProof="1" smtClean="0">
                <a:solidFill>
                  <a:srgbClr val="1D3379"/>
                </a:solidFill>
              </a:rPr>
              <a:t>замовником </a:t>
            </a:r>
            <a:r>
              <a:rPr lang="uk-UA" sz="1200" noProof="1" smtClean="0">
                <a:solidFill>
                  <a:srgbClr val="1D3379"/>
                </a:solidFill>
              </a:rPr>
              <a:t>документах. </a:t>
            </a:r>
            <a:r>
              <a:rPr lang="uk-UA" sz="1200" dirty="0" smtClean="0">
                <a:solidFill>
                  <a:srgbClr val="1D3379"/>
                </a:solidFill>
              </a:rPr>
              <a:t>За </a:t>
            </a:r>
            <a:r>
              <a:rPr lang="uk-UA" sz="1200" dirty="0">
                <a:solidFill>
                  <a:srgbClr val="1D3379"/>
                </a:solidFill>
              </a:rPr>
              <a:t>видами промислової продукції, які мають однакову назву та різні одиниці вимірювання, дані за показником щодо вартості робіт із перероблення сировини замовника за однією одиницею вимірювання дорівнюють даним за цим показником за іншою одиницею вимірювання</a:t>
            </a:r>
          </a:p>
        </p:txBody>
      </p:sp>
      <p:sp>
        <p:nvSpPr>
          <p:cNvPr id="6" name="Прямокутник із двома округленими протилежними кутами 5"/>
          <p:cNvSpPr/>
          <p:nvPr/>
        </p:nvSpPr>
        <p:spPr>
          <a:xfrm>
            <a:off x="6732920" y="1810596"/>
            <a:ext cx="1534622" cy="365647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b="1" i="1" dirty="0" smtClean="0">
                <a:solidFill>
                  <a:srgbClr val="1D3379"/>
                </a:solidFill>
              </a:rPr>
              <a:t>"</a:t>
            </a:r>
            <a:r>
              <a:rPr lang="uk-UA" sz="1200" b="1" i="1" dirty="0">
                <a:solidFill>
                  <a:srgbClr val="1D3379"/>
                </a:solidFill>
              </a:rPr>
              <a:t>Вартість промислових послуг" </a:t>
            </a:r>
            <a:r>
              <a:rPr lang="uk-UA" sz="1200" dirty="0">
                <a:solidFill>
                  <a:srgbClr val="1D3379"/>
                </a:solidFill>
              </a:rPr>
              <a:t>уміщує дані щодо вартості виконаних робіт за ціною продажу, зазначеною в оформлених як підстава для розрахунку із замовником документах (без ПДВ, акцизу, інших непрямих податків, знижок з ціни продажу)</a:t>
            </a:r>
          </a:p>
        </p:txBody>
      </p:sp>
      <p:sp>
        <p:nvSpPr>
          <p:cNvPr id="7" name="Прямокутник із двома округленими протилежними кутами 6"/>
          <p:cNvSpPr/>
          <p:nvPr/>
        </p:nvSpPr>
        <p:spPr>
          <a:xfrm>
            <a:off x="8374097" y="1370310"/>
            <a:ext cx="1993573" cy="44133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b="1" i="1" dirty="0" smtClean="0">
                <a:solidFill>
                  <a:srgbClr val="1D3379"/>
                </a:solidFill>
              </a:rPr>
              <a:t>"</a:t>
            </a:r>
            <a:r>
              <a:rPr lang="uk-UA" sz="1200" b="1" i="1" dirty="0">
                <a:solidFill>
                  <a:srgbClr val="1D3379"/>
                </a:solidFill>
              </a:rPr>
              <a:t>Кількість реалізованої продукції, виробленої із власної сировини" </a:t>
            </a:r>
            <a:r>
              <a:rPr lang="uk-UA" sz="1200" dirty="0">
                <a:solidFill>
                  <a:srgbClr val="1D3379"/>
                </a:solidFill>
              </a:rPr>
              <a:t>за позиціями НПП, які відображені в натуральному вираженні, уміщує дані щодо кількості реалізованої продукції, виробленої </a:t>
            </a:r>
            <a:r>
              <a:rPr lang="uk-UA" sz="1200" dirty="0" smtClean="0">
                <a:solidFill>
                  <a:srgbClr val="1D3379"/>
                </a:solidFill>
              </a:rPr>
              <a:t>із </a:t>
            </a:r>
            <a:r>
              <a:rPr lang="uk-UA" sz="1200" dirty="0">
                <a:solidFill>
                  <a:srgbClr val="1D3379"/>
                </a:solidFill>
              </a:rPr>
              <a:t>власної </a:t>
            </a:r>
            <a:r>
              <a:rPr lang="uk-UA" sz="1200" dirty="0" smtClean="0">
                <a:solidFill>
                  <a:srgbClr val="1D3379"/>
                </a:solidFill>
              </a:rPr>
              <a:t>сировини, </a:t>
            </a:r>
            <a:r>
              <a:rPr lang="uk-UA" sz="1200" dirty="0">
                <a:solidFill>
                  <a:srgbClr val="1D3379"/>
                </a:solidFill>
              </a:rPr>
              <a:t>відповідно до оформлених як підстава для розрахунків </a:t>
            </a:r>
            <a:r>
              <a:rPr lang="uk-UA" sz="1200" dirty="0" smtClean="0">
                <a:solidFill>
                  <a:srgbClr val="1D3379"/>
                </a:solidFill>
              </a:rPr>
              <a:t>із </a:t>
            </a:r>
            <a:r>
              <a:rPr lang="uk-UA" sz="1200" dirty="0">
                <a:solidFill>
                  <a:srgbClr val="1D3379"/>
                </a:solidFill>
              </a:rPr>
              <a:t>покупцями (замовниками) документів. Показник не містить інформацію за позиціями НПП, які відображені у вартісному вираженні</a:t>
            </a:r>
          </a:p>
        </p:txBody>
      </p:sp>
      <p:sp>
        <p:nvSpPr>
          <p:cNvPr id="8" name="Прямокутник із двома округленими протилежними кутами 7"/>
          <p:cNvSpPr/>
          <p:nvPr/>
        </p:nvSpPr>
        <p:spPr>
          <a:xfrm>
            <a:off x="2818164" y="1810595"/>
            <a:ext cx="1372988" cy="4120871"/>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dirty="0" smtClean="0">
                <a:solidFill>
                  <a:srgbClr val="1D3379"/>
                </a:solidFill>
              </a:rPr>
              <a:t>"</a:t>
            </a:r>
            <a:r>
              <a:rPr lang="uk-UA" sz="1200" b="1" i="1" dirty="0">
                <a:solidFill>
                  <a:srgbClr val="1D3379"/>
                </a:solidFill>
              </a:rPr>
              <a:t>Кількість виробленої продукції із сировини замовника</a:t>
            </a:r>
            <a:r>
              <a:rPr lang="uk-UA" sz="1200" dirty="0">
                <a:solidFill>
                  <a:srgbClr val="1D3379"/>
                </a:solidFill>
              </a:rPr>
              <a:t>" </a:t>
            </a:r>
            <a:r>
              <a:rPr lang="uk-UA" sz="1200" dirty="0" smtClean="0">
                <a:solidFill>
                  <a:srgbClr val="1D3379"/>
                </a:solidFill>
              </a:rPr>
              <a:t>уміщує </a:t>
            </a:r>
            <a:r>
              <a:rPr lang="uk-UA" sz="1200" dirty="0">
                <a:solidFill>
                  <a:srgbClr val="1D3379"/>
                </a:solidFill>
              </a:rPr>
              <a:t>дані щодо кількості промислової продукції, виробленої із сировини замовника. Показник не містить інформацію за позиціями НПП, які відображені у вартісному вираженні</a:t>
            </a:r>
          </a:p>
        </p:txBody>
      </p:sp>
      <p:sp>
        <p:nvSpPr>
          <p:cNvPr id="10" name="Прямокутник із двома округленими протилежними кутами 9"/>
          <p:cNvSpPr/>
          <p:nvPr/>
        </p:nvSpPr>
        <p:spPr>
          <a:xfrm>
            <a:off x="10478869" y="1603479"/>
            <a:ext cx="1347370" cy="3863593"/>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b="1" i="1" dirty="0" smtClean="0">
                <a:solidFill>
                  <a:srgbClr val="1D3379"/>
                </a:solidFill>
              </a:rPr>
              <a:t>"</a:t>
            </a:r>
            <a:r>
              <a:rPr lang="uk-UA" sz="1200" b="1" i="1" dirty="0">
                <a:solidFill>
                  <a:srgbClr val="1D3379"/>
                </a:solidFill>
              </a:rPr>
              <a:t>Вартість реалізованої продукції, виробленої із власної сировини" </a:t>
            </a:r>
            <a:r>
              <a:rPr lang="uk-UA" sz="1200" dirty="0">
                <a:solidFill>
                  <a:srgbClr val="1D3379"/>
                </a:solidFill>
              </a:rPr>
              <a:t>уміщує дані про вартість реалізованої у звітному році продукції, виробленої (незалежно від періоду виробництва) із власної сировини</a:t>
            </a:r>
          </a:p>
        </p:txBody>
      </p:sp>
    </p:spTree>
    <p:extLst>
      <p:ext uri="{BB962C8B-B14F-4D97-AF65-F5344CB8AC3E}">
        <p14:creationId xmlns:p14="http://schemas.microsoft.com/office/powerpoint/2010/main" val="40755248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6311153" y="448236"/>
            <a:ext cx="4876799" cy="4303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smtClean="0">
                <a:solidFill>
                  <a:srgbClr val="1D3379"/>
                </a:solidFill>
              </a:rPr>
              <a:t>ПРИКЛАД ЗАПОВНЕННЯ ЗВІТУ</a:t>
            </a:r>
            <a:endParaRPr lang="uk-UA" sz="2000" b="1" dirty="0">
              <a:solidFill>
                <a:srgbClr val="1D3379"/>
              </a:solidFill>
            </a:endParaRPr>
          </a:p>
        </p:txBody>
      </p:sp>
      <p:sp>
        <p:nvSpPr>
          <p:cNvPr id="4" name="Прямокутник 3"/>
          <p:cNvSpPr/>
          <p:nvPr/>
        </p:nvSpPr>
        <p:spPr>
          <a:xfrm>
            <a:off x="3236259" y="352504"/>
            <a:ext cx="2743199" cy="7709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dirty="0" smtClean="0">
                <a:solidFill>
                  <a:schemeClr val="accent2">
                    <a:lumMod val="50000"/>
                  </a:schemeClr>
                </a:solidFill>
              </a:rPr>
              <a:t>1-ША  СТОРІНКА</a:t>
            </a:r>
            <a:endParaRPr lang="uk-UA" b="1" dirty="0">
              <a:solidFill>
                <a:schemeClr val="accent2">
                  <a:lumMod val="50000"/>
                </a:schemeClr>
              </a:solidFill>
            </a:endParaRPr>
          </a:p>
        </p:txBody>
      </p:sp>
      <p:graphicFrame>
        <p:nvGraphicFramePr>
          <p:cNvPr id="11" name="Таблиця 10"/>
          <p:cNvGraphicFramePr>
            <a:graphicFrameLocks noGrp="1"/>
          </p:cNvGraphicFramePr>
          <p:nvPr>
            <p:extLst>
              <p:ext uri="{D42A27DB-BD31-4B8C-83A1-F6EECF244321}">
                <p14:modId xmlns:p14="http://schemas.microsoft.com/office/powerpoint/2010/main" val="2333266877"/>
              </p:ext>
            </p:extLst>
          </p:nvPr>
        </p:nvGraphicFramePr>
        <p:xfrm>
          <a:off x="5683171" y="866374"/>
          <a:ext cx="6195016" cy="426720"/>
        </p:xfrm>
        <a:graphic>
          <a:graphicData uri="http://schemas.openxmlformats.org/drawingml/2006/table">
            <a:tbl>
              <a:tblPr firstRow="1" firstCol="1" lastRow="1" lastCol="1" bandRow="1" bandCol="1"/>
              <a:tblGrid>
                <a:gridCol w="3599367"/>
                <a:gridCol w="325304"/>
                <a:gridCol w="324335"/>
                <a:gridCol w="324335"/>
                <a:gridCol w="324335"/>
                <a:gridCol w="324335"/>
                <a:gridCol w="324335"/>
                <a:gridCol w="324335"/>
                <a:gridCol w="324335"/>
              </a:tblGrid>
              <a:tr h="358588">
                <a:tc>
                  <a:txBody>
                    <a:bodyPr/>
                    <a:lstStyle/>
                    <a:p>
                      <a:pPr>
                        <a:spcAft>
                          <a:spcPts val="0"/>
                        </a:spcAft>
                      </a:pPr>
                      <a:r>
                        <a:rPr lang="uk-UA" sz="1600" b="1" dirty="0">
                          <a:solidFill>
                            <a:srgbClr val="1D3379"/>
                          </a:solidFill>
                          <a:effectLst/>
                          <a:latin typeface="Times New Roman" panose="02020603050405020304" pitchFamily="18" charset="0"/>
                          <a:ea typeface="Times New Roman" panose="02020603050405020304" pitchFamily="18" charset="0"/>
                        </a:rPr>
                        <a:t>Ідентифікаційний код ЄДРПОУ</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b="1" i="1" dirty="0" smtClean="0">
                          <a:solidFill>
                            <a:schemeClr val="accent5">
                              <a:lumMod val="50000"/>
                            </a:schemeClr>
                          </a:solidFill>
                          <a:effectLst/>
                          <a:latin typeface="Times New Roman" panose="02020603050405020304" pitchFamily="18" charset="0"/>
                          <a:ea typeface="Times New Roman" panose="02020603050405020304" pitchFamily="18" charset="0"/>
                        </a:rPr>
                        <a:t>1</a:t>
                      </a:r>
                      <a:endParaRPr lang="uk-UA" sz="1400" b="1" i="1" dirty="0">
                        <a:solidFill>
                          <a:schemeClr val="accent5">
                            <a:lumMod val="50000"/>
                          </a:schemeClr>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b="1" i="1" dirty="0" smtClean="0">
                          <a:solidFill>
                            <a:schemeClr val="accent5">
                              <a:lumMod val="50000"/>
                            </a:schemeClr>
                          </a:solidFill>
                          <a:effectLst/>
                          <a:latin typeface="Times New Roman" panose="02020603050405020304" pitchFamily="18" charset="0"/>
                          <a:ea typeface="Times New Roman" panose="02020603050405020304" pitchFamily="18" charset="0"/>
                        </a:rPr>
                        <a:t>1</a:t>
                      </a:r>
                      <a:endParaRPr lang="uk-UA" sz="1400" b="1" i="1" dirty="0">
                        <a:solidFill>
                          <a:schemeClr val="accent5">
                            <a:lumMod val="50000"/>
                          </a:schemeClr>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b="1" i="1" dirty="0" smtClean="0">
                          <a:solidFill>
                            <a:schemeClr val="accent5">
                              <a:lumMod val="50000"/>
                            </a:schemeClr>
                          </a:solidFill>
                          <a:effectLst/>
                          <a:latin typeface="Times New Roman" panose="02020603050405020304" pitchFamily="18" charset="0"/>
                          <a:ea typeface="Times New Roman" panose="02020603050405020304" pitchFamily="18" charset="0"/>
                        </a:rPr>
                        <a:t>1</a:t>
                      </a:r>
                      <a:r>
                        <a:rPr lang="uk-UA" sz="1400" b="1" i="1" dirty="0">
                          <a:solidFill>
                            <a:schemeClr val="accent5">
                              <a:lumMod val="50000"/>
                            </a:schemeClr>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b="1" i="1" dirty="0" smtClean="0">
                          <a:solidFill>
                            <a:schemeClr val="accent5">
                              <a:lumMod val="50000"/>
                            </a:schemeClr>
                          </a:solidFill>
                          <a:effectLst/>
                          <a:latin typeface="Times New Roman" panose="02020603050405020304" pitchFamily="18" charset="0"/>
                          <a:ea typeface="Times New Roman" panose="02020603050405020304" pitchFamily="18" charset="0"/>
                        </a:rPr>
                        <a:t>1</a:t>
                      </a:r>
                      <a:endParaRPr lang="uk-UA" sz="1400" b="1" i="1" dirty="0" smtClean="0">
                        <a:solidFill>
                          <a:schemeClr val="accent5">
                            <a:lumMod val="50000"/>
                          </a:schemeClr>
                        </a:solidFill>
                        <a:effectLst/>
                        <a:latin typeface="Times New Roman" panose="02020603050405020304" pitchFamily="18" charset="0"/>
                        <a:ea typeface="Times New Roman" panose="02020603050405020304" pitchFamily="18" charset="0"/>
                      </a:endParaRPr>
                    </a:p>
                    <a:p>
                      <a:pPr>
                        <a:spcAft>
                          <a:spcPts val="0"/>
                        </a:spcAft>
                      </a:pPr>
                      <a:endParaRPr lang="uk-UA" sz="1400" b="1" i="1" dirty="0">
                        <a:solidFill>
                          <a:schemeClr val="accent5">
                            <a:lumMod val="50000"/>
                          </a:schemeClr>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b="1" i="1" dirty="0" smtClean="0">
                          <a:solidFill>
                            <a:schemeClr val="accent5">
                              <a:lumMod val="50000"/>
                            </a:schemeClr>
                          </a:solidFill>
                          <a:effectLst/>
                          <a:latin typeface="Times New Roman" panose="02020603050405020304" pitchFamily="18" charset="0"/>
                          <a:ea typeface="Times New Roman" panose="02020603050405020304" pitchFamily="18" charset="0"/>
                        </a:rPr>
                        <a:t>1</a:t>
                      </a:r>
                      <a:endParaRPr lang="uk-UA" sz="1400" b="1" i="1" dirty="0" smtClean="0">
                        <a:solidFill>
                          <a:schemeClr val="accent5">
                            <a:lumMod val="50000"/>
                          </a:schemeClr>
                        </a:solidFill>
                        <a:effectLst/>
                        <a:latin typeface="Times New Roman" panose="02020603050405020304" pitchFamily="18" charset="0"/>
                        <a:ea typeface="Times New Roman" panose="02020603050405020304" pitchFamily="18" charset="0"/>
                      </a:endParaRPr>
                    </a:p>
                    <a:p>
                      <a:pPr>
                        <a:spcAft>
                          <a:spcPts val="0"/>
                        </a:spcAft>
                      </a:pPr>
                      <a:r>
                        <a:rPr lang="uk-UA" sz="1400" b="1" i="1" dirty="0">
                          <a:solidFill>
                            <a:schemeClr val="accent5">
                              <a:lumMod val="50000"/>
                            </a:schemeClr>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b="1" i="1" dirty="0" smtClean="0">
                          <a:solidFill>
                            <a:schemeClr val="accent5">
                              <a:lumMod val="50000"/>
                            </a:schemeClr>
                          </a:solidFill>
                          <a:effectLst/>
                          <a:latin typeface="Times New Roman" panose="02020603050405020304" pitchFamily="18" charset="0"/>
                          <a:ea typeface="Times New Roman" panose="02020603050405020304" pitchFamily="18" charset="0"/>
                        </a:rPr>
                        <a:t>1</a:t>
                      </a:r>
                      <a:r>
                        <a:rPr lang="uk-UA" sz="1400" b="1" i="1" dirty="0">
                          <a:solidFill>
                            <a:schemeClr val="accent5">
                              <a:lumMod val="50000"/>
                            </a:schemeClr>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b="1" i="1" dirty="0">
                          <a:solidFill>
                            <a:schemeClr val="accent5">
                              <a:lumMod val="50000"/>
                            </a:schemeClr>
                          </a:solidFill>
                          <a:effectLst/>
                          <a:latin typeface="Times New Roman" panose="02020603050405020304" pitchFamily="18" charset="0"/>
                          <a:ea typeface="Times New Roman" panose="02020603050405020304" pitchFamily="18" charset="0"/>
                        </a:rPr>
                        <a:t> </a:t>
                      </a:r>
                      <a:r>
                        <a:rPr lang="uk-UA" sz="1400" b="1" i="1" dirty="0" smtClean="0">
                          <a:solidFill>
                            <a:schemeClr val="accent5">
                              <a:lumMod val="50000"/>
                            </a:schemeClr>
                          </a:solidFill>
                          <a:effectLst/>
                          <a:latin typeface="Times New Roman" panose="02020603050405020304" pitchFamily="18" charset="0"/>
                          <a:ea typeface="Times New Roman" panose="02020603050405020304" pitchFamily="18" charset="0"/>
                        </a:rPr>
                        <a:t>1</a:t>
                      </a:r>
                      <a:endParaRPr lang="uk-UA" sz="1400" b="1" i="1" dirty="0">
                        <a:solidFill>
                          <a:schemeClr val="accent5">
                            <a:lumMod val="50000"/>
                          </a:schemeClr>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b="1" i="1" dirty="0" smtClean="0">
                          <a:solidFill>
                            <a:schemeClr val="accent5">
                              <a:lumMod val="50000"/>
                            </a:schemeClr>
                          </a:solidFill>
                          <a:effectLst/>
                          <a:latin typeface="Times New Roman" panose="02020603050405020304" pitchFamily="18" charset="0"/>
                          <a:ea typeface="Times New Roman" panose="02020603050405020304" pitchFamily="18" charset="0"/>
                        </a:rPr>
                        <a:t>1</a:t>
                      </a:r>
                      <a:endParaRPr lang="uk-UA" sz="1400" b="1" i="1" dirty="0" smtClean="0">
                        <a:solidFill>
                          <a:schemeClr val="accent5">
                            <a:lumMod val="50000"/>
                          </a:schemeClr>
                        </a:solidFill>
                        <a:effectLst/>
                        <a:latin typeface="Times New Roman" panose="02020603050405020304" pitchFamily="18" charset="0"/>
                        <a:ea typeface="Times New Roman" panose="02020603050405020304" pitchFamily="18" charset="0"/>
                      </a:endParaRPr>
                    </a:p>
                    <a:p>
                      <a:pPr>
                        <a:spcAft>
                          <a:spcPts val="0"/>
                        </a:spcAft>
                      </a:pPr>
                      <a:r>
                        <a:rPr lang="uk-UA" sz="1400" b="1" i="1" dirty="0">
                          <a:solidFill>
                            <a:schemeClr val="accent5">
                              <a:lumMod val="50000"/>
                            </a:schemeClr>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2" name="Прямокутник 11"/>
          <p:cNvSpPr/>
          <p:nvPr/>
        </p:nvSpPr>
        <p:spPr>
          <a:xfrm>
            <a:off x="4607858" y="1656218"/>
            <a:ext cx="4184031" cy="246221"/>
          </a:xfrm>
          <a:prstGeom prst="rect">
            <a:avLst/>
          </a:prstGeom>
        </p:spPr>
        <p:txBody>
          <a:bodyPr wrap="none">
            <a:spAutoFit/>
          </a:bodyPr>
          <a:lstStyle/>
          <a:p>
            <a:pPr algn="ctr">
              <a:lnSpc>
                <a:spcPts val="1200"/>
              </a:lnSpc>
              <a:spcBef>
                <a:spcPts val="600"/>
              </a:spcBef>
              <a:spcAft>
                <a:spcPts val="0"/>
              </a:spcAft>
            </a:pPr>
            <a:r>
              <a:rPr lang="uk-UA" b="1" dirty="0">
                <a:solidFill>
                  <a:srgbClr val="1D3379"/>
                </a:solidFill>
                <a:latin typeface="Times New Roman" panose="02020603050405020304" pitchFamily="18" charset="0"/>
                <a:ea typeface="Times New Roman" panose="02020603050405020304" pitchFamily="18" charset="0"/>
              </a:rPr>
              <a:t>Державне статистичне спостереження</a:t>
            </a:r>
            <a:endParaRPr lang="uk-UA" dirty="0">
              <a:solidFill>
                <a:srgbClr val="1D3379"/>
              </a:solidFill>
              <a:effectLst/>
              <a:latin typeface="Times New Roman" panose="02020603050405020304" pitchFamily="18" charset="0"/>
              <a:ea typeface="Times New Roman" panose="02020603050405020304" pitchFamily="18" charset="0"/>
            </a:endParaRPr>
          </a:p>
        </p:txBody>
      </p:sp>
      <p:graphicFrame>
        <p:nvGraphicFramePr>
          <p:cNvPr id="13" name="Таблиця 12"/>
          <p:cNvGraphicFramePr>
            <a:graphicFrameLocks noGrp="1"/>
          </p:cNvGraphicFramePr>
          <p:nvPr>
            <p:extLst>
              <p:ext uri="{D42A27DB-BD31-4B8C-83A1-F6EECF244321}">
                <p14:modId xmlns:p14="http://schemas.microsoft.com/office/powerpoint/2010/main" val="401101985"/>
              </p:ext>
            </p:extLst>
          </p:nvPr>
        </p:nvGraphicFramePr>
        <p:xfrm>
          <a:off x="2333704" y="2014494"/>
          <a:ext cx="9681882" cy="358592"/>
        </p:xfrm>
        <a:graphic>
          <a:graphicData uri="http://schemas.openxmlformats.org/drawingml/2006/table">
            <a:tbl>
              <a:tblPr firstRow="1" firstCol="1" lastRow="1" lastCol="1" bandRow="1" bandCol="1"/>
              <a:tblGrid>
                <a:gridCol w="9681882"/>
              </a:tblGrid>
              <a:tr h="358592">
                <a:tc>
                  <a:txBody>
                    <a:bodyPr/>
                    <a:lstStyle/>
                    <a:p>
                      <a:pPr algn="ctr">
                        <a:spcAft>
                          <a:spcPts val="0"/>
                        </a:spcAft>
                      </a:pPr>
                      <a:r>
                        <a:rPr lang="uk-UA" sz="1400" b="1" dirty="0" smtClean="0">
                          <a:solidFill>
                            <a:srgbClr val="1D3379"/>
                          </a:solidFill>
                          <a:effectLst/>
                          <a:latin typeface="Times New Roman" panose="02020603050405020304" pitchFamily="18" charset="0"/>
                          <a:ea typeface="Times New Roman" panose="02020603050405020304" pitchFamily="18" charset="0"/>
                        </a:rPr>
                        <a:t>Статистична конфіденційність забезпечується </a:t>
                      </a:r>
                      <a:r>
                        <a:rPr lang="uk-UA" sz="1400" b="1" dirty="0">
                          <a:solidFill>
                            <a:srgbClr val="1D3379"/>
                          </a:solidFill>
                          <a:effectLst/>
                          <a:latin typeface="Times New Roman" panose="02020603050405020304" pitchFamily="18" charset="0"/>
                          <a:ea typeface="Times New Roman" panose="02020603050405020304" pitchFamily="18" charset="0"/>
                        </a:rPr>
                        <a:t>статтею </a:t>
                      </a:r>
                      <a:r>
                        <a:rPr lang="uk-UA" sz="1400" b="1" dirty="0" smtClean="0">
                          <a:solidFill>
                            <a:srgbClr val="1D3379"/>
                          </a:solidFill>
                          <a:effectLst/>
                          <a:latin typeface="Times New Roman" panose="02020603050405020304" pitchFamily="18" charset="0"/>
                          <a:ea typeface="Times New Roman" panose="02020603050405020304" pitchFamily="18" charset="0"/>
                        </a:rPr>
                        <a:t>29 </a:t>
                      </a:r>
                      <a:r>
                        <a:rPr lang="uk-UA" sz="1400" b="1" dirty="0">
                          <a:solidFill>
                            <a:srgbClr val="1D3379"/>
                          </a:solidFill>
                          <a:effectLst/>
                          <a:latin typeface="Times New Roman" panose="02020603050405020304" pitchFamily="18" charset="0"/>
                          <a:ea typeface="Times New Roman" panose="02020603050405020304" pitchFamily="18" charset="0"/>
                        </a:rPr>
                        <a:t>Закону </a:t>
                      </a:r>
                      <a:r>
                        <a:rPr lang="uk-UA" sz="1400" b="1" dirty="0" smtClean="0">
                          <a:solidFill>
                            <a:srgbClr val="1D3379"/>
                          </a:solidFill>
                          <a:effectLst/>
                          <a:latin typeface="Times New Roman" panose="02020603050405020304" pitchFamily="18" charset="0"/>
                          <a:ea typeface="Times New Roman" panose="02020603050405020304" pitchFamily="18" charset="0"/>
                        </a:rPr>
                        <a:t>України "</a:t>
                      </a:r>
                      <a:r>
                        <a:rPr lang="uk-UA" sz="1400" b="1" dirty="0">
                          <a:solidFill>
                            <a:srgbClr val="1D3379"/>
                          </a:solidFill>
                          <a:effectLst/>
                          <a:latin typeface="Times New Roman" panose="02020603050405020304" pitchFamily="18" charset="0"/>
                          <a:ea typeface="Times New Roman" panose="02020603050405020304" pitchFamily="18" charset="0"/>
                        </a:rPr>
                        <a:t>Про </a:t>
                      </a:r>
                      <a:r>
                        <a:rPr lang="uk-UA" sz="1400" b="1" dirty="0" smtClean="0">
                          <a:solidFill>
                            <a:srgbClr val="1D3379"/>
                          </a:solidFill>
                          <a:effectLst/>
                          <a:latin typeface="Times New Roman" panose="02020603050405020304" pitchFamily="18" charset="0"/>
                          <a:ea typeface="Times New Roman" panose="02020603050405020304" pitchFamily="18" charset="0"/>
                        </a:rPr>
                        <a:t>офіційну </a:t>
                      </a:r>
                      <a:r>
                        <a:rPr lang="uk-UA" sz="1400" b="1" dirty="0">
                          <a:solidFill>
                            <a:srgbClr val="1D3379"/>
                          </a:solidFill>
                          <a:effectLst/>
                          <a:latin typeface="Times New Roman" panose="02020603050405020304" pitchFamily="18" charset="0"/>
                          <a:ea typeface="Times New Roman" panose="02020603050405020304" pitchFamily="18" charset="0"/>
                        </a:rPr>
                        <a:t>статистику" </a:t>
                      </a:r>
                      <a:endParaRPr lang="uk-UA" sz="1400" dirty="0">
                        <a:solidFill>
                          <a:srgbClr val="1D3379"/>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14" name="Таблиця 13"/>
          <p:cNvGraphicFramePr>
            <a:graphicFrameLocks noGrp="1"/>
          </p:cNvGraphicFramePr>
          <p:nvPr>
            <p:extLst>
              <p:ext uri="{D42A27DB-BD31-4B8C-83A1-F6EECF244321}">
                <p14:modId xmlns:p14="http://schemas.microsoft.com/office/powerpoint/2010/main" val="3422163002"/>
              </p:ext>
            </p:extLst>
          </p:nvPr>
        </p:nvGraphicFramePr>
        <p:xfrm>
          <a:off x="493059" y="2619923"/>
          <a:ext cx="11636188" cy="515162"/>
        </p:xfrm>
        <a:graphic>
          <a:graphicData uri="http://schemas.openxmlformats.org/drawingml/2006/table">
            <a:tbl>
              <a:tblPr firstRow="1" firstCol="1" lastRow="1" lastCol="1" bandRow="1" bandCol="1"/>
              <a:tblGrid>
                <a:gridCol w="11636188"/>
              </a:tblGrid>
              <a:tr h="515162">
                <a:tc>
                  <a:txBody>
                    <a:bodyPr/>
                    <a:lstStyle/>
                    <a:p>
                      <a:pPr algn="ctr">
                        <a:spcAft>
                          <a:spcPts val="0"/>
                        </a:spcAft>
                      </a:pPr>
                      <a:r>
                        <a:rPr lang="uk-UA" sz="1400" b="1" dirty="0">
                          <a:solidFill>
                            <a:srgbClr val="1D3379"/>
                          </a:solidFill>
                          <a:effectLst/>
                          <a:latin typeface="Times New Roman" panose="02020603050405020304" pitchFamily="18" charset="0"/>
                          <a:ea typeface="Times New Roman" panose="02020603050405020304" pitchFamily="18" charset="0"/>
                        </a:rPr>
                        <a:t>Порушення порядку подання або використання даних державних статистичних спостережень тягне за собою відповідальність, яка встановлена статтею 186³ Кодексу України про адміністративні правопорушення</a:t>
                      </a:r>
                      <a:endParaRPr lang="uk-UA" sz="1400" dirty="0">
                        <a:solidFill>
                          <a:srgbClr val="1D3379"/>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17" name="Рисунок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2904565" cy="2043953"/>
          </a:xfrm>
          <a:prstGeom prst="rect">
            <a:avLst/>
          </a:prstGeom>
        </p:spPr>
      </p:pic>
      <p:sp>
        <p:nvSpPr>
          <p:cNvPr id="6" name="Прямокутник 5"/>
          <p:cNvSpPr/>
          <p:nvPr/>
        </p:nvSpPr>
        <p:spPr>
          <a:xfrm>
            <a:off x="356986" y="3428999"/>
            <a:ext cx="11658600" cy="8817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600" b="1" dirty="0" smtClean="0">
                <a:solidFill>
                  <a:srgbClr val="1D3379"/>
                </a:solidFill>
                <a:latin typeface="Times New Roman" panose="02020603050405020304" pitchFamily="18" charset="0"/>
                <a:cs typeface="Times New Roman" panose="02020603050405020304" pitchFamily="18" charset="0"/>
              </a:rPr>
              <a:t>ЗВІТ ПРО ВИРОБНИЦТВО ТА РЕАЛІЗАЦІЮ ПРОМИСЛОВОЇ ПРОДУКЦІЇ</a:t>
            </a:r>
          </a:p>
          <a:p>
            <a:pPr algn="ctr"/>
            <a:r>
              <a:rPr lang="uk-UA" sz="1600" b="1" dirty="0" smtClean="0">
                <a:solidFill>
                  <a:srgbClr val="1D3379"/>
                </a:solidFill>
                <a:latin typeface="Times New Roman" panose="02020603050405020304" pitchFamily="18" charset="0"/>
                <a:cs typeface="Times New Roman" panose="02020603050405020304" pitchFamily="18" charset="0"/>
              </a:rPr>
              <a:t>за </a:t>
            </a:r>
            <a:r>
              <a:rPr lang="uk-UA" sz="1600" b="1" u="sng" dirty="0" smtClean="0">
                <a:solidFill>
                  <a:srgbClr val="1D3379"/>
                </a:solidFill>
                <a:latin typeface="Times New Roman" panose="02020603050405020304" pitchFamily="18" charset="0"/>
                <a:cs typeface="Times New Roman" panose="02020603050405020304" pitchFamily="18" charset="0"/>
              </a:rPr>
              <a:t> 2022 рік</a:t>
            </a:r>
            <a:endParaRPr lang="uk-UA" sz="1600" b="1" u="sng" dirty="0">
              <a:solidFill>
                <a:srgbClr val="1D3379"/>
              </a:solidFill>
              <a:latin typeface="Times New Roman" panose="02020603050405020304" pitchFamily="18" charset="0"/>
              <a:cs typeface="Times New Roman" panose="02020603050405020304" pitchFamily="18" charset="0"/>
            </a:endParaRPr>
          </a:p>
        </p:txBody>
      </p:sp>
      <p:graphicFrame>
        <p:nvGraphicFramePr>
          <p:cNvPr id="7" name="Таблиця 6"/>
          <p:cNvGraphicFramePr>
            <a:graphicFrameLocks noGrp="1"/>
          </p:cNvGraphicFramePr>
          <p:nvPr>
            <p:extLst>
              <p:ext uri="{D42A27DB-BD31-4B8C-83A1-F6EECF244321}">
                <p14:modId xmlns:p14="http://schemas.microsoft.com/office/powerpoint/2010/main" val="3261854138"/>
              </p:ext>
            </p:extLst>
          </p:nvPr>
        </p:nvGraphicFramePr>
        <p:xfrm>
          <a:off x="500743" y="4310742"/>
          <a:ext cx="10776857" cy="1533741"/>
        </p:xfrm>
        <a:graphic>
          <a:graphicData uri="http://schemas.openxmlformats.org/drawingml/2006/table">
            <a:tbl>
              <a:tblPr firstRow="1" firstCol="1" lastRow="1" lastCol="1" bandRow="1" bandCol="1"/>
              <a:tblGrid>
                <a:gridCol w="4075808"/>
                <a:gridCol w="2286849"/>
                <a:gridCol w="4414200"/>
              </a:tblGrid>
              <a:tr h="217715">
                <a:tc>
                  <a:txBody>
                    <a:bodyPr/>
                    <a:lstStyle/>
                    <a:p>
                      <a:pPr algn="ctr">
                        <a:spcAft>
                          <a:spcPts val="0"/>
                        </a:spcAft>
                      </a:pPr>
                      <a:r>
                        <a:rPr lang="uk-UA" sz="1400" dirty="0">
                          <a:solidFill>
                            <a:srgbClr val="1D3379"/>
                          </a:solidFill>
                          <a:effectLst/>
                          <a:latin typeface="Times New Roman" panose="02020603050405020304" pitchFamily="18" charset="0"/>
                          <a:ea typeface="Times New Roman" panose="02020603050405020304" pitchFamily="18" charset="0"/>
                        </a:rPr>
                        <a:t>Подають:</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a:solidFill>
                            <a:srgbClr val="1D3379"/>
                          </a:solidFill>
                          <a:effectLst/>
                          <a:latin typeface="Times New Roman" panose="02020603050405020304" pitchFamily="18" charset="0"/>
                          <a:ea typeface="Times New Roman" panose="02020603050405020304" pitchFamily="18" charset="0"/>
                        </a:rPr>
                        <a:t>Термін подання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a:solidFill>
                            <a:srgbClr val="1D3379"/>
                          </a:solidFill>
                          <a:effectLst/>
                          <a:latin typeface="Times New Roman" panose="02020603050405020304" pitchFamily="18" charset="0"/>
                          <a:ea typeface="Times New Roman" panose="02020603050405020304" pitchFamily="18" charset="0"/>
                        </a:rPr>
                        <a:t>№ </a:t>
                      </a:r>
                      <a:r>
                        <a:rPr lang="uk-UA" sz="1400" dirty="0" smtClean="0">
                          <a:solidFill>
                            <a:srgbClr val="1D3379"/>
                          </a:solidFill>
                          <a:effectLst/>
                          <a:latin typeface="Times New Roman" panose="02020603050405020304" pitchFamily="18" charset="0"/>
                          <a:ea typeface="Times New Roman" panose="02020603050405020304" pitchFamily="18" charset="0"/>
                        </a:rPr>
                        <a:t>1П-НПП</a:t>
                      </a:r>
                      <a:r>
                        <a:rPr lang="uk-UA" sz="1400" baseline="0" dirty="0" smtClean="0">
                          <a:solidFill>
                            <a:srgbClr val="1D3379"/>
                          </a:solidFill>
                          <a:effectLst/>
                          <a:latin typeface="Times New Roman" panose="02020603050405020304" pitchFamily="18" charset="0"/>
                          <a:ea typeface="Times New Roman" panose="02020603050405020304" pitchFamily="18" charset="0"/>
                        </a:rPr>
                        <a:t> </a:t>
                      </a:r>
                      <a:endParaRPr lang="uk-UA" sz="1400" dirty="0">
                        <a:solidFill>
                          <a:srgbClr val="1D3379"/>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r>
              <a:tr h="1316026">
                <a:tc>
                  <a:txBody>
                    <a:bodyPr/>
                    <a:lstStyle/>
                    <a:p>
                      <a:pPr>
                        <a:spcAft>
                          <a:spcPts val="0"/>
                        </a:spcAft>
                      </a:pPr>
                      <a:r>
                        <a:rPr lang="uk-UA" sz="1400" dirty="0">
                          <a:solidFill>
                            <a:srgbClr val="1D3379"/>
                          </a:solidFill>
                          <a:effectLst/>
                          <a:latin typeface="Times New Roman" panose="02020603050405020304" pitchFamily="18" charset="0"/>
                          <a:ea typeface="Times New Roman" panose="02020603050405020304" pitchFamily="18" charset="0"/>
                        </a:rPr>
                        <a:t>юридичні особи, відокремлені підрозділи юридичних осіб</a:t>
                      </a:r>
                    </a:p>
                    <a:p>
                      <a:pPr>
                        <a:spcAft>
                          <a:spcPts val="0"/>
                        </a:spcAft>
                      </a:pPr>
                      <a:r>
                        <a:rPr lang="uk-UA" sz="1400" dirty="0">
                          <a:solidFill>
                            <a:srgbClr val="1D3379"/>
                          </a:solidFill>
                          <a:effectLst/>
                          <a:latin typeface="Times New Roman" panose="02020603050405020304" pitchFamily="18" charset="0"/>
                          <a:ea typeface="Times New Roman" panose="02020603050405020304" pitchFamily="18" charset="0"/>
                        </a:rPr>
                        <a:t> </a:t>
                      </a:r>
                    </a:p>
                    <a:p>
                      <a:pPr>
                        <a:spcAft>
                          <a:spcPts val="0"/>
                        </a:spcAft>
                      </a:pPr>
                      <a:r>
                        <a:rPr lang="uk-UA" sz="1400" dirty="0">
                          <a:solidFill>
                            <a:srgbClr val="1D3379"/>
                          </a:solidFill>
                          <a:effectLst/>
                          <a:latin typeface="Times New Roman" panose="02020603050405020304" pitchFamily="18" charset="0"/>
                          <a:ea typeface="Times New Roman" panose="02020603050405020304" pitchFamily="18" charset="0"/>
                        </a:rPr>
                        <a:t>– </a:t>
                      </a:r>
                      <a:r>
                        <a:rPr lang="uk-UA" sz="1400" dirty="0">
                          <a:solidFill>
                            <a:schemeClr val="accent6">
                              <a:lumMod val="50000"/>
                            </a:schemeClr>
                          </a:solidFill>
                          <a:effectLst/>
                          <a:latin typeface="Times New Roman" panose="02020603050405020304" pitchFamily="18" charset="0"/>
                          <a:ea typeface="Times New Roman" panose="02020603050405020304" pitchFamily="18" charset="0"/>
                        </a:rPr>
                        <a:t>територіальному органу Держстату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a:solidFill>
                            <a:schemeClr val="accent6">
                              <a:lumMod val="50000"/>
                            </a:schemeClr>
                          </a:solidFill>
                          <a:effectLst/>
                          <a:latin typeface="Times New Roman" panose="02020603050405020304" pitchFamily="18" charset="0"/>
                          <a:ea typeface="Times New Roman" panose="02020603050405020304" pitchFamily="18" charset="0"/>
                        </a:rPr>
                        <a:t>не пізніше </a:t>
                      </a:r>
                    </a:p>
                    <a:p>
                      <a:pPr algn="ctr">
                        <a:spcAft>
                          <a:spcPts val="0"/>
                        </a:spcAft>
                      </a:pPr>
                      <a:r>
                        <a:rPr lang="uk-UA" sz="1400" dirty="0" smtClean="0">
                          <a:solidFill>
                            <a:schemeClr val="accent6">
                              <a:lumMod val="50000"/>
                            </a:schemeClr>
                          </a:solidFill>
                          <a:effectLst/>
                          <a:latin typeface="Times New Roman" panose="02020603050405020304" pitchFamily="18" charset="0"/>
                          <a:ea typeface="Times New Roman" panose="02020603050405020304" pitchFamily="18" charset="0"/>
                        </a:rPr>
                        <a:t>28 лютого</a:t>
                      </a:r>
                      <a:endParaRPr lang="uk-UA" sz="1400" dirty="0">
                        <a:solidFill>
                          <a:schemeClr val="accent6">
                            <a:lumMod val="50000"/>
                          </a:schemeClr>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1D3379"/>
                          </a:solidFill>
                          <a:effectLst/>
                          <a:latin typeface="Times New Roman" panose="02020603050405020304" pitchFamily="18" charset="0"/>
                          <a:ea typeface="Times New Roman" panose="02020603050405020304" pitchFamily="18" charset="0"/>
                        </a:rPr>
                        <a:t>(річна)</a:t>
                      </a:r>
                      <a:endParaRPr lang="uk-UA" sz="1400" dirty="0">
                        <a:solidFill>
                          <a:srgbClr val="1D3379"/>
                        </a:solidFill>
                        <a:effectLst/>
                        <a:latin typeface="Times New Roman" panose="02020603050405020304" pitchFamily="18" charset="0"/>
                        <a:ea typeface="Times New Roman" panose="02020603050405020304" pitchFamily="18" charset="0"/>
                      </a:endParaRPr>
                    </a:p>
                    <a:p>
                      <a:pPr algn="ctr">
                        <a:spcAft>
                          <a:spcPts val="0"/>
                        </a:spcAft>
                      </a:pPr>
                      <a:r>
                        <a:rPr lang="uk-UA" sz="1400" dirty="0">
                          <a:solidFill>
                            <a:srgbClr val="1D3379"/>
                          </a:solidFill>
                          <a:effectLst/>
                          <a:latin typeface="Times New Roman" panose="02020603050405020304" pitchFamily="18" charset="0"/>
                          <a:ea typeface="Times New Roman" panose="02020603050405020304" pitchFamily="18" charset="0"/>
                        </a:rPr>
                        <a:t>ЗАТВЕРДЖЕНО</a:t>
                      </a:r>
                    </a:p>
                    <a:p>
                      <a:pPr algn="ctr"/>
                      <a:r>
                        <a:rPr lang="uk-UA" sz="1200" kern="1200" dirty="0" smtClean="0">
                          <a:solidFill>
                            <a:srgbClr val="002060"/>
                          </a:solidFill>
                          <a:effectLst/>
                          <a:latin typeface="+mn-lt"/>
                          <a:ea typeface="+mn-ea"/>
                          <a:cs typeface="+mn-cs"/>
                        </a:rPr>
                        <a:t>Наказ Держстату</a:t>
                      </a:r>
                    </a:p>
                    <a:p>
                      <a:pPr algn="ctr"/>
                      <a:r>
                        <a:rPr lang="uk-UA" sz="1200" kern="1200" dirty="0" smtClean="0">
                          <a:solidFill>
                            <a:srgbClr val="002060"/>
                          </a:solidFill>
                          <a:effectLst/>
                          <a:latin typeface="+mn-lt"/>
                          <a:ea typeface="+mn-ea"/>
                          <a:cs typeface="+mn-cs"/>
                        </a:rPr>
                        <a:t>31 травня 2022 р. № 118</a:t>
                      </a:r>
                    </a:p>
                    <a:p>
                      <a:pPr algn="ctr"/>
                      <a:r>
                        <a:rPr lang="uk-UA" sz="1200" kern="1200" dirty="0" smtClean="0">
                          <a:solidFill>
                            <a:srgbClr val="002060"/>
                          </a:solidFill>
                          <a:effectLst/>
                          <a:latin typeface="+mn-lt"/>
                          <a:ea typeface="+mn-ea"/>
                          <a:cs typeface="+mn-cs"/>
                        </a:rPr>
                        <a:t>(зі змінами, внесеними наказом Держстату</a:t>
                      </a:r>
                    </a:p>
                    <a:p>
                      <a:pPr algn="ctr"/>
                      <a:r>
                        <a:rPr lang="uk-UA" sz="1200" kern="1200" dirty="0" smtClean="0">
                          <a:solidFill>
                            <a:srgbClr val="002060"/>
                          </a:solidFill>
                          <a:effectLst/>
                          <a:latin typeface="+mn-lt"/>
                          <a:ea typeface="+mn-ea"/>
                          <a:cs typeface="+mn-cs"/>
                        </a:rPr>
                        <a:t>від </a:t>
                      </a:r>
                      <a:r>
                        <a:rPr lang="en-US" sz="1200" kern="1200" dirty="0" smtClean="0">
                          <a:solidFill>
                            <a:srgbClr val="002060"/>
                          </a:solidFill>
                          <a:effectLst/>
                          <a:latin typeface="+mn-lt"/>
                          <a:ea typeface="+mn-ea"/>
                          <a:cs typeface="+mn-cs"/>
                        </a:rPr>
                        <a:t>10 </a:t>
                      </a:r>
                      <a:r>
                        <a:rPr lang="uk-UA" sz="1200" kern="1200" dirty="0" smtClean="0">
                          <a:solidFill>
                            <a:srgbClr val="002060"/>
                          </a:solidFill>
                          <a:effectLst/>
                          <a:latin typeface="+mn-lt"/>
                          <a:ea typeface="+mn-ea"/>
                          <a:cs typeface="+mn-cs"/>
                        </a:rPr>
                        <a:t>листопада 2022 р. № 279)</a:t>
                      </a:r>
                      <a:endParaRPr lang="uk-UA" sz="1200"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r>
            </a:tbl>
          </a:graphicData>
        </a:graphic>
      </p:graphicFrame>
      <p:sp>
        <p:nvSpPr>
          <p:cNvPr id="3" name="Прямокутник 2"/>
          <p:cNvSpPr/>
          <p:nvPr/>
        </p:nvSpPr>
        <p:spPr>
          <a:xfrm>
            <a:off x="2346831" y="3201679"/>
            <a:ext cx="8841121" cy="3220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dirty="0" smtClean="0">
                <a:solidFill>
                  <a:schemeClr val="accent5">
                    <a:lumMod val="50000"/>
                  </a:schemeClr>
                </a:solidFill>
                <a:latin typeface="Times New Roman" panose="02020603050405020304" pitchFamily="18" charset="0"/>
                <a:cs typeface="Times New Roman" panose="02020603050405020304" pitchFamily="18" charset="0"/>
              </a:rPr>
              <a:t>Безкоштовний сервіс для електронного звітування «Кабінет респондента» за посиланням: </a:t>
            </a:r>
            <a:r>
              <a:rPr lang="en-US" sz="1200" dirty="0" smtClean="0">
                <a:solidFill>
                  <a:schemeClr val="accent5">
                    <a:lumMod val="50000"/>
                  </a:schemeClr>
                </a:solidFill>
                <a:latin typeface="Times New Roman" panose="02020603050405020304" pitchFamily="18" charset="0"/>
                <a:cs typeface="Times New Roman" panose="02020603050405020304" pitchFamily="18" charset="0"/>
              </a:rPr>
              <a:t>https</a:t>
            </a:r>
            <a:r>
              <a:rPr lang="uk-UA" sz="1200" dirty="0" smtClean="0">
                <a:solidFill>
                  <a:schemeClr val="accent5">
                    <a:lumMod val="50000"/>
                  </a:schemeClr>
                </a:solidFill>
                <a:latin typeface="Times New Roman" panose="02020603050405020304" pitchFamily="18" charset="0"/>
                <a:cs typeface="Times New Roman" panose="02020603050405020304" pitchFamily="18" charset="0"/>
              </a:rPr>
              <a:t>:</a:t>
            </a:r>
            <a:r>
              <a:rPr lang="en-US" sz="1200" dirty="0" smtClean="0">
                <a:solidFill>
                  <a:schemeClr val="accent5">
                    <a:lumMod val="50000"/>
                  </a:schemeClr>
                </a:solidFill>
                <a:latin typeface="Times New Roman" panose="02020603050405020304" pitchFamily="18" charset="0"/>
                <a:cs typeface="Times New Roman" panose="02020603050405020304" pitchFamily="18" charset="0"/>
              </a:rPr>
              <a:t>//statzvit.ukrstat.gov.ua</a:t>
            </a:r>
            <a:r>
              <a:rPr lang="uk-UA" sz="1200" dirty="0" smtClean="0">
                <a:solidFill>
                  <a:schemeClr val="accent5">
                    <a:lumMod val="50000"/>
                  </a:schemeClr>
                </a:solidFill>
                <a:latin typeface="Times New Roman" panose="02020603050405020304" pitchFamily="18" charset="0"/>
                <a:cs typeface="Times New Roman" panose="02020603050405020304" pitchFamily="18" charset="0"/>
              </a:rPr>
              <a:t> </a:t>
            </a:r>
            <a:endParaRPr lang="uk-UA" sz="1200" dirty="0">
              <a:solidFill>
                <a:schemeClr val="accent5">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41190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1D3379"/>
            </a:gs>
            <a:gs pos="0">
              <a:srgbClr val="6C98D6"/>
            </a:gs>
            <a:gs pos="63000">
              <a:srgbClr val="F9B10A"/>
            </a:gs>
            <a:gs pos="100000">
              <a:schemeClr val="accent1">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3" name="Прямокутник 2"/>
          <p:cNvSpPr/>
          <p:nvPr/>
        </p:nvSpPr>
        <p:spPr>
          <a:xfrm>
            <a:off x="3985405" y="189781"/>
            <a:ext cx="7525277" cy="5348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smtClean="0">
                <a:solidFill>
                  <a:srgbClr val="1D3379"/>
                </a:solidFill>
              </a:rPr>
              <a:t>ІНФОРМАЦІЯ ПРО РЕСПОНДЕНТА</a:t>
            </a:r>
            <a:endParaRPr lang="uk-UA" sz="2000" b="1" dirty="0">
              <a:solidFill>
                <a:srgbClr val="1D3379"/>
              </a:solidFill>
            </a:endParaRPr>
          </a:p>
        </p:txBody>
      </p:sp>
      <p:sp>
        <p:nvSpPr>
          <p:cNvPr id="4" name="Прямокутник 3"/>
          <p:cNvSpPr/>
          <p:nvPr/>
        </p:nvSpPr>
        <p:spPr>
          <a:xfrm>
            <a:off x="1242206" y="345057"/>
            <a:ext cx="2743199" cy="3795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dirty="0" smtClean="0">
                <a:solidFill>
                  <a:schemeClr val="accent2">
                    <a:lumMod val="50000"/>
                  </a:schemeClr>
                </a:solidFill>
              </a:rPr>
              <a:t>1-ША  СТОРІНКА</a:t>
            </a:r>
            <a:endParaRPr lang="uk-UA" b="1" dirty="0">
              <a:solidFill>
                <a:schemeClr val="accent2">
                  <a:lumMod val="50000"/>
                </a:schemeClr>
              </a:solidFill>
            </a:endParaRPr>
          </a:p>
        </p:txBody>
      </p:sp>
      <p:graphicFrame>
        <p:nvGraphicFramePr>
          <p:cNvPr id="6" name="Таблиця 5"/>
          <p:cNvGraphicFramePr>
            <a:graphicFrameLocks noGrp="1"/>
          </p:cNvGraphicFramePr>
          <p:nvPr>
            <p:extLst>
              <p:ext uri="{D42A27DB-BD31-4B8C-83A1-F6EECF244321}">
                <p14:modId xmlns:p14="http://schemas.microsoft.com/office/powerpoint/2010/main" val="1424764790"/>
              </p:ext>
            </p:extLst>
          </p:nvPr>
        </p:nvGraphicFramePr>
        <p:xfrm>
          <a:off x="233081" y="724618"/>
          <a:ext cx="11528613" cy="3639671"/>
        </p:xfrm>
        <a:graphic>
          <a:graphicData uri="http://schemas.openxmlformats.org/drawingml/2006/table">
            <a:tbl>
              <a:tblPr firstRow="1" firstCol="1" lastRow="1" lastCol="1" bandRow="1" bandCol="1"/>
              <a:tblGrid>
                <a:gridCol w="11528613"/>
              </a:tblGrid>
              <a:tr h="3639671">
                <a:tc>
                  <a:txBody>
                    <a:bodyPr/>
                    <a:lstStyle/>
                    <a:p>
                      <a:pPr>
                        <a:lnSpc>
                          <a:spcPts val="1200"/>
                        </a:lnSpc>
                        <a:spcAft>
                          <a:spcPts val="0"/>
                        </a:spcAft>
                      </a:pPr>
                      <a:endParaRPr lang="ru-RU" sz="2000" b="1" dirty="0" smtClean="0">
                        <a:effectLst/>
                        <a:latin typeface="Times New Roman" panose="02020603050405020304" pitchFamily="18" charset="0"/>
                        <a:ea typeface="Times New Roman" panose="02020603050405020304" pitchFamily="18" charset="0"/>
                      </a:endParaRPr>
                    </a:p>
                    <a:p>
                      <a:pPr>
                        <a:lnSpc>
                          <a:spcPts val="1200"/>
                        </a:lnSpc>
                        <a:spcAft>
                          <a:spcPts val="0"/>
                        </a:spcAft>
                      </a:pPr>
                      <a:endParaRPr lang="ru-RU" sz="2400" b="1" dirty="0" smtClean="0">
                        <a:solidFill>
                          <a:srgbClr val="1D3379"/>
                        </a:solidFill>
                        <a:effectLst/>
                        <a:latin typeface="Times New Roman" panose="02020603050405020304" pitchFamily="18" charset="0"/>
                        <a:ea typeface="Times New Roman" panose="02020603050405020304" pitchFamily="18" charset="0"/>
                      </a:endParaRPr>
                    </a:p>
                    <a:p>
                      <a:pPr>
                        <a:lnSpc>
                          <a:spcPts val="1200"/>
                        </a:lnSpc>
                        <a:spcAft>
                          <a:spcPts val="0"/>
                        </a:spcAft>
                      </a:pPr>
                      <a:r>
                        <a:rPr lang="ru-RU" sz="2400" b="1" dirty="0" smtClean="0">
                          <a:solidFill>
                            <a:srgbClr val="1D3379"/>
                          </a:solidFill>
                          <a:effectLst/>
                          <a:latin typeface="Times New Roman" panose="02020603050405020304" pitchFamily="18" charset="0"/>
                          <a:ea typeface="Times New Roman" panose="02020603050405020304" pitchFamily="18" charset="0"/>
                        </a:rPr>
                        <a:t>Респондент:</a:t>
                      </a:r>
                      <a:endParaRPr lang="ru-RU" sz="2000" b="1" dirty="0" smtClean="0">
                        <a:solidFill>
                          <a:srgbClr val="1D3379"/>
                        </a:solidFill>
                        <a:effectLst/>
                        <a:latin typeface="Times New Roman" panose="02020603050405020304" pitchFamily="18" charset="0"/>
                        <a:ea typeface="Times New Roman" panose="02020603050405020304" pitchFamily="18" charset="0"/>
                      </a:endParaRPr>
                    </a:p>
                    <a:p>
                      <a:pPr>
                        <a:lnSpc>
                          <a:spcPts val="1200"/>
                        </a:lnSpc>
                        <a:spcAft>
                          <a:spcPts val="0"/>
                        </a:spcAft>
                      </a:pPr>
                      <a:endParaRPr lang="uk-UA" sz="2000" dirty="0" smtClean="0">
                        <a:effectLst/>
                        <a:latin typeface="Times New Roman" panose="02020603050405020304" pitchFamily="18" charset="0"/>
                        <a:ea typeface="Times New Roman" panose="02020603050405020304" pitchFamily="18" charset="0"/>
                      </a:endParaRPr>
                    </a:p>
                    <a:p>
                      <a:pPr>
                        <a:lnSpc>
                          <a:spcPts val="1200"/>
                        </a:lnSpc>
                        <a:spcAft>
                          <a:spcPts val="0"/>
                        </a:spcAft>
                      </a:pPr>
                      <a:r>
                        <a:rPr lang="uk-UA" sz="1800" dirty="0" smtClean="0">
                          <a:solidFill>
                            <a:srgbClr val="1D3379"/>
                          </a:solidFill>
                          <a:effectLst/>
                          <a:latin typeface="Times New Roman" panose="02020603050405020304" pitchFamily="18" charset="0"/>
                          <a:ea typeface="Times New Roman" panose="02020603050405020304" pitchFamily="18" charset="0"/>
                        </a:rPr>
                        <a:t>Найменування</a:t>
                      </a:r>
                      <a:r>
                        <a:rPr lang="uk-UA" sz="1800" b="1" dirty="0" smtClean="0">
                          <a:solidFill>
                            <a:srgbClr val="1D3379"/>
                          </a:solidFill>
                          <a:effectLst/>
                          <a:latin typeface="Times New Roman" panose="02020603050405020304" pitchFamily="18" charset="0"/>
                          <a:ea typeface="Times New Roman" panose="02020603050405020304" pitchFamily="18" charset="0"/>
                        </a:rPr>
                        <a:t>:  </a:t>
                      </a:r>
                      <a:r>
                        <a:rPr lang="uk-UA" sz="1800" b="1" i="1" u="sng" dirty="0" smtClean="0">
                          <a:solidFill>
                            <a:srgbClr val="1D3379"/>
                          </a:solidFill>
                          <a:effectLst/>
                          <a:latin typeface="Times New Roman" panose="02020603050405020304" pitchFamily="18" charset="0"/>
                          <a:ea typeface="Times New Roman" panose="02020603050405020304" pitchFamily="18" charset="0"/>
                        </a:rPr>
                        <a:t>ПАТ</a:t>
                      </a:r>
                      <a:r>
                        <a:rPr lang="uk-UA" sz="1800" b="1" i="1" u="sng" baseline="0" dirty="0" smtClean="0">
                          <a:solidFill>
                            <a:srgbClr val="1D3379"/>
                          </a:solidFill>
                          <a:effectLst/>
                          <a:latin typeface="Times New Roman" panose="02020603050405020304" pitchFamily="18" charset="0"/>
                          <a:ea typeface="Times New Roman" panose="02020603050405020304" pitchFamily="18" charset="0"/>
                        </a:rPr>
                        <a:t> «ТЕРНОПІЛЬ-М</a:t>
                      </a:r>
                      <a:r>
                        <a:rPr lang="en-US" sz="1800" b="1" i="1" u="sng" baseline="0" dirty="0" smtClean="0">
                          <a:solidFill>
                            <a:srgbClr val="1D3379"/>
                          </a:solidFill>
                          <a:effectLst/>
                          <a:latin typeface="Times New Roman" panose="02020603050405020304" pitchFamily="18" charset="0"/>
                          <a:ea typeface="Times New Roman" panose="02020603050405020304" pitchFamily="18" charset="0"/>
                        </a:rPr>
                        <a:t>’</a:t>
                      </a:r>
                      <a:r>
                        <a:rPr lang="uk-UA" sz="1800" b="1" i="1" u="sng" baseline="0" dirty="0" smtClean="0">
                          <a:solidFill>
                            <a:srgbClr val="1D3379"/>
                          </a:solidFill>
                          <a:effectLst/>
                          <a:latin typeface="Times New Roman" panose="02020603050405020304" pitchFamily="18" charset="0"/>
                          <a:ea typeface="Times New Roman" panose="02020603050405020304" pitchFamily="18" charset="0"/>
                        </a:rPr>
                        <a:t>ЯСО»</a:t>
                      </a:r>
                      <a:r>
                        <a:rPr lang="uk-UA" sz="1800" b="0" i="1" u="none" baseline="0" dirty="0" smtClean="0">
                          <a:solidFill>
                            <a:srgbClr val="1D3379"/>
                          </a:solidFill>
                          <a:effectLst/>
                          <a:latin typeface="Times New Roman" panose="02020603050405020304" pitchFamily="18" charset="0"/>
                          <a:ea typeface="Times New Roman" panose="02020603050405020304" pitchFamily="18" charset="0"/>
                        </a:rPr>
                        <a:t>_________________________________________________________</a:t>
                      </a:r>
                      <a:endParaRPr lang="uk-UA" sz="1600" b="0" i="1" u="sng" dirty="0" smtClean="0">
                        <a:solidFill>
                          <a:srgbClr val="1D3379"/>
                        </a:solidFill>
                        <a:effectLst/>
                        <a:latin typeface="Times New Roman" panose="02020603050405020304" pitchFamily="18" charset="0"/>
                        <a:ea typeface="Times New Roman" panose="02020603050405020304" pitchFamily="18" charset="0"/>
                      </a:endParaRPr>
                    </a:p>
                    <a:p>
                      <a:pPr>
                        <a:lnSpc>
                          <a:spcPts val="1200"/>
                        </a:lnSpc>
                        <a:spcAft>
                          <a:spcPts val="0"/>
                        </a:spcAft>
                      </a:pPr>
                      <a:r>
                        <a:rPr lang="uk-UA" sz="1600" dirty="0" smtClean="0">
                          <a:solidFill>
                            <a:srgbClr val="1D3379"/>
                          </a:solidFill>
                          <a:effectLst/>
                          <a:latin typeface="Times New Roman" panose="02020603050405020304" pitchFamily="18" charset="0"/>
                          <a:ea typeface="Times New Roman" panose="02020603050405020304" pitchFamily="18" charset="0"/>
                        </a:rPr>
                        <a:t> </a:t>
                      </a:r>
                      <a:endParaRPr lang="uk-UA" sz="1800" dirty="0" smtClean="0">
                        <a:solidFill>
                          <a:srgbClr val="1D3379"/>
                        </a:solidFill>
                        <a:effectLst/>
                        <a:latin typeface="Times New Roman" panose="02020603050405020304" pitchFamily="18" charset="0"/>
                        <a:ea typeface="Times New Roman" panose="02020603050405020304" pitchFamily="18" charset="0"/>
                      </a:endParaRPr>
                    </a:p>
                    <a:p>
                      <a:pPr>
                        <a:lnSpc>
                          <a:spcPts val="1200"/>
                        </a:lnSpc>
                        <a:spcAft>
                          <a:spcPts val="0"/>
                        </a:spcAft>
                      </a:pPr>
                      <a:r>
                        <a:rPr lang="uk-UA" sz="1800" dirty="0" smtClean="0">
                          <a:solidFill>
                            <a:srgbClr val="1D3379"/>
                          </a:solidFill>
                          <a:effectLst/>
                          <a:latin typeface="Times New Roman" panose="02020603050405020304" pitchFamily="18" charset="0"/>
                          <a:ea typeface="Times New Roman" panose="02020603050405020304" pitchFamily="18" charset="0"/>
                        </a:rPr>
                        <a:t>Місцезнаходження (юридична адреса):</a:t>
                      </a:r>
                      <a:r>
                        <a:rPr lang="uk-UA" sz="1800" baseline="0" dirty="0" smtClean="0">
                          <a:solidFill>
                            <a:srgbClr val="1D3379"/>
                          </a:solidFill>
                          <a:effectLst/>
                          <a:latin typeface="Times New Roman" panose="02020603050405020304" pitchFamily="18" charset="0"/>
                          <a:ea typeface="Times New Roman" panose="02020603050405020304" pitchFamily="18" charset="0"/>
                        </a:rPr>
                        <a:t> </a:t>
                      </a:r>
                      <a:r>
                        <a:rPr lang="uk-UA" sz="1800" b="1" i="1" u="sng" baseline="0" dirty="0" smtClean="0">
                          <a:solidFill>
                            <a:srgbClr val="1D3379"/>
                          </a:solidFill>
                          <a:effectLst/>
                          <a:latin typeface="Times New Roman" panose="02020603050405020304" pitchFamily="18" charset="0"/>
                          <a:ea typeface="Times New Roman" panose="02020603050405020304" pitchFamily="18" charset="0"/>
                        </a:rPr>
                        <a:t>м. Тернопіль, вул. </a:t>
                      </a:r>
                      <a:r>
                        <a:rPr lang="uk-UA" sz="1800" b="1" i="1" u="sng" baseline="0" dirty="0" err="1" smtClean="0">
                          <a:solidFill>
                            <a:srgbClr val="1D3379"/>
                          </a:solidFill>
                          <a:effectLst/>
                          <a:latin typeface="Times New Roman" panose="02020603050405020304" pitchFamily="18" charset="0"/>
                          <a:ea typeface="Times New Roman" panose="02020603050405020304" pitchFamily="18" charset="0"/>
                        </a:rPr>
                        <a:t>Подільска</a:t>
                      </a:r>
                      <a:r>
                        <a:rPr lang="uk-UA" sz="1800" b="1" i="1" u="sng" baseline="0" dirty="0" smtClean="0">
                          <a:solidFill>
                            <a:srgbClr val="1D3379"/>
                          </a:solidFill>
                          <a:effectLst/>
                          <a:latin typeface="Times New Roman" panose="02020603050405020304" pitchFamily="18" charset="0"/>
                          <a:ea typeface="Times New Roman" panose="02020603050405020304" pitchFamily="18" charset="0"/>
                        </a:rPr>
                        <a:t> </a:t>
                      </a:r>
                      <a:r>
                        <a:rPr lang="uk-UA" sz="1800" b="1" i="1" u="sng" baseline="0" dirty="0" smtClean="0">
                          <a:solidFill>
                            <a:srgbClr val="1D3379"/>
                          </a:solidFill>
                          <a:effectLst/>
                          <a:latin typeface="Times New Roman" panose="02020603050405020304" pitchFamily="18" charset="0"/>
                          <a:ea typeface="Times New Roman" panose="02020603050405020304" pitchFamily="18" charset="0"/>
                        </a:rPr>
                        <a:t>85А</a:t>
                      </a:r>
                      <a:r>
                        <a:rPr lang="uk-UA" sz="1800" u="none" baseline="0" dirty="0" smtClean="0">
                          <a:solidFill>
                            <a:srgbClr val="1D3379"/>
                          </a:solidFill>
                          <a:effectLst/>
                          <a:latin typeface="Times New Roman" panose="02020603050405020304" pitchFamily="18" charset="0"/>
                          <a:ea typeface="Times New Roman" panose="02020603050405020304" pitchFamily="18" charset="0"/>
                        </a:rPr>
                        <a:t>____________________________________</a:t>
                      </a:r>
                      <a:r>
                        <a:rPr lang="uk-UA" sz="1800" u="sng" dirty="0" smtClean="0">
                          <a:solidFill>
                            <a:srgbClr val="1D3379"/>
                          </a:solidFill>
                          <a:effectLst/>
                          <a:latin typeface="Times New Roman" panose="02020603050405020304" pitchFamily="18" charset="0"/>
                          <a:ea typeface="Times New Roman" panose="02020603050405020304" pitchFamily="18" charset="0"/>
                        </a:rPr>
                        <a:t> </a:t>
                      </a:r>
                      <a:r>
                        <a:rPr lang="uk-UA" sz="1600" dirty="0" smtClean="0">
                          <a:solidFill>
                            <a:srgbClr val="1D3379"/>
                          </a:solidFill>
                          <a:effectLst/>
                          <a:latin typeface="Times New Roman" panose="02020603050405020304" pitchFamily="18" charset="0"/>
                          <a:ea typeface="Times New Roman" panose="02020603050405020304" pitchFamily="18" charset="0"/>
                        </a:rPr>
                        <a:t>_______________________________________________________________________________________________________________</a:t>
                      </a:r>
                    </a:p>
                    <a:p>
                      <a:pPr algn="ctr">
                        <a:lnSpc>
                          <a:spcPts val="1200"/>
                        </a:lnSpc>
                        <a:spcAft>
                          <a:spcPts val="0"/>
                        </a:spcAft>
                      </a:pPr>
                      <a:r>
                        <a:rPr lang="uk-UA" sz="1400" i="1" dirty="0" smtClean="0">
                          <a:solidFill>
                            <a:srgbClr val="1D3379"/>
                          </a:solidFill>
                          <a:effectLst/>
                          <a:latin typeface="Times New Roman" panose="02020603050405020304" pitchFamily="18" charset="0"/>
                          <a:ea typeface="Times New Roman" panose="02020603050405020304" pitchFamily="18" charset="0"/>
                        </a:rPr>
                        <a:t>                    (поштовий індекс, область /АР Крим, район, населений пункт, вулиця /провулок, площа тощо,</a:t>
                      </a:r>
                      <a:r>
                        <a:rPr lang="uk-UA" sz="1400" dirty="0" smtClean="0">
                          <a:solidFill>
                            <a:srgbClr val="1D3379"/>
                          </a:solidFill>
                          <a:effectLst/>
                          <a:latin typeface="Times New Roman" panose="02020603050405020304" pitchFamily="18" charset="0"/>
                          <a:ea typeface="Times New Roman" panose="02020603050405020304" pitchFamily="18" charset="0"/>
                        </a:rPr>
                        <a:t> </a:t>
                      </a:r>
                      <a:r>
                        <a:rPr lang="uk-UA" sz="1400" i="1" dirty="0" smtClean="0">
                          <a:solidFill>
                            <a:srgbClr val="1D3379"/>
                          </a:solidFill>
                          <a:effectLst/>
                          <a:latin typeface="Times New Roman" panose="02020603050405020304" pitchFamily="18" charset="0"/>
                          <a:ea typeface="Times New Roman" panose="02020603050405020304" pitchFamily="18" charset="0"/>
                        </a:rPr>
                        <a:t>№ будинку /корпусу, № квартири /офісу</a:t>
                      </a:r>
                      <a:r>
                        <a:rPr lang="uk-UA" sz="1600" i="1" dirty="0" smtClean="0">
                          <a:solidFill>
                            <a:srgbClr val="1D3379"/>
                          </a:solidFill>
                          <a:effectLst/>
                          <a:latin typeface="Times New Roman" panose="02020603050405020304" pitchFamily="18" charset="0"/>
                          <a:ea typeface="Times New Roman" panose="02020603050405020304" pitchFamily="18" charset="0"/>
                        </a:rPr>
                        <a:t>)</a:t>
                      </a:r>
                    </a:p>
                    <a:p>
                      <a:pPr algn="ctr">
                        <a:lnSpc>
                          <a:spcPts val="1200"/>
                        </a:lnSpc>
                        <a:spcAft>
                          <a:spcPts val="0"/>
                        </a:spcAft>
                      </a:pPr>
                      <a:endParaRPr lang="uk-UA" sz="1800" dirty="0" smtClean="0">
                        <a:solidFill>
                          <a:srgbClr val="1D3379"/>
                        </a:solidFill>
                        <a:effectLst/>
                        <a:latin typeface="Times New Roman" panose="02020603050405020304" pitchFamily="18" charset="0"/>
                        <a:ea typeface="Times New Roman" panose="02020603050405020304" pitchFamily="18" charset="0"/>
                      </a:endParaRPr>
                    </a:p>
                    <a:p>
                      <a:pPr>
                        <a:lnSpc>
                          <a:spcPts val="1200"/>
                        </a:lnSpc>
                        <a:spcAft>
                          <a:spcPts val="600"/>
                        </a:spcAft>
                      </a:pPr>
                      <a:r>
                        <a:rPr lang="uk-UA" sz="1800" dirty="0" smtClean="0">
                          <a:solidFill>
                            <a:srgbClr val="1D3379"/>
                          </a:solidFill>
                          <a:effectLst/>
                          <a:latin typeface="Times New Roman" panose="02020603050405020304" pitchFamily="18" charset="0"/>
                          <a:ea typeface="Times New Roman" panose="02020603050405020304" pitchFamily="18" charset="0"/>
                        </a:rPr>
                        <a:t>Територіальна громада: </a:t>
                      </a:r>
                      <a:r>
                        <a:rPr lang="uk-UA" sz="1800" b="1" i="1" u="sng" dirty="0" smtClean="0">
                          <a:solidFill>
                            <a:srgbClr val="1D3379"/>
                          </a:solidFill>
                          <a:effectLst/>
                          <a:latin typeface="Times New Roman" panose="02020603050405020304" pitchFamily="18" charset="0"/>
                          <a:ea typeface="Times New Roman" panose="02020603050405020304" pitchFamily="18" charset="0"/>
                        </a:rPr>
                        <a:t>Тернопільська міська територіальна громада</a:t>
                      </a:r>
                      <a:r>
                        <a:rPr lang="uk-UA" sz="1800" b="0" i="0" u="none" dirty="0" smtClean="0">
                          <a:solidFill>
                            <a:srgbClr val="1D3379"/>
                          </a:solidFill>
                          <a:effectLst/>
                          <a:latin typeface="Times New Roman" panose="02020603050405020304" pitchFamily="18" charset="0"/>
                          <a:ea typeface="Times New Roman" panose="02020603050405020304" pitchFamily="18" charset="0"/>
                        </a:rPr>
                        <a:t>______________________________________</a:t>
                      </a:r>
                      <a:endParaRPr lang="uk-UA" sz="1800" b="1" i="1" u="sng" dirty="0" smtClean="0">
                        <a:solidFill>
                          <a:srgbClr val="1D3379"/>
                        </a:solidFill>
                        <a:effectLst/>
                        <a:latin typeface="Times New Roman" panose="02020603050405020304" pitchFamily="18" charset="0"/>
                        <a:ea typeface="Times New Roman" panose="02020603050405020304" pitchFamily="18" charset="0"/>
                      </a:endParaRPr>
                    </a:p>
                    <a:p>
                      <a:pPr>
                        <a:lnSpc>
                          <a:spcPts val="1200"/>
                        </a:lnSpc>
                        <a:spcAft>
                          <a:spcPts val="600"/>
                        </a:spcAft>
                      </a:pPr>
                      <a:r>
                        <a:rPr lang="uk-UA" sz="1600" dirty="0" smtClean="0">
                          <a:solidFill>
                            <a:srgbClr val="1D3379"/>
                          </a:solidFill>
                          <a:effectLst/>
                          <a:latin typeface="Times New Roman" panose="02020603050405020304" pitchFamily="18" charset="0"/>
                          <a:ea typeface="Times New Roman" panose="02020603050405020304" pitchFamily="18" charset="0"/>
                        </a:rPr>
                        <a:t>________________________________________________________________________________________________________________</a:t>
                      </a:r>
                    </a:p>
                    <a:p>
                      <a:pPr>
                        <a:lnSpc>
                          <a:spcPts val="1200"/>
                        </a:lnSpc>
                        <a:spcAft>
                          <a:spcPts val="600"/>
                        </a:spcAft>
                      </a:pPr>
                      <a:endParaRPr lang="uk-UA" sz="1600" dirty="0" smtClean="0">
                        <a:solidFill>
                          <a:srgbClr val="1D3379"/>
                        </a:solidFill>
                        <a:effectLst/>
                        <a:latin typeface="Times New Roman" panose="02020603050405020304" pitchFamily="18" charset="0"/>
                        <a:ea typeface="Times New Roman" panose="02020603050405020304" pitchFamily="18" charset="0"/>
                      </a:endParaRPr>
                    </a:p>
                    <a:p>
                      <a:pPr>
                        <a:lnSpc>
                          <a:spcPts val="1200"/>
                        </a:lnSpc>
                        <a:spcAft>
                          <a:spcPts val="0"/>
                        </a:spcAft>
                      </a:pPr>
                      <a:r>
                        <a:rPr lang="uk-UA" sz="1800" dirty="0" smtClean="0">
                          <a:solidFill>
                            <a:srgbClr val="1D3379"/>
                          </a:solidFill>
                          <a:effectLst/>
                          <a:latin typeface="Times New Roman" panose="02020603050405020304" pitchFamily="18" charset="0"/>
                          <a:ea typeface="Times New Roman" panose="02020603050405020304" pitchFamily="18" charset="0"/>
                        </a:rPr>
                        <a:t>Адреса здійснення діяльності, щодо якої подається форма звітності (фактична адреса)</a:t>
                      </a:r>
                      <a:r>
                        <a:rPr lang="uk-UA" sz="1600" dirty="0" smtClean="0">
                          <a:solidFill>
                            <a:srgbClr val="1D3379"/>
                          </a:solidFill>
                          <a:effectLst/>
                          <a:latin typeface="Times New Roman" panose="02020603050405020304" pitchFamily="18" charset="0"/>
                          <a:ea typeface="Times New Roman" panose="02020603050405020304" pitchFamily="18" charset="0"/>
                        </a:rPr>
                        <a:t>: </a:t>
                      </a:r>
                      <a:r>
                        <a:rPr lang="uk-UA" sz="1600" b="1" i="1" u="sng" dirty="0" smtClean="0">
                          <a:solidFill>
                            <a:srgbClr val="1D3379"/>
                          </a:solidFill>
                          <a:effectLst/>
                          <a:latin typeface="Times New Roman" panose="02020603050405020304" pitchFamily="18" charset="0"/>
                          <a:ea typeface="Times New Roman" panose="02020603050405020304" pitchFamily="18" charset="0"/>
                        </a:rPr>
                        <a:t>48055, Тернопільська область,</a:t>
                      </a:r>
                    </a:p>
                    <a:p>
                      <a:pPr>
                        <a:lnSpc>
                          <a:spcPts val="1200"/>
                        </a:lnSpc>
                        <a:spcAft>
                          <a:spcPts val="0"/>
                        </a:spcAft>
                      </a:pPr>
                      <a:endParaRPr lang="uk-UA" sz="1600" b="1" i="1" u="sng" dirty="0" smtClean="0">
                        <a:solidFill>
                          <a:srgbClr val="1D3379"/>
                        </a:solidFill>
                        <a:effectLst/>
                        <a:latin typeface="Times New Roman" panose="02020603050405020304" pitchFamily="18" charset="0"/>
                        <a:ea typeface="Times New Roman" panose="02020603050405020304" pitchFamily="18" charset="0"/>
                      </a:endParaRPr>
                    </a:p>
                    <a:p>
                      <a:pPr>
                        <a:lnSpc>
                          <a:spcPts val="1200"/>
                        </a:lnSpc>
                        <a:spcAft>
                          <a:spcPts val="0"/>
                        </a:spcAft>
                      </a:pPr>
                      <a:r>
                        <a:rPr lang="uk-UA" sz="1600" b="1" i="1" u="sng" baseline="0" dirty="0" smtClean="0">
                          <a:solidFill>
                            <a:srgbClr val="1D3379"/>
                          </a:solidFill>
                          <a:effectLst/>
                          <a:latin typeface="Times New Roman" panose="02020603050405020304" pitchFamily="18" charset="0"/>
                          <a:ea typeface="Times New Roman" panose="02020603050405020304" pitchFamily="18" charset="0"/>
                        </a:rPr>
                        <a:t>Тернопільський район, смт. Козлів, вул. Заводська, 2Б_______________________________________________________________</a:t>
                      </a:r>
                      <a:endParaRPr lang="uk-UA" sz="1600" b="1" i="1" u="sng" dirty="0" smtClean="0">
                        <a:solidFill>
                          <a:srgbClr val="1D3379"/>
                        </a:solidFill>
                        <a:effectLst/>
                        <a:latin typeface="Times New Roman" panose="02020603050405020304" pitchFamily="18" charset="0"/>
                        <a:ea typeface="Times New Roman" panose="02020603050405020304" pitchFamily="18" charset="0"/>
                      </a:endParaRPr>
                    </a:p>
                    <a:p>
                      <a:pPr algn="ctr">
                        <a:lnSpc>
                          <a:spcPts val="1200"/>
                        </a:lnSpc>
                        <a:spcAft>
                          <a:spcPts val="0"/>
                        </a:spcAft>
                      </a:pPr>
                      <a:r>
                        <a:rPr lang="uk-UA" sz="1400" i="1" dirty="0" smtClean="0">
                          <a:solidFill>
                            <a:srgbClr val="1D3379"/>
                          </a:solidFill>
                          <a:effectLst/>
                          <a:latin typeface="Times New Roman" panose="02020603050405020304" pitchFamily="18" charset="0"/>
                          <a:ea typeface="Times New Roman" panose="02020603050405020304" pitchFamily="18" charset="0"/>
                        </a:rPr>
                        <a:t>(поштовий індекс, область /АР Крим, район, населений пункт, вулиця /провулок, площа  тощо,</a:t>
                      </a:r>
                      <a:r>
                        <a:rPr lang="uk-UA" sz="1400" dirty="0" smtClean="0">
                          <a:solidFill>
                            <a:srgbClr val="1D3379"/>
                          </a:solidFill>
                          <a:effectLst/>
                          <a:latin typeface="Times New Roman" panose="02020603050405020304" pitchFamily="18" charset="0"/>
                          <a:ea typeface="Times New Roman" panose="02020603050405020304" pitchFamily="18" charset="0"/>
                        </a:rPr>
                        <a:t> </a:t>
                      </a:r>
                      <a:r>
                        <a:rPr lang="uk-UA" sz="1400" i="1" dirty="0" smtClean="0">
                          <a:solidFill>
                            <a:srgbClr val="1D3379"/>
                          </a:solidFill>
                          <a:effectLst/>
                          <a:latin typeface="Times New Roman" panose="02020603050405020304" pitchFamily="18" charset="0"/>
                          <a:ea typeface="Times New Roman" panose="02020603050405020304" pitchFamily="18" charset="0"/>
                        </a:rPr>
                        <a:t>№ будинку /корпусу, № квартири /офісу)</a:t>
                      </a:r>
                      <a:endParaRPr lang="uk-UA" sz="1400" dirty="0" smtClean="0">
                        <a:solidFill>
                          <a:srgbClr val="1D3379"/>
                        </a:solidFill>
                        <a:effectLst/>
                        <a:latin typeface="Times New Roman" panose="02020603050405020304" pitchFamily="18" charset="0"/>
                        <a:ea typeface="Times New Roman" panose="02020603050405020304" pitchFamily="18" charset="0"/>
                      </a:endParaRPr>
                    </a:p>
                    <a:p>
                      <a:pPr>
                        <a:spcAft>
                          <a:spcPts val="0"/>
                        </a:spcAft>
                      </a:pPr>
                      <a:r>
                        <a:rPr lang="uk-UA" sz="1800" dirty="0" smtClean="0">
                          <a:solidFill>
                            <a:srgbClr val="1D3379"/>
                          </a:solidFill>
                          <a:effectLst/>
                          <a:latin typeface="Times New Roman" panose="02020603050405020304" pitchFamily="18" charset="0"/>
                          <a:ea typeface="Times New Roman" panose="02020603050405020304" pitchFamily="18" charset="0"/>
                        </a:rPr>
                        <a:t>Територіальна громада: </a:t>
                      </a:r>
                      <a:r>
                        <a:rPr lang="uk-UA" sz="1800" b="1" i="1" u="sng" dirty="0" err="1" smtClean="0">
                          <a:solidFill>
                            <a:srgbClr val="1D3379"/>
                          </a:solidFill>
                          <a:effectLst/>
                          <a:latin typeface="Times New Roman" panose="02020603050405020304" pitchFamily="18" charset="0"/>
                          <a:ea typeface="Times New Roman" panose="02020603050405020304" pitchFamily="18" charset="0"/>
                        </a:rPr>
                        <a:t>Козлівська</a:t>
                      </a:r>
                      <a:r>
                        <a:rPr lang="uk-UA" sz="1800" b="1" i="1" u="sng" dirty="0" smtClean="0">
                          <a:solidFill>
                            <a:srgbClr val="1D3379"/>
                          </a:solidFill>
                          <a:effectLst/>
                          <a:latin typeface="Times New Roman" panose="02020603050405020304" pitchFamily="18" charset="0"/>
                          <a:ea typeface="Times New Roman" panose="02020603050405020304" pitchFamily="18" charset="0"/>
                        </a:rPr>
                        <a:t> об</a:t>
                      </a:r>
                      <a:r>
                        <a:rPr lang="en-US" sz="1800" b="1" i="1" u="sng" dirty="0" smtClean="0">
                          <a:solidFill>
                            <a:srgbClr val="1D3379"/>
                          </a:solidFill>
                          <a:effectLst/>
                          <a:latin typeface="Times New Roman" panose="02020603050405020304" pitchFamily="18" charset="0"/>
                          <a:ea typeface="Times New Roman" panose="02020603050405020304" pitchFamily="18" charset="0"/>
                        </a:rPr>
                        <a:t>’</a:t>
                      </a:r>
                      <a:r>
                        <a:rPr lang="uk-UA" sz="1800" b="1" i="1" u="sng" dirty="0" err="1" smtClean="0">
                          <a:solidFill>
                            <a:srgbClr val="1D3379"/>
                          </a:solidFill>
                          <a:effectLst/>
                          <a:latin typeface="Times New Roman" panose="02020603050405020304" pitchFamily="18" charset="0"/>
                          <a:ea typeface="Times New Roman" panose="02020603050405020304" pitchFamily="18" charset="0"/>
                        </a:rPr>
                        <a:t>єднана</a:t>
                      </a:r>
                      <a:r>
                        <a:rPr lang="uk-UA" sz="1800" b="1" i="1" u="sng" dirty="0" smtClean="0">
                          <a:solidFill>
                            <a:srgbClr val="1D3379"/>
                          </a:solidFill>
                          <a:effectLst/>
                          <a:latin typeface="Times New Roman" panose="02020603050405020304" pitchFamily="18" charset="0"/>
                          <a:ea typeface="Times New Roman" panose="02020603050405020304" pitchFamily="18" charset="0"/>
                        </a:rPr>
                        <a:t> </a:t>
                      </a:r>
                      <a:r>
                        <a:rPr lang="en-US" sz="1800" b="1" i="1" u="sng" dirty="0" smtClean="0">
                          <a:solidFill>
                            <a:srgbClr val="1D3379"/>
                          </a:solidFill>
                          <a:effectLst/>
                          <a:latin typeface="Times New Roman" panose="02020603050405020304" pitchFamily="18" charset="0"/>
                          <a:ea typeface="Times New Roman" panose="02020603050405020304" pitchFamily="18" charset="0"/>
                        </a:rPr>
                        <a:t> </a:t>
                      </a:r>
                      <a:r>
                        <a:rPr lang="uk-UA" sz="1800" b="1" i="1" u="sng" dirty="0" smtClean="0">
                          <a:solidFill>
                            <a:srgbClr val="1D3379"/>
                          </a:solidFill>
                          <a:effectLst/>
                          <a:latin typeface="Times New Roman" panose="02020603050405020304" pitchFamily="18" charset="0"/>
                          <a:ea typeface="Times New Roman" panose="02020603050405020304" pitchFamily="18" charset="0"/>
                        </a:rPr>
                        <a:t>територіальна громада______________________________________ </a:t>
                      </a:r>
                      <a:r>
                        <a:rPr lang="uk-UA" sz="1600" dirty="0" smtClean="0">
                          <a:solidFill>
                            <a:srgbClr val="1D3379"/>
                          </a:solidFill>
                          <a:effectLst/>
                          <a:latin typeface="Times New Roman" panose="02020603050405020304" pitchFamily="18" charset="0"/>
                          <a:ea typeface="Times New Roman" panose="02020603050405020304" pitchFamily="18" charset="0"/>
                        </a:rPr>
                        <a:t>________________________________________________________________________________________________________________</a:t>
                      </a:r>
                    </a:p>
                    <a:p>
                      <a:pPr>
                        <a:spcAft>
                          <a:spcPts val="0"/>
                        </a:spcAft>
                      </a:pPr>
                      <a:r>
                        <a:rPr lang="en-US" sz="1600" i="1" dirty="0" smtClean="0">
                          <a:effectLst/>
                          <a:latin typeface="Times New Roman" panose="02020603050405020304" pitchFamily="18" charset="0"/>
                          <a:ea typeface="Times New Roman" panose="02020603050405020304" pitchFamily="18" charset="0"/>
                        </a:rPr>
                        <a:t> </a:t>
                      </a:r>
                      <a:endParaRPr lang="uk-UA"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Прямокутник 6"/>
          <p:cNvSpPr/>
          <p:nvPr/>
        </p:nvSpPr>
        <p:spPr>
          <a:xfrm>
            <a:off x="144988" y="4586572"/>
            <a:ext cx="2489656" cy="307777"/>
          </a:xfrm>
          <a:prstGeom prst="rect">
            <a:avLst/>
          </a:prstGeom>
        </p:spPr>
        <p:txBody>
          <a:bodyPr wrap="none">
            <a:spAutoFit/>
          </a:bodyPr>
          <a:lstStyle/>
          <a:p>
            <a:r>
              <a:rPr lang="uk-UA" sz="900" b="1" dirty="0">
                <a:latin typeface="Times New Roman" panose="02020603050405020304" pitchFamily="18" charset="0"/>
                <a:ea typeface="Times New Roman" panose="02020603050405020304" pitchFamily="18" charset="0"/>
              </a:rPr>
              <a:t> </a:t>
            </a:r>
            <a:r>
              <a:rPr lang="uk-UA" sz="1400" b="1" dirty="0">
                <a:solidFill>
                  <a:srgbClr val="1D3379"/>
                </a:solidFill>
                <a:latin typeface="Times New Roman" panose="02020603050405020304" pitchFamily="18" charset="0"/>
                <a:ea typeface="Times New Roman" panose="02020603050405020304" pitchFamily="18" charset="0"/>
              </a:rPr>
              <a:t>Код території </a:t>
            </a:r>
            <a:r>
              <a:rPr lang="uk-UA" sz="1400" b="1" dirty="0" smtClean="0">
                <a:solidFill>
                  <a:srgbClr val="1D3379"/>
                </a:solidFill>
                <a:latin typeface="Times New Roman" panose="02020603050405020304" pitchFamily="18" charset="0"/>
                <a:ea typeface="Times New Roman" panose="02020603050405020304" pitchFamily="18" charset="0"/>
              </a:rPr>
              <a:t>відповідно до:</a:t>
            </a:r>
            <a:endParaRPr lang="uk-UA" dirty="0">
              <a:solidFill>
                <a:srgbClr val="1D3379"/>
              </a:solidFill>
            </a:endParaRPr>
          </a:p>
        </p:txBody>
      </p:sp>
      <p:graphicFrame>
        <p:nvGraphicFramePr>
          <p:cNvPr id="8" name="Таблиця 7"/>
          <p:cNvGraphicFramePr>
            <a:graphicFrameLocks noGrp="1"/>
          </p:cNvGraphicFramePr>
          <p:nvPr>
            <p:extLst>
              <p:ext uri="{D42A27DB-BD31-4B8C-83A1-F6EECF244321}">
                <p14:modId xmlns:p14="http://schemas.microsoft.com/office/powerpoint/2010/main" val="2231047058"/>
              </p:ext>
            </p:extLst>
          </p:nvPr>
        </p:nvGraphicFramePr>
        <p:xfrm>
          <a:off x="322729" y="4894349"/>
          <a:ext cx="10990730" cy="609980"/>
        </p:xfrm>
        <a:graphic>
          <a:graphicData uri="http://schemas.openxmlformats.org/drawingml/2006/table">
            <a:tbl>
              <a:tblPr firstRow="1" firstCol="1" bandRow="1"/>
              <a:tblGrid>
                <a:gridCol w="5917838"/>
                <a:gridCol w="733608"/>
                <a:gridCol w="4339284"/>
              </a:tblGrid>
              <a:tr h="609980">
                <a:tc>
                  <a:txBody>
                    <a:bodyPr/>
                    <a:lstStyle/>
                    <a:p>
                      <a:pPr marL="90170" indent="-161290">
                        <a:spcAft>
                          <a:spcPts val="0"/>
                        </a:spcAft>
                      </a:pPr>
                      <a:r>
                        <a:rPr lang="uk-UA" sz="1400" dirty="0">
                          <a:solidFill>
                            <a:srgbClr val="1D3379"/>
                          </a:solidFill>
                          <a:effectLst/>
                          <a:latin typeface="Times New Roman" panose="02020603050405020304" pitchFamily="18" charset="0"/>
                          <a:ea typeface="Times New Roman" panose="02020603050405020304" pitchFamily="18" charset="0"/>
                        </a:rPr>
                        <a:t>       Кодифікатора адміністративно-територіальних одиниць </a:t>
                      </a:r>
                      <a:br>
                        <a:rPr lang="uk-UA" sz="1400" dirty="0">
                          <a:solidFill>
                            <a:srgbClr val="1D3379"/>
                          </a:solidFill>
                          <a:effectLst/>
                          <a:latin typeface="Times New Roman" panose="02020603050405020304" pitchFamily="18" charset="0"/>
                          <a:ea typeface="Times New Roman" panose="02020603050405020304" pitchFamily="18" charset="0"/>
                        </a:rPr>
                      </a:br>
                      <a:r>
                        <a:rPr lang="uk-UA" sz="1400" dirty="0">
                          <a:solidFill>
                            <a:srgbClr val="1D3379"/>
                          </a:solidFill>
                          <a:effectLst/>
                          <a:latin typeface="Times New Roman" panose="02020603050405020304" pitchFamily="18" charset="0"/>
                          <a:ea typeface="Times New Roman" panose="02020603050405020304" pitchFamily="18" charset="0"/>
                        </a:rPr>
                        <a:t> та територій територіальних громад (КАТОТТГ</a:t>
                      </a:r>
                      <a:r>
                        <a:rPr lang="uk-UA" sz="1400" dirty="0" smtClean="0">
                          <a:solidFill>
                            <a:srgbClr val="1D3379"/>
                          </a:solidFill>
                          <a:effectLst/>
                          <a:latin typeface="Times New Roman" panose="02020603050405020304" pitchFamily="18" charset="0"/>
                          <a:ea typeface="Times New Roman" panose="02020603050405020304" pitchFamily="18" charset="0"/>
                        </a:rPr>
                        <a:t>) за юридичною </a:t>
                      </a:r>
                      <a:r>
                        <a:rPr lang="uk-UA" sz="1400" dirty="0" err="1" smtClean="0">
                          <a:solidFill>
                            <a:srgbClr val="1D3379"/>
                          </a:solidFill>
                          <a:effectLst/>
                          <a:latin typeface="Times New Roman" panose="02020603050405020304" pitchFamily="18" charset="0"/>
                          <a:ea typeface="Times New Roman" panose="02020603050405020304" pitchFamily="18" charset="0"/>
                        </a:rPr>
                        <a:t>адресою</a:t>
                      </a:r>
                      <a:endParaRPr lang="uk-UA" sz="1400" dirty="0">
                        <a:solidFill>
                          <a:srgbClr val="1D3379"/>
                        </a:solidFill>
                        <a:effectLst/>
                        <a:latin typeface="Times New Roman" panose="02020603050405020304" pitchFamily="18" charset="0"/>
                        <a:ea typeface="Times New Roman" panose="02020603050405020304" pitchFamily="18" charset="0"/>
                      </a:endParaRPr>
                    </a:p>
                  </a:txBody>
                  <a:tcPr marL="68580" marR="68580" marT="0" marB="0" anchor="ctr">
                    <a:lnL>
                      <a:noFill/>
                    </a:lnL>
                    <a:lnR>
                      <a:noFill/>
                    </a:lnR>
                    <a:lnT>
                      <a:noFill/>
                    </a:lnT>
                    <a:lnB>
                      <a:noFill/>
                    </a:lnB>
                  </a:tcPr>
                </a:tc>
                <a:tc>
                  <a:txBody>
                    <a:bodyPr/>
                    <a:lstStyle/>
                    <a:p>
                      <a:pPr marL="90170" indent="-138430">
                        <a:spcAft>
                          <a:spcPts val="0"/>
                        </a:spcAft>
                      </a:pPr>
                      <a:r>
                        <a:rPr lang="uk-UA" sz="1400" dirty="0">
                          <a:solidFill>
                            <a:srgbClr val="1D3379"/>
                          </a:solidFill>
                          <a:effectLst/>
                          <a:latin typeface="Times New Roman" panose="02020603050405020304" pitchFamily="18" charset="0"/>
                          <a:ea typeface="Times New Roman" panose="02020603050405020304" pitchFamily="18" charset="0"/>
                        </a:rPr>
                        <a:t> </a:t>
                      </a:r>
                    </a:p>
                  </a:txBody>
                  <a:tcPr marL="68580" marR="68580" marT="0" marB="0" anchor="ctr">
                    <a:lnL>
                      <a:noFill/>
                    </a:lnL>
                    <a:lnR>
                      <a:noFill/>
                    </a:lnR>
                    <a:lnT>
                      <a:noFill/>
                    </a:lnT>
                    <a:lnB>
                      <a:noFill/>
                    </a:lnB>
                  </a:tcPr>
                </a:tc>
                <a:tc>
                  <a:txBody>
                    <a:bodyPr/>
                    <a:lstStyle/>
                    <a:p>
                      <a:pPr marL="90170" indent="-133350">
                        <a:spcAft>
                          <a:spcPts val="0"/>
                        </a:spcAft>
                      </a:pPr>
                      <a:r>
                        <a:rPr lang="uk-UA" sz="1400" dirty="0">
                          <a:solidFill>
                            <a:srgbClr val="1D3379"/>
                          </a:solidFill>
                          <a:effectLst/>
                          <a:latin typeface="Times New Roman" panose="02020603050405020304" pitchFamily="18" charset="0"/>
                          <a:ea typeface="Times New Roman" panose="02020603050405020304" pitchFamily="18" charset="0"/>
                        </a:rPr>
                        <a:t>     </a:t>
                      </a:r>
                    </a:p>
                  </a:txBody>
                  <a:tcPr marL="68580" marR="68580" marT="0" marB="0" anchor="ctr">
                    <a:lnL>
                      <a:noFill/>
                    </a:lnL>
                    <a:lnR>
                      <a:noFill/>
                    </a:lnR>
                    <a:lnT>
                      <a:noFill/>
                    </a:lnT>
                    <a:lnB>
                      <a:noFill/>
                    </a:lnB>
                  </a:tcPr>
                </a:tc>
              </a:tr>
            </a:tbl>
          </a:graphicData>
        </a:graphic>
      </p:graphicFrame>
      <p:graphicFrame>
        <p:nvGraphicFramePr>
          <p:cNvPr id="9" name="Таблиця 8"/>
          <p:cNvGraphicFramePr>
            <a:graphicFrameLocks noGrp="1"/>
          </p:cNvGraphicFramePr>
          <p:nvPr>
            <p:extLst>
              <p:ext uri="{D42A27DB-BD31-4B8C-83A1-F6EECF244321}">
                <p14:modId xmlns:p14="http://schemas.microsoft.com/office/powerpoint/2010/main" val="972301889"/>
              </p:ext>
            </p:extLst>
          </p:nvPr>
        </p:nvGraphicFramePr>
        <p:xfrm>
          <a:off x="440113" y="5549002"/>
          <a:ext cx="6602943" cy="254000"/>
        </p:xfrm>
        <a:graphic>
          <a:graphicData uri="http://schemas.openxmlformats.org/drawingml/2006/table">
            <a:tbl>
              <a:tblPr firstRow="1" firstCol="1" bandRow="1"/>
              <a:tblGrid>
                <a:gridCol w="346749"/>
                <a:gridCol w="346749"/>
                <a:gridCol w="346749"/>
                <a:gridCol w="347975"/>
                <a:gridCol w="347975"/>
                <a:gridCol w="346749"/>
                <a:gridCol w="347975"/>
                <a:gridCol w="347975"/>
                <a:gridCol w="347975"/>
                <a:gridCol w="346749"/>
                <a:gridCol w="347975"/>
                <a:gridCol w="347975"/>
                <a:gridCol w="346749"/>
                <a:gridCol w="347975"/>
                <a:gridCol w="347975"/>
                <a:gridCol w="347975"/>
                <a:gridCol w="347975"/>
                <a:gridCol w="347975"/>
                <a:gridCol w="346749"/>
              </a:tblGrid>
              <a:tr h="216165">
                <a:tc>
                  <a:txBody>
                    <a:bodyPr/>
                    <a:lstStyle/>
                    <a:p>
                      <a:pPr marL="90170" indent="-138430" algn="ctr">
                        <a:lnSpc>
                          <a:spcPts val="1000"/>
                        </a:lnSpc>
                        <a:spcAft>
                          <a:spcPts val="0"/>
                        </a:spcAft>
                      </a:pPr>
                      <a:endParaRPr lang="uk-UA" sz="1400" b="1" i="1" dirty="0" smtClean="0">
                        <a:solidFill>
                          <a:srgbClr val="1D3379"/>
                        </a:solidFill>
                        <a:effectLst/>
                        <a:latin typeface="Times New Roman" panose="02020603050405020304" pitchFamily="18" charset="0"/>
                        <a:ea typeface="Times New Roman" panose="02020603050405020304" pitchFamily="18" charset="0"/>
                      </a:endParaRPr>
                    </a:p>
                    <a:p>
                      <a:pPr marL="90170" indent="-138430" algn="ctr">
                        <a:lnSpc>
                          <a:spcPts val="1000"/>
                        </a:lnSpc>
                        <a:spcAft>
                          <a:spcPts val="0"/>
                        </a:spcAft>
                      </a:pPr>
                      <a:r>
                        <a:rPr lang="uk-UA" sz="1400" b="1" i="1" dirty="0" smtClean="0">
                          <a:solidFill>
                            <a:srgbClr val="1D3379"/>
                          </a:solidFill>
                          <a:effectLst/>
                          <a:latin typeface="Times New Roman" panose="02020603050405020304" pitchFamily="18" charset="0"/>
                          <a:ea typeface="Times New Roman" panose="02020603050405020304" pitchFamily="18" charset="0"/>
                        </a:rPr>
                        <a:t>U</a:t>
                      </a:r>
                      <a:endParaRPr lang="uk-UA" sz="1400" b="1" i="1" dirty="0">
                        <a:solidFill>
                          <a:srgbClr val="1D3379"/>
                        </a:solidFill>
                        <a:effectLst/>
                        <a:latin typeface="Times New Roman" panose="02020603050405020304" pitchFamily="18" charset="0"/>
                        <a:ea typeface="Times New Roman" panose="02020603050405020304" pitchFamily="18" charset="0"/>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indent="-138430" algn="ctr">
                        <a:lnSpc>
                          <a:spcPts val="1000"/>
                        </a:lnSpc>
                        <a:spcAft>
                          <a:spcPts val="0"/>
                        </a:spcAft>
                      </a:pPr>
                      <a:endParaRPr lang="uk-UA" sz="1400" b="1" i="1" dirty="0" smtClean="0">
                        <a:solidFill>
                          <a:srgbClr val="1D3379"/>
                        </a:solidFill>
                        <a:effectLst/>
                        <a:latin typeface="Times New Roman" panose="02020603050405020304" pitchFamily="18" charset="0"/>
                        <a:ea typeface="Times New Roman" panose="02020603050405020304" pitchFamily="18" charset="0"/>
                      </a:endParaRPr>
                    </a:p>
                    <a:p>
                      <a:pPr marL="90170" indent="-138430" algn="ctr">
                        <a:lnSpc>
                          <a:spcPts val="1000"/>
                        </a:lnSpc>
                        <a:spcAft>
                          <a:spcPts val="0"/>
                        </a:spcAft>
                      </a:pPr>
                      <a:r>
                        <a:rPr lang="uk-UA" sz="1400" b="1" i="1" dirty="0" smtClean="0">
                          <a:solidFill>
                            <a:srgbClr val="1D3379"/>
                          </a:solidFill>
                          <a:effectLst/>
                          <a:latin typeface="Times New Roman" panose="02020603050405020304" pitchFamily="18" charset="0"/>
                          <a:ea typeface="Times New Roman" panose="02020603050405020304" pitchFamily="18" charset="0"/>
                        </a:rPr>
                        <a:t>A</a:t>
                      </a:r>
                      <a:endParaRPr lang="uk-UA" sz="1400" b="1" i="1" dirty="0">
                        <a:solidFill>
                          <a:srgbClr val="1D3379"/>
                        </a:solidFill>
                        <a:effectLst/>
                        <a:latin typeface="Times New Roman" panose="02020603050405020304" pitchFamily="18" charset="0"/>
                        <a:ea typeface="Times New Roman" panose="02020603050405020304" pitchFamily="18" charset="0"/>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indent="-138430" algn="ctr">
                        <a:lnSpc>
                          <a:spcPts val="800"/>
                        </a:lnSpc>
                        <a:spcAft>
                          <a:spcPts val="0"/>
                        </a:spcAft>
                      </a:pPr>
                      <a:r>
                        <a:rPr lang="uk-UA" sz="1400" b="1" i="1" dirty="0" smtClean="0">
                          <a:solidFill>
                            <a:srgbClr val="1D3379"/>
                          </a:solidFill>
                          <a:effectLst/>
                          <a:latin typeface="Times New Roman" panose="02020603050405020304" pitchFamily="18" charset="0"/>
                          <a:ea typeface="Times New Roman" panose="02020603050405020304" pitchFamily="18" charset="0"/>
                        </a:rPr>
                        <a:t>6</a:t>
                      </a:r>
                      <a:r>
                        <a:rPr lang="uk-UA" sz="1400" b="1" i="1" dirty="0">
                          <a:solidFill>
                            <a:srgbClr val="1D3379"/>
                          </a:solidFill>
                          <a:effectLst/>
                          <a:latin typeface="Times New Roman" panose="02020603050405020304" pitchFamily="18" charset="0"/>
                          <a:ea typeface="Times New Roman" panose="02020603050405020304" pitchFamily="18" charset="0"/>
                        </a:rPr>
                        <a:t> </a:t>
                      </a:r>
                    </a:p>
                  </a:txBody>
                  <a:tcPr marL="36195" marR="3619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indent="-138430" algn="ctr">
                        <a:lnSpc>
                          <a:spcPts val="800"/>
                        </a:lnSpc>
                        <a:spcAft>
                          <a:spcPts val="0"/>
                        </a:spcAft>
                      </a:pPr>
                      <a:r>
                        <a:rPr lang="uk-UA" sz="1400" b="1" i="1" dirty="0" smtClean="0">
                          <a:solidFill>
                            <a:srgbClr val="1D3379"/>
                          </a:solidFill>
                          <a:effectLst/>
                          <a:latin typeface="Times New Roman" panose="02020603050405020304" pitchFamily="18" charset="0"/>
                          <a:ea typeface="Times New Roman" panose="02020603050405020304" pitchFamily="18" charset="0"/>
                        </a:rPr>
                        <a:t>1</a:t>
                      </a:r>
                      <a:endParaRPr lang="uk-UA" sz="1400" b="1" i="1" dirty="0">
                        <a:solidFill>
                          <a:srgbClr val="1D3379"/>
                        </a:solidFill>
                        <a:effectLst/>
                        <a:latin typeface="Times New Roman" panose="02020603050405020304" pitchFamily="18" charset="0"/>
                        <a:ea typeface="Times New Roman" panose="02020603050405020304" pitchFamily="18" charset="0"/>
                      </a:endParaRPr>
                    </a:p>
                  </a:txBody>
                  <a:tcPr marL="36195" marR="3619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indent="-138430" algn="ctr">
                        <a:lnSpc>
                          <a:spcPts val="800"/>
                        </a:lnSpc>
                        <a:spcAft>
                          <a:spcPts val="0"/>
                        </a:spcAft>
                      </a:pPr>
                      <a:r>
                        <a:rPr lang="uk-UA" sz="1400" b="1" i="1" dirty="0" smtClean="0">
                          <a:solidFill>
                            <a:srgbClr val="1D3379"/>
                          </a:solidFill>
                          <a:effectLst/>
                          <a:latin typeface="Times New Roman" panose="02020603050405020304" pitchFamily="18" charset="0"/>
                          <a:ea typeface="Times New Roman" panose="02020603050405020304" pitchFamily="18" charset="0"/>
                        </a:rPr>
                        <a:t>0</a:t>
                      </a:r>
                      <a:r>
                        <a:rPr lang="uk-UA" sz="1400" b="1" i="1" dirty="0">
                          <a:solidFill>
                            <a:srgbClr val="1D3379"/>
                          </a:solidFill>
                          <a:effectLst/>
                          <a:latin typeface="Times New Roman" panose="02020603050405020304" pitchFamily="18" charset="0"/>
                          <a:ea typeface="Times New Roman" panose="02020603050405020304" pitchFamily="18" charset="0"/>
                        </a:rPr>
                        <a:t> </a:t>
                      </a:r>
                    </a:p>
                  </a:txBody>
                  <a:tcPr marL="36195" marR="3619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indent="-138430" algn="ctr">
                        <a:lnSpc>
                          <a:spcPts val="800"/>
                        </a:lnSpc>
                        <a:spcAft>
                          <a:spcPts val="0"/>
                        </a:spcAft>
                      </a:pPr>
                      <a:r>
                        <a:rPr lang="uk-UA" sz="1400" b="1" i="1" dirty="0">
                          <a:solidFill>
                            <a:srgbClr val="1D3379"/>
                          </a:solidFill>
                          <a:effectLst/>
                          <a:latin typeface="Times New Roman" panose="02020603050405020304" pitchFamily="18" charset="0"/>
                          <a:ea typeface="Times New Roman" panose="02020603050405020304" pitchFamily="18" charset="0"/>
                        </a:rPr>
                        <a:t> </a:t>
                      </a:r>
                      <a:r>
                        <a:rPr lang="uk-UA" sz="1400" b="1" i="1" dirty="0" smtClean="0">
                          <a:solidFill>
                            <a:srgbClr val="1D3379"/>
                          </a:solidFill>
                          <a:effectLst/>
                          <a:latin typeface="Times New Roman" panose="02020603050405020304" pitchFamily="18" charset="0"/>
                          <a:ea typeface="Times New Roman" panose="02020603050405020304" pitchFamily="18" charset="0"/>
                        </a:rPr>
                        <a:t>4</a:t>
                      </a:r>
                      <a:endParaRPr lang="uk-UA" sz="1400" b="1" i="1" dirty="0">
                        <a:solidFill>
                          <a:srgbClr val="1D3379"/>
                        </a:solidFill>
                        <a:effectLst/>
                        <a:latin typeface="Times New Roman" panose="02020603050405020304" pitchFamily="18" charset="0"/>
                        <a:ea typeface="Times New Roman" panose="02020603050405020304" pitchFamily="18" charset="0"/>
                      </a:endParaRPr>
                    </a:p>
                  </a:txBody>
                  <a:tcPr marL="36195" marR="3619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indent="-138430" algn="ctr">
                        <a:lnSpc>
                          <a:spcPts val="800"/>
                        </a:lnSpc>
                        <a:spcAft>
                          <a:spcPts val="0"/>
                        </a:spcAft>
                      </a:pPr>
                      <a:r>
                        <a:rPr lang="uk-UA" sz="1400" b="1" i="1" dirty="0" smtClean="0">
                          <a:solidFill>
                            <a:srgbClr val="1D3379"/>
                          </a:solidFill>
                          <a:effectLst/>
                          <a:latin typeface="Times New Roman" panose="02020603050405020304" pitchFamily="18" charset="0"/>
                          <a:ea typeface="Times New Roman" panose="02020603050405020304" pitchFamily="18" charset="0"/>
                        </a:rPr>
                        <a:t>0</a:t>
                      </a:r>
                      <a:r>
                        <a:rPr lang="uk-UA" sz="1400" b="1" i="1" dirty="0">
                          <a:solidFill>
                            <a:srgbClr val="1D3379"/>
                          </a:solidFill>
                          <a:effectLst/>
                          <a:latin typeface="Times New Roman" panose="02020603050405020304" pitchFamily="18" charset="0"/>
                          <a:ea typeface="Times New Roman" panose="02020603050405020304" pitchFamily="18" charset="0"/>
                        </a:rPr>
                        <a:t> </a:t>
                      </a:r>
                    </a:p>
                  </a:txBody>
                  <a:tcPr marL="36195" marR="3619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indent="-138430" algn="ctr">
                        <a:lnSpc>
                          <a:spcPts val="800"/>
                        </a:lnSpc>
                        <a:spcAft>
                          <a:spcPts val="0"/>
                        </a:spcAft>
                      </a:pPr>
                      <a:r>
                        <a:rPr lang="uk-UA" sz="1400" b="1" i="1" dirty="0">
                          <a:solidFill>
                            <a:srgbClr val="1D3379"/>
                          </a:solidFill>
                          <a:effectLst/>
                          <a:latin typeface="Times New Roman" panose="02020603050405020304" pitchFamily="18" charset="0"/>
                          <a:ea typeface="Times New Roman" panose="02020603050405020304" pitchFamily="18" charset="0"/>
                        </a:rPr>
                        <a:t> </a:t>
                      </a:r>
                      <a:r>
                        <a:rPr lang="uk-UA" sz="1400" b="1" i="1" dirty="0" smtClean="0">
                          <a:solidFill>
                            <a:srgbClr val="1D3379"/>
                          </a:solidFill>
                          <a:effectLst/>
                          <a:latin typeface="Times New Roman" panose="02020603050405020304" pitchFamily="18" charset="0"/>
                          <a:ea typeface="Times New Roman" panose="02020603050405020304" pitchFamily="18" charset="0"/>
                        </a:rPr>
                        <a:t>4</a:t>
                      </a:r>
                      <a:endParaRPr lang="uk-UA" sz="1400" b="1" i="1" dirty="0">
                        <a:solidFill>
                          <a:srgbClr val="1D3379"/>
                        </a:solidFill>
                        <a:effectLst/>
                        <a:latin typeface="Times New Roman" panose="02020603050405020304" pitchFamily="18" charset="0"/>
                        <a:ea typeface="Times New Roman" panose="02020603050405020304" pitchFamily="18" charset="0"/>
                      </a:endParaRPr>
                    </a:p>
                  </a:txBody>
                  <a:tcPr marL="36195" marR="3619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indent="-138430" algn="ctr">
                        <a:lnSpc>
                          <a:spcPts val="800"/>
                        </a:lnSpc>
                        <a:spcAft>
                          <a:spcPts val="0"/>
                        </a:spcAft>
                      </a:pPr>
                      <a:r>
                        <a:rPr lang="uk-UA" sz="1400" b="1" i="1" dirty="0" smtClean="0">
                          <a:solidFill>
                            <a:srgbClr val="1D3379"/>
                          </a:solidFill>
                          <a:effectLst/>
                          <a:latin typeface="Times New Roman" panose="02020603050405020304" pitchFamily="18" charset="0"/>
                          <a:ea typeface="Times New Roman" panose="02020603050405020304" pitchFamily="18" charset="0"/>
                        </a:rPr>
                        <a:t>9</a:t>
                      </a:r>
                      <a:endParaRPr lang="uk-UA" sz="1400" b="1" i="1" dirty="0">
                        <a:solidFill>
                          <a:srgbClr val="1D3379"/>
                        </a:solidFill>
                        <a:effectLst/>
                        <a:latin typeface="Times New Roman" panose="02020603050405020304" pitchFamily="18" charset="0"/>
                        <a:ea typeface="Times New Roman" panose="02020603050405020304" pitchFamily="18" charset="0"/>
                      </a:endParaRPr>
                    </a:p>
                  </a:txBody>
                  <a:tcPr marL="36195" marR="3619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indent="-138430" algn="ctr">
                        <a:lnSpc>
                          <a:spcPts val="800"/>
                        </a:lnSpc>
                        <a:spcAft>
                          <a:spcPts val="0"/>
                        </a:spcAft>
                      </a:pPr>
                      <a:r>
                        <a:rPr lang="uk-UA" sz="1400" b="1" i="1" dirty="0" smtClean="0">
                          <a:solidFill>
                            <a:srgbClr val="1D3379"/>
                          </a:solidFill>
                          <a:effectLst/>
                          <a:latin typeface="Times New Roman" panose="02020603050405020304" pitchFamily="18" charset="0"/>
                          <a:ea typeface="Times New Roman" panose="02020603050405020304" pitchFamily="18" charset="0"/>
                        </a:rPr>
                        <a:t>0</a:t>
                      </a:r>
                      <a:endParaRPr lang="uk-UA" sz="1400" b="1" i="1" dirty="0">
                        <a:solidFill>
                          <a:srgbClr val="1D3379"/>
                        </a:solidFill>
                        <a:effectLst/>
                        <a:latin typeface="Times New Roman" panose="02020603050405020304" pitchFamily="18" charset="0"/>
                        <a:ea typeface="Times New Roman" panose="02020603050405020304" pitchFamily="18" charset="0"/>
                      </a:endParaRPr>
                    </a:p>
                  </a:txBody>
                  <a:tcPr marL="36195" marR="3619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indent="-138430" algn="ctr">
                        <a:lnSpc>
                          <a:spcPts val="800"/>
                        </a:lnSpc>
                        <a:spcAft>
                          <a:spcPts val="0"/>
                        </a:spcAft>
                      </a:pPr>
                      <a:r>
                        <a:rPr lang="uk-UA" sz="1400" b="1" i="1" dirty="0" smtClean="0">
                          <a:solidFill>
                            <a:srgbClr val="1D3379"/>
                          </a:solidFill>
                          <a:effectLst/>
                          <a:latin typeface="Times New Roman" panose="02020603050405020304" pitchFamily="18" charset="0"/>
                          <a:ea typeface="Times New Roman" panose="02020603050405020304" pitchFamily="18" charset="0"/>
                        </a:rPr>
                        <a:t>0</a:t>
                      </a:r>
                      <a:endParaRPr lang="uk-UA" sz="1400" b="1" i="1" dirty="0">
                        <a:solidFill>
                          <a:srgbClr val="1D3379"/>
                        </a:solidFill>
                        <a:effectLst/>
                        <a:latin typeface="Times New Roman" panose="02020603050405020304" pitchFamily="18" charset="0"/>
                        <a:ea typeface="Times New Roman" panose="02020603050405020304" pitchFamily="18" charset="0"/>
                      </a:endParaRPr>
                    </a:p>
                  </a:txBody>
                  <a:tcPr marL="36195" marR="3619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indent="-138430" algn="ctr">
                        <a:lnSpc>
                          <a:spcPts val="800"/>
                        </a:lnSpc>
                        <a:spcAft>
                          <a:spcPts val="0"/>
                        </a:spcAft>
                      </a:pPr>
                      <a:r>
                        <a:rPr lang="uk-UA" sz="1400" b="1" i="1" dirty="0" smtClean="0">
                          <a:solidFill>
                            <a:srgbClr val="1D3379"/>
                          </a:solidFill>
                          <a:effectLst/>
                          <a:latin typeface="Times New Roman" panose="02020603050405020304" pitchFamily="18" charset="0"/>
                          <a:ea typeface="Times New Roman" panose="02020603050405020304" pitchFamily="18" charset="0"/>
                        </a:rPr>
                        <a:t>1</a:t>
                      </a:r>
                      <a:endParaRPr lang="uk-UA" sz="1400" b="1" i="1" dirty="0">
                        <a:solidFill>
                          <a:srgbClr val="1D3379"/>
                        </a:solidFill>
                        <a:effectLst/>
                        <a:latin typeface="Times New Roman" panose="02020603050405020304" pitchFamily="18" charset="0"/>
                        <a:ea typeface="Times New Roman" panose="02020603050405020304" pitchFamily="18" charset="0"/>
                      </a:endParaRPr>
                    </a:p>
                  </a:txBody>
                  <a:tcPr marL="36195" marR="3619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indent="-138430" algn="ctr">
                        <a:lnSpc>
                          <a:spcPts val="800"/>
                        </a:lnSpc>
                        <a:spcAft>
                          <a:spcPts val="0"/>
                        </a:spcAft>
                      </a:pPr>
                      <a:r>
                        <a:rPr lang="uk-UA" sz="1400" b="1" i="1" dirty="0" smtClean="0">
                          <a:solidFill>
                            <a:srgbClr val="1D3379"/>
                          </a:solidFill>
                          <a:effectLst/>
                          <a:latin typeface="Times New Roman" panose="02020603050405020304" pitchFamily="18" charset="0"/>
                          <a:ea typeface="Times New Roman" panose="02020603050405020304" pitchFamily="18" charset="0"/>
                        </a:rPr>
                        <a:t>0</a:t>
                      </a:r>
                      <a:endParaRPr lang="uk-UA" sz="1400" b="1" i="1" dirty="0">
                        <a:solidFill>
                          <a:srgbClr val="1D3379"/>
                        </a:solidFill>
                        <a:effectLst/>
                        <a:latin typeface="Times New Roman" panose="02020603050405020304" pitchFamily="18" charset="0"/>
                        <a:ea typeface="Times New Roman" panose="02020603050405020304" pitchFamily="18" charset="0"/>
                      </a:endParaRPr>
                    </a:p>
                  </a:txBody>
                  <a:tcPr marL="36195" marR="3619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indent="-138430" algn="ctr">
                        <a:lnSpc>
                          <a:spcPts val="800"/>
                        </a:lnSpc>
                        <a:spcAft>
                          <a:spcPts val="0"/>
                        </a:spcAft>
                      </a:pPr>
                      <a:r>
                        <a:rPr lang="uk-UA" sz="1400" b="1" i="1" dirty="0" smtClean="0">
                          <a:solidFill>
                            <a:srgbClr val="1D3379"/>
                          </a:solidFill>
                          <a:effectLst/>
                          <a:latin typeface="Times New Roman" panose="02020603050405020304" pitchFamily="18" charset="0"/>
                          <a:ea typeface="Times New Roman" panose="02020603050405020304" pitchFamily="18" charset="0"/>
                        </a:rPr>
                        <a:t>0</a:t>
                      </a:r>
                      <a:endParaRPr lang="uk-UA" sz="1400" b="1" i="1" dirty="0">
                        <a:solidFill>
                          <a:srgbClr val="1D3379"/>
                        </a:solidFill>
                        <a:effectLst/>
                        <a:latin typeface="Times New Roman" panose="02020603050405020304" pitchFamily="18" charset="0"/>
                        <a:ea typeface="Times New Roman" panose="02020603050405020304" pitchFamily="18" charset="0"/>
                      </a:endParaRPr>
                    </a:p>
                  </a:txBody>
                  <a:tcPr marL="36195" marR="3619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indent="-138430" algn="ctr">
                        <a:lnSpc>
                          <a:spcPts val="800"/>
                        </a:lnSpc>
                        <a:spcAft>
                          <a:spcPts val="0"/>
                        </a:spcAft>
                      </a:pPr>
                      <a:r>
                        <a:rPr lang="uk-UA" sz="1400" b="1" i="1" dirty="0" smtClean="0">
                          <a:solidFill>
                            <a:srgbClr val="1D3379"/>
                          </a:solidFill>
                          <a:effectLst/>
                          <a:latin typeface="Times New Roman" panose="02020603050405020304" pitchFamily="18" charset="0"/>
                          <a:ea typeface="Times New Roman" panose="02020603050405020304" pitchFamily="18" charset="0"/>
                        </a:rPr>
                        <a:t>6</a:t>
                      </a:r>
                      <a:endParaRPr lang="uk-UA" sz="1400" b="1" i="1" dirty="0">
                        <a:solidFill>
                          <a:srgbClr val="1D3379"/>
                        </a:solidFill>
                        <a:effectLst/>
                        <a:latin typeface="Times New Roman" panose="02020603050405020304" pitchFamily="18" charset="0"/>
                        <a:ea typeface="Times New Roman" panose="02020603050405020304" pitchFamily="18" charset="0"/>
                      </a:endParaRPr>
                    </a:p>
                  </a:txBody>
                  <a:tcPr marL="36195" marR="3619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indent="-138430" algn="ctr">
                        <a:lnSpc>
                          <a:spcPts val="800"/>
                        </a:lnSpc>
                        <a:spcAft>
                          <a:spcPts val="0"/>
                        </a:spcAft>
                      </a:pPr>
                      <a:r>
                        <a:rPr lang="uk-UA" sz="1400" b="1" i="1" dirty="0" smtClean="0">
                          <a:solidFill>
                            <a:srgbClr val="1D3379"/>
                          </a:solidFill>
                          <a:effectLst/>
                          <a:latin typeface="Times New Roman" panose="02020603050405020304" pitchFamily="18" charset="0"/>
                          <a:ea typeface="Times New Roman" panose="02020603050405020304" pitchFamily="18" charset="0"/>
                        </a:rPr>
                        <a:t>9</a:t>
                      </a:r>
                      <a:endParaRPr lang="uk-UA" sz="1400" b="1" i="1" dirty="0">
                        <a:solidFill>
                          <a:srgbClr val="1D3379"/>
                        </a:solidFill>
                        <a:effectLst/>
                        <a:latin typeface="Times New Roman" panose="02020603050405020304" pitchFamily="18" charset="0"/>
                        <a:ea typeface="Times New Roman" panose="02020603050405020304" pitchFamily="18" charset="0"/>
                      </a:endParaRPr>
                    </a:p>
                  </a:txBody>
                  <a:tcPr marL="36195" marR="3619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indent="-138430" algn="ctr">
                        <a:lnSpc>
                          <a:spcPts val="800"/>
                        </a:lnSpc>
                        <a:spcAft>
                          <a:spcPts val="0"/>
                        </a:spcAft>
                      </a:pPr>
                      <a:r>
                        <a:rPr lang="uk-UA" sz="1400" b="1" i="1" dirty="0" smtClean="0">
                          <a:solidFill>
                            <a:srgbClr val="1D3379"/>
                          </a:solidFill>
                          <a:effectLst/>
                          <a:latin typeface="Times New Roman" panose="02020603050405020304" pitchFamily="18" charset="0"/>
                          <a:ea typeface="Times New Roman" panose="02020603050405020304" pitchFamily="18" charset="0"/>
                        </a:rPr>
                        <a:t>0</a:t>
                      </a:r>
                      <a:endParaRPr lang="uk-UA" sz="1400" b="1" i="1" dirty="0">
                        <a:solidFill>
                          <a:srgbClr val="1D3379"/>
                        </a:solidFill>
                        <a:effectLst/>
                        <a:latin typeface="Times New Roman" panose="02020603050405020304" pitchFamily="18" charset="0"/>
                        <a:ea typeface="Times New Roman" panose="02020603050405020304" pitchFamily="18" charset="0"/>
                      </a:endParaRPr>
                    </a:p>
                  </a:txBody>
                  <a:tcPr marL="36195" marR="3619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indent="-138430" algn="ctr">
                        <a:lnSpc>
                          <a:spcPts val="800"/>
                        </a:lnSpc>
                        <a:spcAft>
                          <a:spcPts val="0"/>
                        </a:spcAft>
                      </a:pPr>
                      <a:r>
                        <a:rPr lang="uk-UA" sz="1400" b="1" i="1" dirty="0" smtClean="0">
                          <a:solidFill>
                            <a:srgbClr val="1D3379"/>
                          </a:solidFill>
                          <a:effectLst/>
                          <a:latin typeface="Times New Roman" panose="02020603050405020304" pitchFamily="18" charset="0"/>
                          <a:ea typeface="Times New Roman" panose="02020603050405020304" pitchFamily="18" charset="0"/>
                        </a:rPr>
                        <a:t>6</a:t>
                      </a:r>
                      <a:endParaRPr lang="uk-UA" sz="1400" b="1" i="1" dirty="0">
                        <a:solidFill>
                          <a:srgbClr val="1D3379"/>
                        </a:solidFill>
                        <a:effectLst/>
                        <a:latin typeface="Times New Roman" panose="02020603050405020304" pitchFamily="18" charset="0"/>
                        <a:ea typeface="Times New Roman" panose="02020603050405020304" pitchFamily="18" charset="0"/>
                      </a:endParaRPr>
                    </a:p>
                  </a:txBody>
                  <a:tcPr marL="36195" marR="3619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indent="-138430" algn="ctr">
                        <a:lnSpc>
                          <a:spcPts val="800"/>
                        </a:lnSpc>
                        <a:spcAft>
                          <a:spcPts val="0"/>
                        </a:spcAft>
                      </a:pPr>
                      <a:r>
                        <a:rPr lang="uk-UA" sz="1400" b="1" i="1" dirty="0" smtClean="0">
                          <a:solidFill>
                            <a:srgbClr val="1D3379"/>
                          </a:solidFill>
                          <a:effectLst/>
                          <a:latin typeface="Times New Roman" panose="02020603050405020304" pitchFamily="18" charset="0"/>
                          <a:ea typeface="Times New Roman" panose="02020603050405020304" pitchFamily="18" charset="0"/>
                        </a:rPr>
                        <a:t>0</a:t>
                      </a:r>
                      <a:endParaRPr lang="uk-UA" sz="1400" b="1" i="1" dirty="0">
                        <a:solidFill>
                          <a:srgbClr val="1D3379"/>
                        </a:solidFill>
                        <a:effectLst/>
                        <a:latin typeface="Times New Roman" panose="02020603050405020304" pitchFamily="18" charset="0"/>
                        <a:ea typeface="Times New Roman" panose="02020603050405020304" pitchFamily="18" charset="0"/>
                      </a:endParaRPr>
                    </a:p>
                  </a:txBody>
                  <a:tcPr marL="36195" marR="3619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 name="Прямокутник 9"/>
          <p:cNvSpPr/>
          <p:nvPr/>
        </p:nvSpPr>
        <p:spPr>
          <a:xfrm>
            <a:off x="-268941" y="5974831"/>
            <a:ext cx="9735670" cy="307777"/>
          </a:xfrm>
          <a:prstGeom prst="rect">
            <a:avLst/>
          </a:prstGeom>
        </p:spPr>
        <p:txBody>
          <a:bodyPr wrap="square">
            <a:spAutoFit/>
          </a:bodyPr>
          <a:lstStyle/>
          <a:p>
            <a:pPr indent="990600"/>
            <a:r>
              <a:rPr lang="uk-UA" sz="1400" dirty="0">
                <a:solidFill>
                  <a:srgbClr val="1D3379"/>
                </a:solidFill>
                <a:latin typeface="Times New Roman" panose="02020603050405020304" pitchFamily="18" charset="0"/>
                <a:ea typeface="Times New Roman" panose="02020603050405020304" pitchFamily="18" charset="0"/>
              </a:rPr>
              <a:t>(код території визначається автоматично в разі подання форми в електронному вигляді)</a:t>
            </a:r>
            <a:endParaRPr lang="uk-UA" sz="1400" b="1" dirty="0">
              <a:solidFill>
                <a:srgbClr val="1D3379"/>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480129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Прямокутник 9"/>
          <p:cNvSpPr/>
          <p:nvPr/>
        </p:nvSpPr>
        <p:spPr>
          <a:xfrm>
            <a:off x="3286157" y="351146"/>
            <a:ext cx="8045231" cy="7171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smtClean="0">
                <a:solidFill>
                  <a:srgbClr val="1D3379"/>
                </a:solidFill>
              </a:rPr>
              <a:t>ІНФОРМАЦІЯ ЩОДО ВІДСУТНОСТІ ДАНИХ</a:t>
            </a:r>
            <a:endParaRPr lang="uk-UA" sz="2000" b="1" dirty="0">
              <a:solidFill>
                <a:srgbClr val="1D3379"/>
              </a:solidFill>
            </a:endParaRPr>
          </a:p>
        </p:txBody>
      </p:sp>
      <p:sp>
        <p:nvSpPr>
          <p:cNvPr id="11" name="Прямокутник 10"/>
          <p:cNvSpPr/>
          <p:nvPr/>
        </p:nvSpPr>
        <p:spPr>
          <a:xfrm>
            <a:off x="542958" y="519954"/>
            <a:ext cx="2743199" cy="3795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dirty="0" smtClean="0">
                <a:solidFill>
                  <a:schemeClr val="accent2">
                    <a:lumMod val="50000"/>
                  </a:schemeClr>
                </a:solidFill>
              </a:rPr>
              <a:t>1-ША  СТОРІНКА</a:t>
            </a:r>
            <a:endParaRPr lang="uk-UA" b="1" dirty="0">
              <a:solidFill>
                <a:schemeClr val="accent2">
                  <a:lumMod val="50000"/>
                </a:schemeClr>
              </a:solidFill>
            </a:endParaRPr>
          </a:p>
        </p:txBody>
      </p:sp>
      <p:sp>
        <p:nvSpPr>
          <p:cNvPr id="30" name="Прямокутник 29"/>
          <p:cNvSpPr/>
          <p:nvPr/>
        </p:nvSpPr>
        <p:spPr>
          <a:xfrm>
            <a:off x="304799" y="1693504"/>
            <a:ext cx="11331389" cy="387275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smtClean="0">
                <a:solidFill>
                  <a:srgbClr val="1D3379"/>
                </a:solidFill>
              </a:rPr>
              <a:t>Інформація щодо відсутності даних</a:t>
            </a:r>
          </a:p>
          <a:p>
            <a:pPr>
              <a:lnSpc>
                <a:spcPct val="150000"/>
              </a:lnSpc>
            </a:pPr>
            <a:r>
              <a:rPr lang="uk-UA" dirty="0">
                <a:solidFill>
                  <a:srgbClr val="1D3379"/>
                </a:solidFill>
                <a:latin typeface="Times New Roman" panose="02020603050405020304" pitchFamily="18" charset="0"/>
                <a:ea typeface="Times New Roman" panose="02020603050405020304" pitchFamily="18" charset="0"/>
              </a:rPr>
              <a:t>У випадку відсутності даних необхідно поставити у прямокутнику позначку </a:t>
            </a:r>
            <a:r>
              <a:rPr lang="uk-UA" dirty="0" smtClean="0">
                <a:solidFill>
                  <a:srgbClr val="1D3379"/>
                </a:solidFill>
                <a:latin typeface="Times New Roman" panose="02020603050405020304" pitchFamily="18" charset="0"/>
                <a:ea typeface="Times New Roman" panose="02020603050405020304" pitchFamily="18" charset="0"/>
              </a:rPr>
              <a:t>–</a:t>
            </a:r>
            <a:r>
              <a:rPr lang="uk-UA" b="1" dirty="0">
                <a:solidFill>
                  <a:schemeClr val="accent6">
                    <a:lumMod val="50000"/>
                  </a:schemeClr>
                </a:solidFill>
                <a:latin typeface="Arial" panose="020B0604020202020204" pitchFamily="34" charset="0"/>
                <a:ea typeface="Times New Roman" panose="02020603050405020304" pitchFamily="18" charset="0"/>
              </a:rPr>
              <a:t>V</a:t>
            </a:r>
            <a:r>
              <a:rPr lang="uk-UA" dirty="0" smtClean="0">
                <a:solidFill>
                  <a:srgbClr val="1D3379"/>
                </a:solidFill>
                <a:latin typeface="Times New Roman" panose="02020603050405020304" pitchFamily="18" charset="0"/>
                <a:ea typeface="Times New Roman" panose="02020603050405020304" pitchFamily="18" charset="0"/>
              </a:rPr>
              <a:t> </a:t>
            </a:r>
            <a:r>
              <a:rPr lang="uk-UA" sz="1400" dirty="0" smtClean="0">
                <a:solidFill>
                  <a:srgbClr val="1D3379"/>
                </a:solidFill>
                <a:latin typeface="Times New Roman" panose="02020603050405020304" pitchFamily="18" charset="0"/>
                <a:ea typeface="Times New Roman" panose="02020603050405020304" pitchFamily="18" charset="0"/>
              </a:rPr>
              <a:t> </a:t>
            </a:r>
            <a:endParaRPr lang="uk-UA" sz="1400" dirty="0">
              <a:solidFill>
                <a:srgbClr val="1D3379"/>
              </a:solidFill>
              <a:latin typeface="Times New Roman" panose="02020603050405020304" pitchFamily="18" charset="0"/>
              <a:ea typeface="Times New Roman" panose="02020603050405020304" pitchFamily="18" charset="0"/>
            </a:endParaRPr>
          </a:p>
          <a:p>
            <a:pPr>
              <a:lnSpc>
                <a:spcPct val="150000"/>
              </a:lnSpc>
            </a:pPr>
            <a:r>
              <a:rPr lang="ru-RU" dirty="0" err="1" smtClean="0">
                <a:solidFill>
                  <a:srgbClr val="1D3379"/>
                </a:solidFill>
              </a:rPr>
              <a:t>Зазначте</a:t>
            </a:r>
            <a:r>
              <a:rPr lang="ru-RU" dirty="0" smtClean="0">
                <a:solidFill>
                  <a:srgbClr val="1D3379"/>
                </a:solidFill>
              </a:rPr>
              <a:t> </a:t>
            </a:r>
            <a:r>
              <a:rPr lang="ru-RU" dirty="0">
                <a:solidFill>
                  <a:srgbClr val="1D3379"/>
                </a:solidFill>
              </a:rPr>
              <a:t>одну з </a:t>
            </a:r>
            <a:r>
              <a:rPr lang="ru-RU" dirty="0" err="1">
                <a:solidFill>
                  <a:srgbClr val="1D3379"/>
                </a:solidFill>
              </a:rPr>
              <a:t>наведених</a:t>
            </a:r>
            <a:r>
              <a:rPr lang="ru-RU" dirty="0">
                <a:solidFill>
                  <a:srgbClr val="1D3379"/>
                </a:solidFill>
              </a:rPr>
              <a:t> </a:t>
            </a:r>
            <a:r>
              <a:rPr lang="ru-RU" dirty="0" err="1">
                <a:solidFill>
                  <a:srgbClr val="1D3379"/>
                </a:solidFill>
              </a:rPr>
              <a:t>нижче</a:t>
            </a:r>
            <a:r>
              <a:rPr lang="ru-RU" dirty="0">
                <a:solidFill>
                  <a:srgbClr val="1D3379"/>
                </a:solidFill>
              </a:rPr>
              <a:t> причин </a:t>
            </a:r>
            <a:r>
              <a:rPr lang="ru-RU" dirty="0" err="1">
                <a:solidFill>
                  <a:srgbClr val="1D3379"/>
                </a:solidFill>
              </a:rPr>
              <a:t>відсутності</a:t>
            </a:r>
            <a:r>
              <a:rPr lang="ru-RU" dirty="0">
                <a:solidFill>
                  <a:srgbClr val="1D3379"/>
                </a:solidFill>
              </a:rPr>
              <a:t> </a:t>
            </a:r>
            <a:r>
              <a:rPr lang="ru-RU" dirty="0" err="1">
                <a:solidFill>
                  <a:srgbClr val="1D3379"/>
                </a:solidFill>
              </a:rPr>
              <a:t>даних</a:t>
            </a:r>
            <a:r>
              <a:rPr lang="ru-RU" dirty="0" smtClean="0">
                <a:solidFill>
                  <a:srgbClr val="1D3379"/>
                </a:solidFill>
              </a:rPr>
              <a:t>:</a:t>
            </a:r>
          </a:p>
          <a:p>
            <a:pPr>
              <a:lnSpc>
                <a:spcPct val="150000"/>
              </a:lnSpc>
            </a:pPr>
            <a:r>
              <a:rPr lang="ru-RU" dirty="0" smtClean="0">
                <a:solidFill>
                  <a:srgbClr val="1D3379"/>
                </a:solidFill>
              </a:rPr>
              <a:t>      Не </a:t>
            </a:r>
            <a:r>
              <a:rPr lang="ru-RU" dirty="0" err="1">
                <a:solidFill>
                  <a:srgbClr val="1D3379"/>
                </a:solidFill>
              </a:rPr>
              <a:t>здійснюється</a:t>
            </a:r>
            <a:r>
              <a:rPr lang="ru-RU" dirty="0">
                <a:solidFill>
                  <a:srgbClr val="1D3379"/>
                </a:solidFill>
              </a:rPr>
              <a:t> вид </a:t>
            </a:r>
            <a:r>
              <a:rPr lang="ru-RU" dirty="0" err="1">
                <a:solidFill>
                  <a:srgbClr val="1D3379"/>
                </a:solidFill>
              </a:rPr>
              <a:t>економічної</a:t>
            </a:r>
            <a:r>
              <a:rPr lang="ru-RU" dirty="0">
                <a:solidFill>
                  <a:srgbClr val="1D3379"/>
                </a:solidFill>
              </a:rPr>
              <a:t> діяльності, </a:t>
            </a:r>
            <a:r>
              <a:rPr lang="ru-RU" dirty="0" err="1">
                <a:solidFill>
                  <a:srgbClr val="1D3379"/>
                </a:solidFill>
              </a:rPr>
              <a:t>який</a:t>
            </a:r>
            <a:r>
              <a:rPr lang="ru-RU" dirty="0">
                <a:solidFill>
                  <a:srgbClr val="1D3379"/>
                </a:solidFill>
              </a:rPr>
              <a:t> </a:t>
            </a:r>
            <a:r>
              <a:rPr lang="ru-RU" dirty="0" err="1" smtClean="0">
                <a:solidFill>
                  <a:srgbClr val="1D3379"/>
                </a:solidFill>
              </a:rPr>
              <a:t>спостерігається</a:t>
            </a:r>
            <a:endParaRPr lang="ru-RU" dirty="0" smtClean="0">
              <a:solidFill>
                <a:srgbClr val="1D3379"/>
              </a:solidFill>
            </a:endParaRPr>
          </a:p>
          <a:p>
            <a:pPr>
              <a:lnSpc>
                <a:spcPct val="150000"/>
              </a:lnSpc>
            </a:pPr>
            <a:r>
              <a:rPr lang="uk-UA" dirty="0" smtClean="0">
                <a:solidFill>
                  <a:srgbClr val="1D3379"/>
                </a:solidFill>
              </a:rPr>
              <a:t>      Одиниця </a:t>
            </a:r>
            <a:r>
              <a:rPr lang="uk-UA" dirty="0">
                <a:solidFill>
                  <a:srgbClr val="1D3379"/>
                </a:solidFill>
              </a:rPr>
              <a:t>припинена або перебуває в стадії </a:t>
            </a:r>
            <a:r>
              <a:rPr lang="uk-UA" dirty="0" smtClean="0">
                <a:solidFill>
                  <a:srgbClr val="1D3379"/>
                </a:solidFill>
              </a:rPr>
              <a:t>припинення</a:t>
            </a:r>
            <a:endParaRPr lang="uk-UA" dirty="0">
              <a:solidFill>
                <a:srgbClr val="1D3379"/>
              </a:solidFill>
            </a:endParaRPr>
          </a:p>
          <a:p>
            <a:pPr>
              <a:lnSpc>
                <a:spcPct val="150000"/>
              </a:lnSpc>
            </a:pPr>
            <a:r>
              <a:rPr lang="uk-UA" dirty="0" smtClean="0">
                <a:solidFill>
                  <a:srgbClr val="1D3379"/>
                </a:solidFill>
              </a:rPr>
              <a:t>      Здійснюється </a:t>
            </a:r>
            <a:r>
              <a:rPr lang="uk-UA" dirty="0">
                <a:solidFill>
                  <a:srgbClr val="1D3379"/>
                </a:solidFill>
              </a:rPr>
              <a:t>сезонна діяльність або економічна діяльність, пов'язана з тривалим циклом виробництва          </a:t>
            </a:r>
          </a:p>
          <a:p>
            <a:pPr>
              <a:lnSpc>
                <a:spcPct val="150000"/>
              </a:lnSpc>
            </a:pPr>
            <a:r>
              <a:rPr lang="uk-UA" dirty="0" smtClean="0">
                <a:solidFill>
                  <a:srgbClr val="1D3379"/>
                </a:solidFill>
              </a:rPr>
              <a:t>      Тимчасово </a:t>
            </a:r>
            <a:r>
              <a:rPr lang="uk-UA" dirty="0">
                <a:solidFill>
                  <a:srgbClr val="1D3379"/>
                </a:solidFill>
              </a:rPr>
              <a:t>призупинено економічну діяльність через економічні чинники/карантинні обмеження</a:t>
            </a:r>
          </a:p>
          <a:p>
            <a:pPr>
              <a:lnSpc>
                <a:spcPct val="150000"/>
              </a:lnSpc>
            </a:pPr>
            <a:r>
              <a:rPr lang="uk-UA" dirty="0" smtClean="0">
                <a:solidFill>
                  <a:srgbClr val="1D3379"/>
                </a:solidFill>
              </a:rPr>
              <a:t>      Проведено </a:t>
            </a:r>
            <a:r>
              <a:rPr lang="uk-UA" dirty="0">
                <a:solidFill>
                  <a:srgbClr val="1D3379"/>
                </a:solidFill>
              </a:rPr>
              <a:t>чи проводиться реорганізація або передано виробничі фактори іншій одиниці</a:t>
            </a:r>
          </a:p>
          <a:p>
            <a:pPr>
              <a:lnSpc>
                <a:spcPct val="150000"/>
              </a:lnSpc>
            </a:pPr>
            <a:r>
              <a:rPr lang="uk-UA" dirty="0" smtClean="0">
                <a:solidFill>
                  <a:srgbClr val="1D3379"/>
                </a:solidFill>
              </a:rPr>
              <a:t>      Відсутнє </a:t>
            </a:r>
            <a:r>
              <a:rPr lang="uk-UA" dirty="0">
                <a:solidFill>
                  <a:srgbClr val="1D3379"/>
                </a:solidFill>
              </a:rPr>
              <a:t>явище, яке спостерігається</a:t>
            </a:r>
          </a:p>
          <a:p>
            <a:endParaRPr lang="uk-UA" dirty="0">
              <a:solidFill>
                <a:srgbClr val="1D3379"/>
              </a:solidFill>
            </a:endParaRPr>
          </a:p>
        </p:txBody>
      </p:sp>
      <p:sp>
        <p:nvSpPr>
          <p:cNvPr id="45" name="TextBox 44"/>
          <p:cNvSpPr txBox="1"/>
          <p:nvPr/>
        </p:nvSpPr>
        <p:spPr>
          <a:xfrm>
            <a:off x="11044884" y="3246433"/>
            <a:ext cx="365049" cy="315077"/>
          </a:xfrm>
          <a:prstGeom prst="rect">
            <a:avLst/>
          </a:prstGeom>
          <a:noFill/>
          <a:ln>
            <a:solidFill>
              <a:srgbClr val="1D3379"/>
            </a:solidFill>
          </a:ln>
        </p:spPr>
        <p:txBody>
          <a:bodyPr wrap="square" lIns="0" tIns="36000" rIns="36000" bIns="36000" rtlCol="0">
            <a:spAutoFit/>
          </a:bodyPr>
          <a:lstStyle/>
          <a:p>
            <a:pPr>
              <a:lnSpc>
                <a:spcPct val="150000"/>
              </a:lnSpc>
            </a:pPr>
            <a:r>
              <a:rPr lang="uk-UA" sz="1050" dirty="0" smtClean="0">
                <a:solidFill>
                  <a:srgbClr val="1D3379"/>
                </a:solidFill>
                <a:latin typeface="Times New Roman" panose="02020603050405020304" pitchFamily="18" charset="0"/>
                <a:ea typeface="Times New Roman" panose="02020603050405020304" pitchFamily="18" charset="0"/>
              </a:rPr>
              <a:t> </a:t>
            </a:r>
            <a:endParaRPr lang="uk-UA" sz="1050" dirty="0">
              <a:solidFill>
                <a:srgbClr val="1D3379"/>
              </a:solidFill>
              <a:latin typeface="Times New Roman" panose="02020603050405020304" pitchFamily="18" charset="0"/>
              <a:ea typeface="Times New Roman" panose="02020603050405020304" pitchFamily="18" charset="0"/>
            </a:endParaRPr>
          </a:p>
        </p:txBody>
      </p:sp>
      <p:sp>
        <p:nvSpPr>
          <p:cNvPr id="46" name="TextBox 45"/>
          <p:cNvSpPr txBox="1"/>
          <p:nvPr/>
        </p:nvSpPr>
        <p:spPr>
          <a:xfrm>
            <a:off x="11055257" y="3604893"/>
            <a:ext cx="365049" cy="315077"/>
          </a:xfrm>
          <a:prstGeom prst="rect">
            <a:avLst/>
          </a:prstGeom>
          <a:noFill/>
          <a:ln>
            <a:solidFill>
              <a:srgbClr val="1D3379"/>
            </a:solidFill>
          </a:ln>
        </p:spPr>
        <p:txBody>
          <a:bodyPr wrap="square" lIns="0" tIns="36000" rIns="36000" bIns="36000" rtlCol="0">
            <a:spAutoFit/>
          </a:bodyPr>
          <a:lstStyle/>
          <a:p>
            <a:pPr>
              <a:lnSpc>
                <a:spcPct val="150000"/>
              </a:lnSpc>
            </a:pPr>
            <a:r>
              <a:rPr lang="uk-UA" sz="1050" dirty="0" smtClean="0">
                <a:solidFill>
                  <a:srgbClr val="1D3379"/>
                </a:solidFill>
                <a:latin typeface="Times New Roman" panose="02020603050405020304" pitchFamily="18" charset="0"/>
                <a:ea typeface="Times New Roman" panose="02020603050405020304" pitchFamily="18" charset="0"/>
              </a:rPr>
              <a:t> </a:t>
            </a:r>
            <a:endParaRPr lang="uk-UA" sz="1050" dirty="0">
              <a:solidFill>
                <a:srgbClr val="1D3379"/>
              </a:solidFill>
              <a:latin typeface="Times New Roman" panose="02020603050405020304" pitchFamily="18" charset="0"/>
              <a:ea typeface="Times New Roman" panose="02020603050405020304" pitchFamily="18" charset="0"/>
            </a:endParaRPr>
          </a:p>
        </p:txBody>
      </p:sp>
      <p:sp>
        <p:nvSpPr>
          <p:cNvPr id="47" name="TextBox 46"/>
          <p:cNvSpPr txBox="1"/>
          <p:nvPr/>
        </p:nvSpPr>
        <p:spPr>
          <a:xfrm>
            <a:off x="11055256" y="4000295"/>
            <a:ext cx="365049" cy="315077"/>
          </a:xfrm>
          <a:prstGeom prst="rect">
            <a:avLst/>
          </a:prstGeom>
          <a:noFill/>
          <a:ln>
            <a:solidFill>
              <a:srgbClr val="1D3379"/>
            </a:solidFill>
          </a:ln>
        </p:spPr>
        <p:txBody>
          <a:bodyPr wrap="square" lIns="0" tIns="36000" rIns="36000" bIns="36000" rtlCol="0">
            <a:spAutoFit/>
          </a:bodyPr>
          <a:lstStyle/>
          <a:p>
            <a:pPr>
              <a:lnSpc>
                <a:spcPct val="150000"/>
              </a:lnSpc>
            </a:pPr>
            <a:r>
              <a:rPr lang="uk-UA" sz="1050" dirty="0" smtClean="0">
                <a:solidFill>
                  <a:srgbClr val="1D3379"/>
                </a:solidFill>
                <a:latin typeface="Times New Roman" panose="02020603050405020304" pitchFamily="18" charset="0"/>
                <a:ea typeface="Times New Roman" panose="02020603050405020304" pitchFamily="18" charset="0"/>
              </a:rPr>
              <a:t> </a:t>
            </a:r>
            <a:endParaRPr lang="uk-UA" sz="1050" dirty="0">
              <a:solidFill>
                <a:srgbClr val="1D3379"/>
              </a:solidFill>
              <a:latin typeface="Times New Roman" panose="02020603050405020304" pitchFamily="18" charset="0"/>
              <a:ea typeface="Times New Roman" panose="02020603050405020304" pitchFamily="18" charset="0"/>
            </a:endParaRPr>
          </a:p>
        </p:txBody>
      </p:sp>
      <p:sp>
        <p:nvSpPr>
          <p:cNvPr id="48" name="TextBox 47"/>
          <p:cNvSpPr txBox="1"/>
          <p:nvPr/>
        </p:nvSpPr>
        <p:spPr>
          <a:xfrm>
            <a:off x="11055255" y="4445011"/>
            <a:ext cx="365049" cy="315077"/>
          </a:xfrm>
          <a:prstGeom prst="rect">
            <a:avLst/>
          </a:prstGeom>
          <a:noFill/>
          <a:ln>
            <a:solidFill>
              <a:srgbClr val="1D3379"/>
            </a:solidFill>
          </a:ln>
        </p:spPr>
        <p:txBody>
          <a:bodyPr wrap="square" lIns="0" tIns="36000" rIns="36000" bIns="36000" rtlCol="0">
            <a:spAutoFit/>
          </a:bodyPr>
          <a:lstStyle/>
          <a:p>
            <a:pPr>
              <a:lnSpc>
                <a:spcPct val="150000"/>
              </a:lnSpc>
            </a:pPr>
            <a:r>
              <a:rPr lang="uk-UA" sz="1050" dirty="0" smtClean="0">
                <a:solidFill>
                  <a:srgbClr val="1D3379"/>
                </a:solidFill>
                <a:latin typeface="Times New Roman" panose="02020603050405020304" pitchFamily="18" charset="0"/>
                <a:ea typeface="Times New Roman" panose="02020603050405020304" pitchFamily="18" charset="0"/>
              </a:rPr>
              <a:t> </a:t>
            </a:r>
            <a:endParaRPr lang="uk-UA" sz="1050" dirty="0">
              <a:solidFill>
                <a:srgbClr val="1D3379"/>
              </a:solidFill>
              <a:latin typeface="Times New Roman" panose="02020603050405020304" pitchFamily="18" charset="0"/>
              <a:ea typeface="Times New Roman" panose="02020603050405020304" pitchFamily="18" charset="0"/>
            </a:endParaRPr>
          </a:p>
        </p:txBody>
      </p:sp>
      <p:sp>
        <p:nvSpPr>
          <p:cNvPr id="49" name="TextBox 48"/>
          <p:cNvSpPr txBox="1"/>
          <p:nvPr/>
        </p:nvSpPr>
        <p:spPr>
          <a:xfrm>
            <a:off x="11055255" y="4838758"/>
            <a:ext cx="365049" cy="315077"/>
          </a:xfrm>
          <a:prstGeom prst="rect">
            <a:avLst/>
          </a:prstGeom>
          <a:noFill/>
          <a:ln>
            <a:solidFill>
              <a:srgbClr val="1D3379"/>
            </a:solidFill>
          </a:ln>
        </p:spPr>
        <p:txBody>
          <a:bodyPr wrap="square" lIns="0" tIns="36000" rIns="36000" bIns="36000" rtlCol="0">
            <a:spAutoFit/>
          </a:bodyPr>
          <a:lstStyle/>
          <a:p>
            <a:pPr>
              <a:lnSpc>
                <a:spcPct val="150000"/>
              </a:lnSpc>
            </a:pPr>
            <a:r>
              <a:rPr lang="uk-UA" sz="1050" dirty="0" smtClean="0">
                <a:solidFill>
                  <a:srgbClr val="1D3379"/>
                </a:solidFill>
                <a:latin typeface="Times New Roman" panose="02020603050405020304" pitchFamily="18" charset="0"/>
                <a:ea typeface="Times New Roman" panose="02020603050405020304" pitchFamily="18" charset="0"/>
              </a:rPr>
              <a:t> </a:t>
            </a:r>
            <a:endParaRPr lang="uk-UA" sz="1050" dirty="0">
              <a:solidFill>
                <a:srgbClr val="1D3379"/>
              </a:solidFill>
              <a:latin typeface="Times New Roman" panose="02020603050405020304" pitchFamily="18" charset="0"/>
              <a:ea typeface="Times New Roman" panose="02020603050405020304" pitchFamily="18" charset="0"/>
            </a:endParaRPr>
          </a:p>
        </p:txBody>
      </p:sp>
      <p:sp>
        <p:nvSpPr>
          <p:cNvPr id="54" name="TextBox 53"/>
          <p:cNvSpPr txBox="1"/>
          <p:nvPr/>
        </p:nvSpPr>
        <p:spPr>
          <a:xfrm>
            <a:off x="11044883" y="2887973"/>
            <a:ext cx="365049" cy="488201"/>
          </a:xfrm>
          <a:prstGeom prst="rect">
            <a:avLst/>
          </a:prstGeom>
          <a:noFill/>
          <a:ln>
            <a:solidFill>
              <a:srgbClr val="1D3379"/>
            </a:solidFill>
          </a:ln>
        </p:spPr>
        <p:txBody>
          <a:bodyPr wrap="square" lIns="0" tIns="36000" rIns="36000" bIns="36000" rtlCol="0">
            <a:spAutoFit/>
          </a:bodyPr>
          <a:lstStyle/>
          <a:p>
            <a:pPr algn="ctr">
              <a:lnSpc>
                <a:spcPct val="150000"/>
              </a:lnSpc>
            </a:pPr>
            <a:r>
              <a:rPr lang="uk-UA" b="1" dirty="0">
                <a:solidFill>
                  <a:srgbClr val="1D3379"/>
                </a:solidFill>
                <a:latin typeface="Arial" panose="020B0604020202020204" pitchFamily="34" charset="0"/>
                <a:ea typeface="Times New Roman" panose="02020603050405020304" pitchFamily="18" charset="0"/>
              </a:rPr>
              <a:t>V</a:t>
            </a:r>
            <a:endParaRPr lang="uk-UA" sz="1050" dirty="0">
              <a:solidFill>
                <a:srgbClr val="1D3379"/>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649122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rgbClr val="1D3379"/>
            </a:gs>
            <a:gs pos="0">
              <a:srgbClr val="6C98D6"/>
            </a:gs>
            <a:gs pos="63000">
              <a:srgbClr val="F9B10A"/>
            </a:gs>
            <a:gs pos="100000">
              <a:schemeClr val="accent1">
                <a:lumMod val="30000"/>
                <a:lumOff val="7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Прямокутник 1"/>
          <p:cNvSpPr/>
          <p:nvPr/>
        </p:nvSpPr>
        <p:spPr>
          <a:xfrm>
            <a:off x="473510" y="233899"/>
            <a:ext cx="2743199" cy="3795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dirty="0" smtClean="0">
                <a:solidFill>
                  <a:schemeClr val="accent2">
                    <a:lumMod val="50000"/>
                  </a:schemeClr>
                </a:solidFill>
              </a:rPr>
              <a:t>2-ГА  СТОРІНКА</a:t>
            </a:r>
            <a:endParaRPr lang="uk-UA" b="1" dirty="0">
              <a:solidFill>
                <a:schemeClr val="accent2">
                  <a:lumMod val="50000"/>
                </a:schemeClr>
              </a:solidFill>
            </a:endParaRPr>
          </a:p>
        </p:txBody>
      </p:sp>
      <p:sp>
        <p:nvSpPr>
          <p:cNvPr id="8" name="Прямокутник 7"/>
          <p:cNvSpPr/>
          <p:nvPr/>
        </p:nvSpPr>
        <p:spPr>
          <a:xfrm>
            <a:off x="2919438" y="92654"/>
            <a:ext cx="8501743" cy="5208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smtClean="0">
                <a:solidFill>
                  <a:schemeClr val="accent5">
                    <a:lumMod val="50000"/>
                  </a:schemeClr>
                </a:solidFill>
              </a:rPr>
              <a:t>ІНФОРМАЦІЯ ПРО ВИГОТОВЛЕНУ ПРОМИСЛОВУ ПРОДУКЦІЮ</a:t>
            </a:r>
            <a:endParaRPr lang="uk-UA" sz="2000" b="1" dirty="0">
              <a:solidFill>
                <a:schemeClr val="accent5">
                  <a:lumMod val="50000"/>
                </a:schemeClr>
              </a:solidFill>
            </a:endParaRPr>
          </a:p>
        </p:txBody>
      </p:sp>
      <p:graphicFrame>
        <p:nvGraphicFramePr>
          <p:cNvPr id="10" name="Таблиця 9"/>
          <p:cNvGraphicFramePr>
            <a:graphicFrameLocks noGrp="1"/>
          </p:cNvGraphicFramePr>
          <p:nvPr>
            <p:extLst>
              <p:ext uri="{D42A27DB-BD31-4B8C-83A1-F6EECF244321}">
                <p14:modId xmlns:p14="http://schemas.microsoft.com/office/powerpoint/2010/main" val="2388594406"/>
              </p:ext>
            </p:extLst>
          </p:nvPr>
        </p:nvGraphicFramePr>
        <p:xfrm>
          <a:off x="254641" y="613460"/>
          <a:ext cx="11731710" cy="5985895"/>
        </p:xfrm>
        <a:graphic>
          <a:graphicData uri="http://schemas.openxmlformats.org/drawingml/2006/table">
            <a:tbl>
              <a:tblPr/>
              <a:tblGrid>
                <a:gridCol w="1959187"/>
                <a:gridCol w="705642"/>
                <a:gridCol w="982444"/>
                <a:gridCol w="976103"/>
                <a:gridCol w="872753"/>
                <a:gridCol w="1113907"/>
                <a:gridCol w="1045434"/>
                <a:gridCol w="1024569"/>
                <a:gridCol w="1057619"/>
                <a:gridCol w="980501"/>
                <a:gridCol w="1013551"/>
              </a:tblGrid>
              <a:tr h="2519705">
                <a:tc>
                  <a:txBody>
                    <a:bodyPr/>
                    <a:lstStyle/>
                    <a:p>
                      <a:pPr algn="ctr">
                        <a:lnSpc>
                          <a:spcPct val="107000"/>
                        </a:lnSpc>
                        <a:spcAft>
                          <a:spcPts val="0"/>
                        </a:spcAft>
                      </a:pPr>
                      <a:r>
                        <a:rPr lang="uk-UA" sz="1200" kern="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Назва виду продукції </a:t>
                      </a:r>
                      <a:endParaRPr lang="uk-UA" sz="1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uk-UA" sz="1200" kern="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за Номенклатурою продукції</a:t>
                      </a:r>
                      <a:endParaRPr lang="uk-UA" sz="1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uk-UA" sz="1200" kern="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промисловості (НПП)</a:t>
                      </a:r>
                      <a:endParaRPr lang="uk-UA" sz="1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2285" marR="32285" marT="6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200" kern="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Одиниця вимірювання</a:t>
                      </a:r>
                      <a:endParaRPr lang="uk-UA" sz="1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uk-UA" sz="1200" kern="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за НПП</a:t>
                      </a:r>
                      <a:endParaRPr lang="uk-UA" sz="1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2285" marR="32285" marT="6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200" kern="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Код</a:t>
                      </a:r>
                      <a:endParaRPr lang="uk-UA" sz="1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uk-UA" sz="1200" kern="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продукції</a:t>
                      </a:r>
                      <a:endParaRPr lang="uk-UA" sz="1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uk-UA" sz="1200" kern="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за НПП</a:t>
                      </a:r>
                      <a:endParaRPr lang="uk-UA" sz="1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2285" marR="32285" marT="6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uk-UA" sz="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Назва регіону</a:t>
                      </a:r>
                    </a:p>
                    <a:p>
                      <a:pPr algn="ctr">
                        <a:spcAft>
                          <a:spcPts val="0"/>
                        </a:spcAft>
                      </a:pPr>
                      <a:r>
                        <a:rPr lang="uk-UA" sz="12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(область, місто Київ)</a:t>
                      </a:r>
                      <a:endParaRPr lang="uk-UA" sz="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085" marR="450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200"/>
                        </a:spcBef>
                        <a:spcAft>
                          <a:spcPts val="0"/>
                        </a:spcAft>
                      </a:pPr>
                      <a:r>
                        <a:rPr lang="uk-UA" sz="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Код території за КАТОТТГ</a:t>
                      </a:r>
                    </a:p>
                    <a:p>
                      <a:pPr algn="ctr">
                        <a:spcAft>
                          <a:spcPts val="0"/>
                        </a:spcAft>
                      </a:pPr>
                      <a:r>
                        <a:rPr lang="ru-RU" sz="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UA</a:t>
                      </a:r>
                      <a:r>
                        <a:rPr lang="ru-RU" sz="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uk-UA" sz="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085" marR="450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600"/>
                        </a:spcBef>
                        <a:spcAft>
                          <a:spcPts val="0"/>
                        </a:spcAft>
                      </a:pPr>
                      <a:r>
                        <a:rPr lang="uk-UA" sz="1200" kern="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Кількість</a:t>
                      </a:r>
                      <a:endParaRPr lang="uk-UA" sz="1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uk-UA" sz="1200" kern="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виробленої продукції</a:t>
                      </a:r>
                      <a:endParaRPr lang="uk-UA" sz="1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Bef>
                          <a:spcPts val="600"/>
                        </a:spcBef>
                        <a:spcAft>
                          <a:spcPts val="0"/>
                        </a:spcAft>
                      </a:pPr>
                      <a:r>
                        <a:rPr lang="uk-UA" sz="1200" i="1" kern="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(валове виробництво)</a:t>
                      </a:r>
                      <a:endParaRPr lang="uk-UA" sz="1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Bef>
                          <a:spcPts val="600"/>
                        </a:spcBef>
                        <a:spcAft>
                          <a:spcPts val="0"/>
                        </a:spcAft>
                      </a:pPr>
                      <a:r>
                        <a:rPr lang="uk-UA" sz="1200" i="1" kern="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uk-UA" sz="1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uk-UA" sz="1200" kern="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uk-UA" sz="1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2285" marR="32285" marT="6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600"/>
                        </a:spcBef>
                        <a:spcAft>
                          <a:spcPts val="0"/>
                        </a:spcAft>
                      </a:pPr>
                      <a:r>
                        <a:rPr lang="uk-UA" sz="1200" kern="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Кількість виробленої продукції із сировини замовника </a:t>
                      </a:r>
                      <a:endParaRPr lang="uk-UA" sz="1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uk-UA" sz="1200" kern="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uk-UA" sz="1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uk-UA" sz="1200" i="1" kern="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(гр.2≤ гр.1)</a:t>
                      </a:r>
                      <a:endParaRPr lang="uk-UA" sz="1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2285" marR="32285" marT="6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uk-UA" sz="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Вартість робіт </a:t>
                      </a:r>
                      <a:br>
                        <a:rPr lang="uk-UA" sz="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uk-UA" sz="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із перероблення сировини замовника, </a:t>
                      </a:r>
                      <a:r>
                        <a:rPr lang="uk-UA" sz="12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тис.грн</a:t>
                      </a:r>
                      <a:endParaRPr lang="uk-UA" sz="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uk-UA" sz="1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(якщо гр.2≠0, то гр.3≠0 і навпаки)</a:t>
                      </a:r>
                      <a:endParaRPr lang="uk-UA" sz="10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085" marR="450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0"/>
                        </a:spcAft>
                      </a:pPr>
                      <a:r>
                        <a:rPr lang="uk-UA" sz="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Вартість промислових послуг, </a:t>
                      </a:r>
                    </a:p>
                    <a:p>
                      <a:pPr algn="ctr">
                        <a:spcAft>
                          <a:spcPts val="0"/>
                        </a:spcAft>
                      </a:pPr>
                      <a:r>
                        <a:rPr lang="uk-UA" sz="12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тис.грн</a:t>
                      </a:r>
                      <a:endParaRPr lang="uk-UA" sz="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Bef>
                          <a:spcPts val="600"/>
                        </a:spcBef>
                        <a:spcAft>
                          <a:spcPts val="0"/>
                        </a:spcAft>
                      </a:pPr>
                      <a:r>
                        <a:rPr lang="uk-UA" sz="1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(вартість оброблення продукції, ремонту та технічного обслуговування, установлення та монтажу)</a:t>
                      </a:r>
                      <a:endParaRPr lang="uk-UA" sz="10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085" marR="450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0"/>
                        </a:spcAft>
                      </a:pPr>
                      <a:r>
                        <a:rPr lang="uk-UA" sz="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Кількість</a:t>
                      </a:r>
                    </a:p>
                    <a:p>
                      <a:pPr algn="ctr">
                        <a:spcAft>
                          <a:spcPts val="0"/>
                        </a:spcAft>
                      </a:pPr>
                      <a:r>
                        <a:rPr lang="uk-UA" sz="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реалізованої продукції, виробленої</a:t>
                      </a:r>
                    </a:p>
                    <a:p>
                      <a:pPr algn="ctr">
                        <a:spcAft>
                          <a:spcPts val="0"/>
                        </a:spcAft>
                      </a:pPr>
                      <a:r>
                        <a:rPr lang="uk-UA" sz="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із власної сировини</a:t>
                      </a:r>
                    </a:p>
                    <a:p>
                      <a:pPr algn="ctr">
                        <a:spcBef>
                          <a:spcPts val="600"/>
                        </a:spcBef>
                        <a:spcAft>
                          <a:spcPts val="0"/>
                        </a:spcAft>
                      </a:pPr>
                      <a:r>
                        <a:rPr lang="uk-UA" sz="1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(незалежно </a:t>
                      </a:r>
                      <a:endParaRPr lang="uk-UA" sz="10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uk-UA" sz="1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від періоду виробництва продукції)</a:t>
                      </a:r>
                      <a:endParaRPr lang="uk-UA" sz="10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uk-UA" sz="12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uk-UA" sz="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085" marR="4508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0"/>
                        </a:spcAft>
                      </a:pPr>
                      <a:r>
                        <a:rPr lang="uk-UA" sz="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Вартість реалізованої продукції, виробленої</a:t>
                      </a:r>
                    </a:p>
                    <a:p>
                      <a:pPr algn="ctr">
                        <a:spcAft>
                          <a:spcPts val="0"/>
                        </a:spcAft>
                      </a:pPr>
                      <a:r>
                        <a:rPr lang="uk-UA" sz="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із власної сировини,</a:t>
                      </a:r>
                    </a:p>
                    <a:p>
                      <a:pPr algn="ctr">
                        <a:spcAft>
                          <a:spcPts val="0"/>
                        </a:spcAft>
                      </a:pPr>
                      <a:r>
                        <a:rPr lang="uk-UA" sz="12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тис.грн</a:t>
                      </a:r>
                      <a:endParaRPr lang="uk-UA" sz="12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Bef>
                          <a:spcPts val="600"/>
                        </a:spcBef>
                        <a:spcAft>
                          <a:spcPts val="0"/>
                        </a:spcAft>
                      </a:pPr>
                      <a:r>
                        <a:rPr lang="uk-UA" sz="1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(незалежно                від періоду виробництва продукції; </a:t>
                      </a:r>
                      <a:br>
                        <a:rPr lang="uk-UA" sz="1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uk-UA" sz="1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якщо гр.5≠0, то гр.6≠0 і навпаки)</a:t>
                      </a:r>
                      <a:endParaRPr lang="uk-UA" sz="10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085" marR="450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178">
                <a:tc>
                  <a:txBody>
                    <a:bodyPr/>
                    <a:lstStyle/>
                    <a:p>
                      <a:pPr algn="ctr">
                        <a:lnSpc>
                          <a:spcPct val="107000"/>
                        </a:lnSpc>
                        <a:spcAft>
                          <a:spcPts val="0"/>
                        </a:spcAft>
                      </a:pPr>
                      <a:r>
                        <a:rPr lang="uk-UA" sz="1200" kern="12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А</a:t>
                      </a:r>
                      <a:endParaRPr lang="uk-UA" sz="12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235"/>
                    </a:solidFill>
                  </a:tcPr>
                </a:tc>
                <a:tc>
                  <a:txBody>
                    <a:bodyPr/>
                    <a:lstStyle/>
                    <a:p>
                      <a:pPr algn="ctr">
                        <a:lnSpc>
                          <a:spcPct val="107000"/>
                        </a:lnSpc>
                        <a:spcAft>
                          <a:spcPts val="0"/>
                        </a:spcAft>
                      </a:pPr>
                      <a:r>
                        <a:rPr lang="uk-UA" sz="1200" kern="12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Б</a:t>
                      </a:r>
                      <a:endParaRPr lang="uk-UA" sz="12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a:lnSpc>
                          <a:spcPct val="107000"/>
                        </a:lnSpc>
                        <a:spcAft>
                          <a:spcPts val="0"/>
                        </a:spcAft>
                      </a:pPr>
                      <a:r>
                        <a:rPr lang="uk-UA" sz="1200" kern="12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В</a:t>
                      </a:r>
                      <a:endParaRPr lang="uk-UA" sz="12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72C4"/>
                    </a:solidFill>
                  </a:tcPr>
                </a:tc>
                <a:tc>
                  <a:txBody>
                    <a:bodyPr/>
                    <a:lstStyle/>
                    <a:p>
                      <a:pPr algn="ctr">
                        <a:lnSpc>
                          <a:spcPct val="107000"/>
                        </a:lnSpc>
                        <a:spcAft>
                          <a:spcPts val="0"/>
                        </a:spcAft>
                      </a:pPr>
                      <a:r>
                        <a:rPr lang="uk-UA" sz="1200" dirty="0" smtClean="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Г</a:t>
                      </a:r>
                      <a:endParaRPr lang="uk-UA" sz="12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43C0C"/>
                    </a:solidFill>
                  </a:tcPr>
                </a:tc>
                <a:tc>
                  <a:txBody>
                    <a:bodyPr/>
                    <a:lstStyle/>
                    <a:p>
                      <a:pPr algn="ctr">
                        <a:lnSpc>
                          <a:spcPct val="107000"/>
                        </a:lnSpc>
                        <a:spcAft>
                          <a:spcPts val="0"/>
                        </a:spcAft>
                      </a:pPr>
                      <a:r>
                        <a:rPr lang="uk-UA" sz="1200" dirty="0" smtClean="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Д</a:t>
                      </a:r>
                      <a:endParaRPr lang="uk-UA" sz="12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43C0C"/>
                    </a:solidFill>
                  </a:tcPr>
                </a:tc>
                <a:tc>
                  <a:txBody>
                    <a:bodyPr/>
                    <a:lstStyle/>
                    <a:p>
                      <a:pPr algn="ctr">
                        <a:lnSpc>
                          <a:spcPct val="107000"/>
                        </a:lnSpc>
                        <a:spcAft>
                          <a:spcPts val="0"/>
                        </a:spcAft>
                      </a:pPr>
                      <a:r>
                        <a:rPr lang="uk-UA" sz="1200" kern="12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uk-UA" sz="12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43C0C"/>
                    </a:solidFill>
                  </a:tcPr>
                </a:tc>
                <a:tc>
                  <a:txBody>
                    <a:bodyPr/>
                    <a:lstStyle/>
                    <a:p>
                      <a:pPr algn="ctr">
                        <a:lnSpc>
                          <a:spcPct val="107000"/>
                        </a:lnSpc>
                        <a:spcAft>
                          <a:spcPts val="0"/>
                        </a:spcAft>
                      </a:pPr>
                      <a:r>
                        <a:rPr lang="uk-UA" sz="1200" kern="12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uk-UA" sz="12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5A11"/>
                    </a:solidFill>
                  </a:tcPr>
                </a:tc>
                <a:tc>
                  <a:txBody>
                    <a:bodyPr/>
                    <a:lstStyle/>
                    <a:p>
                      <a:pPr algn="ctr">
                        <a:lnSpc>
                          <a:spcPct val="107000"/>
                        </a:lnSpc>
                        <a:spcAft>
                          <a:spcPts val="0"/>
                        </a:spcAft>
                      </a:pPr>
                      <a:r>
                        <a:rPr lang="uk-UA" sz="1200" kern="12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uk-UA" sz="12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07000"/>
                        </a:lnSpc>
                        <a:spcAft>
                          <a:spcPts val="0"/>
                        </a:spcAft>
                      </a:pPr>
                      <a:r>
                        <a:rPr lang="uk-UA" sz="1200" kern="12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uk-UA" sz="12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ctr">
                        <a:lnSpc>
                          <a:spcPct val="107000"/>
                        </a:lnSpc>
                        <a:spcAft>
                          <a:spcPts val="0"/>
                        </a:spcAft>
                      </a:pPr>
                      <a:r>
                        <a:rPr lang="uk-UA" sz="1200" kern="12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uk-UA" sz="12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9000"/>
                    </a:solidFill>
                  </a:tcPr>
                </a:tc>
                <a:tc>
                  <a:txBody>
                    <a:bodyPr/>
                    <a:lstStyle/>
                    <a:p>
                      <a:pPr algn="ctr">
                        <a:lnSpc>
                          <a:spcPct val="107000"/>
                        </a:lnSpc>
                        <a:spcAft>
                          <a:spcPts val="0"/>
                        </a:spcAft>
                      </a:pPr>
                      <a:r>
                        <a:rPr lang="uk-UA" sz="1200" dirty="0" smtClean="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6</a:t>
                      </a:r>
                      <a:endParaRPr lang="uk-UA" sz="12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9000"/>
                    </a:solidFill>
                  </a:tcPr>
                </a:tc>
              </a:tr>
              <a:tr h="692814">
                <a:tc>
                  <a:txBody>
                    <a:bodyPr/>
                    <a:lstStyle/>
                    <a:p>
                      <a:pPr>
                        <a:lnSpc>
                          <a:spcPct val="107000"/>
                        </a:lnSpc>
                        <a:spcAft>
                          <a:spcPts val="0"/>
                        </a:spcAft>
                      </a:pPr>
                      <a:r>
                        <a:rPr lang="uk-UA" sz="11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100" i="1" kern="1200" dirty="0" err="1">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Яловичина</a:t>
                      </a:r>
                      <a:r>
                        <a:rPr lang="ru-RU" sz="11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і телятина, </a:t>
                      </a:r>
                      <a:r>
                        <a:rPr lang="ru-RU" sz="1100" i="1" kern="1200" dirty="0" err="1">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свіжі</a:t>
                      </a:r>
                      <a:r>
                        <a:rPr lang="ru-RU" sz="11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100" i="1" kern="1200" dirty="0" err="1">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чи</a:t>
                      </a:r>
                      <a:r>
                        <a:rPr lang="ru-RU" sz="11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100" i="1" kern="1200" dirty="0" err="1">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охолоджені</a:t>
                      </a:r>
                      <a:r>
                        <a:rPr lang="ru-RU" sz="11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ru-RU" sz="1100" i="1" kern="1200" dirty="0" err="1">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туші</a:t>
                      </a:r>
                      <a:r>
                        <a:rPr lang="ru-RU" sz="11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100" i="1" kern="1200" dirty="0" err="1">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напівтуші</a:t>
                      </a:r>
                      <a:r>
                        <a:rPr lang="ru-RU" sz="11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100" i="1" kern="1200" dirty="0" err="1">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четвертини</a:t>
                      </a:r>
                      <a:r>
                        <a:rPr lang="ru-RU" sz="11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100" i="1" kern="1200" dirty="0" err="1" smtClean="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необвалені</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1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100" i="1" kern="1200" dirty="0" smtClean="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кг</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uk-UA" sz="1100" i="1" kern="120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10.11.11.40</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uk-UA" sz="1100" dirty="0" smtClean="0">
                          <a:effectLst/>
                          <a:latin typeface="Calibri" panose="020F0502020204030204" pitchFamily="34" charset="0"/>
                          <a:ea typeface="Calibri" panose="020F0502020204030204" pitchFamily="34" charset="0"/>
                          <a:cs typeface="Times New Roman" panose="02020603050405020304" pitchFamily="18" charset="0"/>
                        </a:rPr>
                        <a:t>Тернопільська</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61000000000060328</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kern="1200" dirty="0">
                          <a:solidFill>
                            <a:srgbClr val="002060"/>
                          </a:solidFill>
                          <a:effectLst/>
                          <a:latin typeface="+mn-lt"/>
                          <a:ea typeface="Times New Roman" panose="02020603050405020304" pitchFamily="18" charset="0"/>
                          <a:cs typeface="Times New Roman" panose="02020603050405020304" pitchFamily="18" charset="0"/>
                        </a:rPr>
                        <a:t> </a:t>
                      </a:r>
                      <a:r>
                        <a:rPr lang="uk-UA" sz="1400" i="1" kern="1200" dirty="0" smtClean="0">
                          <a:solidFill>
                            <a:srgbClr val="002060"/>
                          </a:solidFill>
                          <a:effectLst/>
                          <a:latin typeface="+mn-lt"/>
                          <a:ea typeface="Times New Roman" panose="02020603050405020304" pitchFamily="18" charset="0"/>
                          <a:cs typeface="Times New Roman" panose="02020603050405020304" pitchFamily="18" charset="0"/>
                        </a:rPr>
                        <a:t>89600,0</a:t>
                      </a:r>
                      <a:endParaRPr lang="uk-UA" sz="1400"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kern="1200" dirty="0">
                          <a:solidFill>
                            <a:srgbClr val="002060"/>
                          </a:solidFill>
                          <a:effectLst/>
                          <a:latin typeface="+mn-lt"/>
                          <a:ea typeface="Times New Roman" panose="02020603050405020304" pitchFamily="18" charset="0"/>
                          <a:cs typeface="Times New Roman" panose="02020603050405020304" pitchFamily="18" charset="0"/>
                        </a:rPr>
                        <a:t> -</a:t>
                      </a:r>
                      <a:endParaRPr lang="uk-UA" sz="1400"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kern="1200" dirty="0">
                          <a:solidFill>
                            <a:srgbClr val="002060"/>
                          </a:solidFill>
                          <a:effectLst/>
                          <a:latin typeface="+mn-lt"/>
                          <a:ea typeface="Times New Roman" panose="02020603050405020304" pitchFamily="18" charset="0"/>
                          <a:cs typeface="Times New Roman" panose="02020603050405020304" pitchFamily="18" charset="0"/>
                        </a:rPr>
                        <a:t>-</a:t>
                      </a:r>
                      <a:endParaRPr lang="uk-UA" sz="1400"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kern="1200" dirty="0">
                          <a:solidFill>
                            <a:srgbClr val="002060"/>
                          </a:solidFill>
                          <a:effectLst/>
                          <a:latin typeface="+mn-lt"/>
                          <a:ea typeface="Times New Roman" panose="02020603050405020304" pitchFamily="18" charset="0"/>
                          <a:cs typeface="Times New Roman" panose="02020603050405020304" pitchFamily="18" charset="0"/>
                        </a:rPr>
                        <a:t> </a:t>
                      </a:r>
                      <a:r>
                        <a:rPr lang="uk-UA" sz="1400" i="1" kern="1200" dirty="0" smtClean="0">
                          <a:solidFill>
                            <a:srgbClr val="002060"/>
                          </a:solidFill>
                          <a:effectLst/>
                          <a:latin typeface="+mn-lt"/>
                          <a:ea typeface="Times New Roman" panose="02020603050405020304" pitchFamily="18" charset="0"/>
                          <a:cs typeface="Times New Roman" panose="02020603050405020304" pitchFamily="18" charset="0"/>
                        </a:rPr>
                        <a:t>-</a:t>
                      </a:r>
                      <a:endParaRPr lang="uk-UA" sz="1400"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kern="1200" dirty="0">
                          <a:solidFill>
                            <a:srgbClr val="002060"/>
                          </a:solidFill>
                          <a:effectLst/>
                          <a:latin typeface="+mn-lt"/>
                          <a:ea typeface="Times New Roman" panose="02020603050405020304" pitchFamily="18" charset="0"/>
                          <a:cs typeface="Times New Roman" panose="02020603050405020304" pitchFamily="18" charset="0"/>
                        </a:rPr>
                        <a:t> </a:t>
                      </a:r>
                      <a:r>
                        <a:rPr lang="uk-UA" sz="1400" i="1" kern="1200" dirty="0" smtClean="0">
                          <a:solidFill>
                            <a:srgbClr val="002060"/>
                          </a:solidFill>
                          <a:effectLst/>
                          <a:latin typeface="+mn-lt"/>
                          <a:ea typeface="Times New Roman" panose="02020603050405020304" pitchFamily="18" charset="0"/>
                          <a:cs typeface="Times New Roman" panose="02020603050405020304" pitchFamily="18" charset="0"/>
                        </a:rPr>
                        <a:t>89600,0</a:t>
                      </a:r>
                      <a:endParaRPr lang="uk-UA" sz="1400"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400" dirty="0" smtClean="0">
                          <a:solidFill>
                            <a:srgbClr val="002060"/>
                          </a:solidFill>
                          <a:effectLst/>
                          <a:latin typeface="+mn-lt"/>
                          <a:ea typeface="Calibri" panose="020F0502020204030204" pitchFamily="34" charset="0"/>
                          <a:cs typeface="Times New Roman" panose="02020603050405020304" pitchFamily="18" charset="0"/>
                        </a:rPr>
                        <a:t>8601,6</a:t>
                      </a:r>
                      <a:endParaRPr lang="uk-UA" sz="1400"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5978">
                <a:tc>
                  <a:txBody>
                    <a:bodyPr/>
                    <a:lstStyle/>
                    <a:p>
                      <a:pPr>
                        <a:lnSpc>
                          <a:spcPct val="107000"/>
                        </a:lnSpc>
                        <a:spcAft>
                          <a:spcPts val="0"/>
                        </a:spcAft>
                      </a:pPr>
                      <a:r>
                        <a:rPr lang="ru-RU" sz="11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100" i="1" kern="1200" dirty="0" smtClean="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Послуги</a:t>
                      </a:r>
                      <a:r>
                        <a:rPr lang="uk-UA" sz="1100" i="1" kern="1200" baseline="0" dirty="0" smtClean="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з ремонту й технічного обслуговування машин металообробних і верстатів</a:t>
                      </a:r>
                      <a:endParaRPr lang="uk-UA"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1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100" i="1" kern="1200" dirty="0" err="1" smtClean="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тис.грн</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uk-UA" sz="1100" i="1" kern="1200" dirty="0" smtClean="0">
                          <a:solidFill>
                            <a:srgbClr val="203864"/>
                          </a:solidFill>
                          <a:effectLst/>
                          <a:latin typeface="Times New Roman" panose="02020603050405020304" pitchFamily="18" charset="0"/>
                          <a:ea typeface="Calibri" panose="020F0502020204030204" pitchFamily="34" charset="0"/>
                          <a:cs typeface="Times New Roman" panose="02020603050405020304" pitchFamily="18" charset="0"/>
                        </a:rPr>
                        <a:t>33.12.22.00</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uk-UA" sz="1100" dirty="0" smtClean="0">
                          <a:effectLst/>
                          <a:latin typeface="Calibri" panose="020F0502020204030204" pitchFamily="34" charset="0"/>
                          <a:ea typeface="Calibri" panose="020F0502020204030204" pitchFamily="34" charset="0"/>
                          <a:cs typeface="Times New Roman" panose="02020603050405020304" pitchFamily="18" charset="0"/>
                        </a:rPr>
                        <a:t>Тернопільська</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smtClean="0">
                          <a:effectLst/>
                          <a:latin typeface="Calibri" panose="020F0502020204030204" pitchFamily="34" charset="0"/>
                          <a:ea typeface="Calibri" panose="020F0502020204030204" pitchFamily="34" charset="0"/>
                          <a:cs typeface="Times New Roman" panose="02020603050405020304" pitchFamily="18" charset="0"/>
                        </a:rPr>
                        <a:t>61000000000060328</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kern="1200" dirty="0">
                          <a:solidFill>
                            <a:srgbClr val="002060"/>
                          </a:solidFill>
                          <a:effectLst/>
                          <a:latin typeface="+mn-lt"/>
                          <a:ea typeface="Times New Roman" panose="02020603050405020304" pitchFamily="18" charset="0"/>
                          <a:cs typeface="Times New Roman" panose="02020603050405020304" pitchFamily="18" charset="0"/>
                        </a:rPr>
                        <a:t> </a:t>
                      </a:r>
                      <a:r>
                        <a:rPr lang="uk-UA" sz="1400" i="1" kern="1200" dirty="0" smtClean="0">
                          <a:solidFill>
                            <a:srgbClr val="002060"/>
                          </a:solidFill>
                          <a:effectLst/>
                          <a:latin typeface="+mn-lt"/>
                          <a:ea typeface="Times New Roman" panose="02020603050405020304" pitchFamily="18" charset="0"/>
                          <a:cs typeface="Times New Roman" panose="02020603050405020304" pitchFamily="18" charset="0"/>
                        </a:rPr>
                        <a:t>1070,9</a:t>
                      </a:r>
                      <a:endParaRPr lang="uk-UA" sz="1400"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kern="1200">
                          <a:solidFill>
                            <a:srgbClr val="002060"/>
                          </a:solidFill>
                          <a:effectLst/>
                          <a:latin typeface="+mn-lt"/>
                          <a:ea typeface="Times New Roman" panose="02020603050405020304" pitchFamily="18" charset="0"/>
                          <a:cs typeface="Times New Roman" panose="02020603050405020304" pitchFamily="18" charset="0"/>
                        </a:rPr>
                        <a:t>- </a:t>
                      </a:r>
                      <a:endParaRPr lang="uk-UA" sz="140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400" dirty="0" smtClean="0">
                          <a:solidFill>
                            <a:srgbClr val="002060"/>
                          </a:solidFill>
                          <a:effectLst/>
                          <a:latin typeface="+mn-lt"/>
                          <a:ea typeface="Calibri" panose="020F0502020204030204" pitchFamily="34" charset="0"/>
                          <a:cs typeface="Times New Roman" panose="02020603050405020304" pitchFamily="18" charset="0"/>
                        </a:rPr>
                        <a:t>-</a:t>
                      </a:r>
                      <a:endParaRPr lang="uk-UA" sz="1400"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kern="1200" dirty="0">
                          <a:solidFill>
                            <a:srgbClr val="002060"/>
                          </a:solidFill>
                          <a:effectLst/>
                          <a:latin typeface="+mn-lt"/>
                          <a:ea typeface="Times New Roman" panose="02020603050405020304" pitchFamily="18" charset="0"/>
                          <a:cs typeface="Times New Roman" panose="02020603050405020304" pitchFamily="18" charset="0"/>
                        </a:rPr>
                        <a:t> </a:t>
                      </a:r>
                      <a:r>
                        <a:rPr lang="en-US" sz="1400" i="1" kern="1200" dirty="0" smtClean="0">
                          <a:solidFill>
                            <a:srgbClr val="002060"/>
                          </a:solidFill>
                          <a:effectLst/>
                          <a:latin typeface="+mn-lt"/>
                          <a:ea typeface="Times New Roman" panose="02020603050405020304" pitchFamily="18" charset="0"/>
                          <a:cs typeface="Times New Roman" panose="02020603050405020304" pitchFamily="18" charset="0"/>
                        </a:rPr>
                        <a:t>1070,9</a:t>
                      </a:r>
                      <a:endParaRPr lang="uk-UA" sz="1400"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kern="1200" dirty="0">
                          <a:solidFill>
                            <a:srgbClr val="002060"/>
                          </a:solidFill>
                          <a:effectLst/>
                          <a:latin typeface="+mn-lt"/>
                          <a:ea typeface="Times New Roman" panose="02020603050405020304" pitchFamily="18" charset="0"/>
                          <a:cs typeface="Times New Roman" panose="02020603050405020304" pitchFamily="18" charset="0"/>
                        </a:rPr>
                        <a:t> </a:t>
                      </a:r>
                      <a:r>
                        <a:rPr lang="uk-UA" sz="1400" i="1" kern="1200" dirty="0" smtClean="0">
                          <a:solidFill>
                            <a:srgbClr val="002060"/>
                          </a:solidFill>
                          <a:effectLst/>
                          <a:latin typeface="+mn-lt"/>
                          <a:ea typeface="Times New Roman" panose="02020603050405020304" pitchFamily="18" charset="0"/>
                          <a:cs typeface="Times New Roman" panose="02020603050405020304" pitchFamily="18" charset="0"/>
                        </a:rPr>
                        <a:t>-</a:t>
                      </a:r>
                      <a:endParaRPr lang="uk-UA" sz="1400"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400" dirty="0" smtClean="0">
                          <a:solidFill>
                            <a:srgbClr val="002060"/>
                          </a:solidFill>
                          <a:effectLst/>
                          <a:latin typeface="+mn-lt"/>
                          <a:ea typeface="Calibri" panose="020F0502020204030204" pitchFamily="34" charset="0"/>
                          <a:cs typeface="Times New Roman" panose="02020603050405020304" pitchFamily="18" charset="0"/>
                        </a:rPr>
                        <a:t>-</a:t>
                      </a:r>
                      <a:endParaRPr lang="uk-UA" sz="1400"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828">
                <a:tc>
                  <a:txBody>
                    <a:bodyPr/>
                    <a:lstStyle/>
                    <a:p>
                      <a:pPr>
                        <a:lnSpc>
                          <a:spcPct val="107000"/>
                        </a:lnSpc>
                        <a:spcAft>
                          <a:spcPts val="0"/>
                        </a:spcAft>
                      </a:pPr>
                      <a:r>
                        <a:rPr lang="uk-UA" sz="11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100" i="1" kern="1200" dirty="0" smtClean="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Гречка (ядриця, січка)</a:t>
                      </a:r>
                      <a:endParaRPr lang="uk-UA"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1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100" i="1" kern="1200" dirty="0" smtClean="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кг</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uk-UA" sz="11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100" i="1" kern="1200" dirty="0" smtClean="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10.61.33.33.30</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uk-UA" sz="1100" dirty="0" smtClean="0">
                          <a:effectLst/>
                          <a:latin typeface="Calibri" panose="020F0502020204030204" pitchFamily="34" charset="0"/>
                          <a:ea typeface="Calibri" panose="020F0502020204030204" pitchFamily="34" charset="0"/>
                          <a:cs typeface="Times New Roman" panose="02020603050405020304" pitchFamily="18" charset="0"/>
                        </a:rPr>
                        <a:t>Тернопільська</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smtClean="0">
                          <a:effectLst/>
                          <a:latin typeface="Calibri" panose="020F0502020204030204" pitchFamily="34" charset="0"/>
                          <a:ea typeface="Calibri" panose="020F0502020204030204" pitchFamily="34" charset="0"/>
                          <a:cs typeface="Times New Roman" panose="02020603050405020304" pitchFamily="18" charset="0"/>
                        </a:rPr>
                        <a:t>61000000000060328</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kern="1200" dirty="0">
                          <a:solidFill>
                            <a:srgbClr val="002060"/>
                          </a:solidFill>
                          <a:effectLst/>
                          <a:latin typeface="+mn-lt"/>
                          <a:ea typeface="Times New Roman" panose="02020603050405020304" pitchFamily="18" charset="0"/>
                          <a:cs typeface="Times New Roman" panose="02020603050405020304" pitchFamily="18" charset="0"/>
                        </a:rPr>
                        <a:t> </a:t>
                      </a:r>
                      <a:r>
                        <a:rPr lang="uk-UA" sz="1400" i="1" kern="1200" dirty="0" smtClean="0">
                          <a:solidFill>
                            <a:srgbClr val="002060"/>
                          </a:solidFill>
                          <a:effectLst/>
                          <a:latin typeface="+mn-lt"/>
                          <a:ea typeface="Times New Roman" panose="02020603050405020304" pitchFamily="18" charset="0"/>
                          <a:cs typeface="Times New Roman" panose="02020603050405020304" pitchFamily="18" charset="0"/>
                        </a:rPr>
                        <a:t>694023,1</a:t>
                      </a:r>
                      <a:endParaRPr lang="uk-UA" sz="1400"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kern="1200" dirty="0" smtClean="0">
                          <a:solidFill>
                            <a:srgbClr val="002060"/>
                          </a:solidFill>
                          <a:effectLst/>
                          <a:latin typeface="+mn-lt"/>
                          <a:ea typeface="Times New Roman" panose="02020603050405020304" pitchFamily="18" charset="0"/>
                          <a:cs typeface="Times New Roman" panose="02020603050405020304" pitchFamily="18" charset="0"/>
                        </a:rPr>
                        <a:t>2315,7</a:t>
                      </a:r>
                      <a:r>
                        <a:rPr lang="uk-UA" sz="1400" i="1" kern="1200" dirty="0">
                          <a:solidFill>
                            <a:srgbClr val="002060"/>
                          </a:solidFill>
                          <a:effectLst/>
                          <a:latin typeface="+mn-lt"/>
                          <a:ea typeface="Times New Roman" panose="02020603050405020304" pitchFamily="18" charset="0"/>
                          <a:cs typeface="Times New Roman" panose="02020603050405020304" pitchFamily="18" charset="0"/>
                        </a:rPr>
                        <a:t> </a:t>
                      </a:r>
                      <a:endParaRPr lang="uk-UA" sz="1400"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kern="1200" dirty="0" smtClean="0">
                          <a:solidFill>
                            <a:srgbClr val="002060"/>
                          </a:solidFill>
                          <a:effectLst/>
                          <a:latin typeface="+mn-lt"/>
                          <a:ea typeface="Times New Roman" panose="02020603050405020304" pitchFamily="18" charset="0"/>
                          <a:cs typeface="Times New Roman" panose="02020603050405020304" pitchFamily="18" charset="0"/>
                        </a:rPr>
                        <a:t>12355,4</a:t>
                      </a:r>
                      <a:endParaRPr lang="uk-UA" sz="1400"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400" i="1" kern="1200" dirty="0" smtClean="0">
                          <a:solidFill>
                            <a:srgbClr val="002060"/>
                          </a:solidFill>
                          <a:effectLst/>
                          <a:latin typeface="+mn-lt"/>
                          <a:ea typeface="Calibri" panose="020F0502020204030204" pitchFamily="34" charset="0"/>
                          <a:cs typeface="Times New Roman" panose="02020603050405020304" pitchFamily="18" charset="0"/>
                        </a:rPr>
                        <a:t>-</a:t>
                      </a:r>
                      <a:endParaRPr lang="uk-UA" sz="1400"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400" dirty="0" smtClean="0">
                          <a:solidFill>
                            <a:srgbClr val="002060"/>
                          </a:solidFill>
                          <a:latin typeface="+mn-lt"/>
                        </a:rPr>
                        <a:t>3276,4</a:t>
                      </a:r>
                      <a:endParaRPr lang="uk-UA" sz="1400" dirty="0">
                        <a:solidFill>
                          <a:srgbClr val="002060"/>
                        </a:solidFill>
                        <a:latin typeface="+mn-lt"/>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kern="1200" dirty="0" smtClean="0">
                          <a:solidFill>
                            <a:srgbClr val="002060"/>
                          </a:solidFill>
                          <a:effectLst/>
                          <a:latin typeface="+mn-lt"/>
                          <a:ea typeface="Times New Roman" panose="02020603050405020304" pitchFamily="18" charset="0"/>
                          <a:cs typeface="Times New Roman" panose="02020603050405020304" pitchFamily="18" charset="0"/>
                        </a:rPr>
                        <a:t>72801,6</a:t>
                      </a:r>
                      <a:endParaRPr lang="uk-UA" sz="1400"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825">
                <a:tc>
                  <a:txBody>
                    <a:bodyPr/>
                    <a:lstStyle/>
                    <a:p>
                      <a:pPr>
                        <a:lnSpc>
                          <a:spcPct val="107000"/>
                        </a:lnSpc>
                        <a:spcAft>
                          <a:spcPts val="0"/>
                        </a:spcAft>
                      </a:pPr>
                      <a:r>
                        <a:rPr lang="uk-UA" sz="1100" i="1" dirty="0" smtClean="0">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Вироби ковані або штамповані, без подальшої обробки, з металів чорних, </a:t>
                      </a:r>
                      <a:r>
                        <a:rPr lang="uk-UA" sz="1100" i="1" dirty="0" err="1" smtClean="0">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н.в.і.у</a:t>
                      </a:r>
                      <a:r>
                        <a:rPr lang="uk-UA" sz="1100" i="1" dirty="0" smtClean="0">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uk-UA" sz="1100" i="1" dirty="0">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1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100" i="1" kern="1200" dirty="0" smtClean="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кг</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uk-UA" sz="11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100" i="1" kern="1200" dirty="0" smtClean="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25.99.29.22</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uk-UA" sz="1100" dirty="0" smtClean="0">
                          <a:effectLst/>
                          <a:latin typeface="Calibri" panose="020F0502020204030204" pitchFamily="34" charset="0"/>
                          <a:ea typeface="Calibri" panose="020F0502020204030204" pitchFamily="34" charset="0"/>
                          <a:cs typeface="Times New Roman" panose="02020603050405020304" pitchFamily="18" charset="0"/>
                        </a:rPr>
                        <a:t>Тернопільська</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smtClean="0">
                          <a:effectLst/>
                          <a:latin typeface="Calibri" panose="020F0502020204030204" pitchFamily="34" charset="0"/>
                          <a:ea typeface="Calibri" panose="020F0502020204030204" pitchFamily="34" charset="0"/>
                          <a:cs typeface="Times New Roman" panose="02020603050405020304" pitchFamily="18" charset="0"/>
                        </a:rPr>
                        <a:t>61000000000060328</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kern="1200" dirty="0">
                          <a:solidFill>
                            <a:srgbClr val="002060"/>
                          </a:solidFill>
                          <a:effectLst/>
                          <a:latin typeface="+mn-lt"/>
                          <a:ea typeface="Times New Roman" panose="02020603050405020304" pitchFamily="18" charset="0"/>
                          <a:cs typeface="Times New Roman" panose="02020603050405020304" pitchFamily="18" charset="0"/>
                        </a:rPr>
                        <a:t> </a:t>
                      </a:r>
                      <a:r>
                        <a:rPr lang="uk-UA" sz="1400" i="1" kern="1200" dirty="0" smtClean="0">
                          <a:solidFill>
                            <a:srgbClr val="002060"/>
                          </a:solidFill>
                          <a:effectLst/>
                          <a:latin typeface="+mn-lt"/>
                          <a:ea typeface="Times New Roman" panose="02020603050405020304" pitchFamily="18" charset="0"/>
                          <a:cs typeface="Times New Roman" panose="02020603050405020304" pitchFamily="18" charset="0"/>
                        </a:rPr>
                        <a:t>27100,8</a:t>
                      </a:r>
                      <a:endParaRPr lang="uk-UA" sz="1400"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dirty="0" smtClean="0">
                          <a:solidFill>
                            <a:srgbClr val="002060"/>
                          </a:solidFill>
                          <a:effectLst/>
                          <a:latin typeface="+mn-lt"/>
                          <a:ea typeface="Calibri" panose="020F0502020204030204" pitchFamily="34" charset="0"/>
                          <a:cs typeface="Times New Roman" panose="02020603050405020304" pitchFamily="18" charset="0"/>
                        </a:rPr>
                        <a:t>3</a:t>
                      </a:r>
                      <a:r>
                        <a:rPr lang="en-US" sz="1400" i="1" dirty="0" smtClean="0">
                          <a:solidFill>
                            <a:srgbClr val="002060"/>
                          </a:solidFill>
                          <a:effectLst/>
                          <a:latin typeface="+mn-lt"/>
                          <a:ea typeface="Calibri" panose="020F0502020204030204" pitchFamily="34" charset="0"/>
                          <a:cs typeface="Times New Roman" panose="02020603050405020304" pitchFamily="18" charset="0"/>
                        </a:rPr>
                        <a:t>34</a:t>
                      </a:r>
                      <a:r>
                        <a:rPr lang="uk-UA" sz="1400" i="1" dirty="0" smtClean="0">
                          <a:solidFill>
                            <a:srgbClr val="002060"/>
                          </a:solidFill>
                          <a:effectLst/>
                          <a:latin typeface="+mn-lt"/>
                          <a:ea typeface="Calibri" panose="020F0502020204030204" pitchFamily="34" charset="0"/>
                          <a:cs typeface="Times New Roman" panose="02020603050405020304" pitchFamily="18" charset="0"/>
                        </a:rPr>
                        <a:t>,6</a:t>
                      </a:r>
                      <a:endParaRPr lang="uk-UA" sz="1400" i="1"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kern="1200" dirty="0" smtClean="0">
                          <a:solidFill>
                            <a:srgbClr val="002060"/>
                          </a:solidFill>
                          <a:effectLst/>
                          <a:latin typeface="+mn-lt"/>
                          <a:ea typeface="Times New Roman" panose="02020603050405020304" pitchFamily="18" charset="0"/>
                          <a:cs typeface="Times New Roman" panose="02020603050405020304" pitchFamily="18" charset="0"/>
                        </a:rPr>
                        <a:t>97,6</a:t>
                      </a:r>
                      <a:r>
                        <a:rPr lang="uk-UA" sz="1400" i="1" kern="1200" dirty="0">
                          <a:solidFill>
                            <a:srgbClr val="002060"/>
                          </a:solidFill>
                          <a:effectLst/>
                          <a:latin typeface="+mn-lt"/>
                          <a:ea typeface="Times New Roman" panose="02020603050405020304" pitchFamily="18" charset="0"/>
                          <a:cs typeface="Times New Roman" panose="02020603050405020304" pitchFamily="18" charset="0"/>
                        </a:rPr>
                        <a:t> </a:t>
                      </a:r>
                      <a:endParaRPr lang="uk-UA" sz="1400"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kern="1200" dirty="0">
                          <a:solidFill>
                            <a:srgbClr val="002060"/>
                          </a:solidFill>
                          <a:effectLst/>
                          <a:latin typeface="+mn-lt"/>
                          <a:ea typeface="Times New Roman" panose="02020603050405020304" pitchFamily="18" charset="0"/>
                          <a:cs typeface="Times New Roman" panose="02020603050405020304" pitchFamily="18" charset="0"/>
                        </a:rPr>
                        <a:t> </a:t>
                      </a:r>
                      <a:r>
                        <a:rPr lang="en-US" sz="1400" i="1" kern="1200" dirty="0" smtClean="0">
                          <a:solidFill>
                            <a:srgbClr val="002060"/>
                          </a:solidFill>
                          <a:effectLst/>
                          <a:latin typeface="+mn-lt"/>
                          <a:ea typeface="Times New Roman" panose="02020603050405020304" pitchFamily="18" charset="0"/>
                          <a:cs typeface="Times New Roman" panose="02020603050405020304" pitchFamily="18" charset="0"/>
                        </a:rPr>
                        <a:t>-</a:t>
                      </a:r>
                      <a:endParaRPr lang="uk-UA" sz="1400"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400" dirty="0" smtClean="0">
                          <a:solidFill>
                            <a:srgbClr val="002060"/>
                          </a:solidFill>
                          <a:latin typeface="+mn-lt"/>
                        </a:rPr>
                        <a:t>26766,2</a:t>
                      </a:r>
                      <a:endParaRPr lang="uk-UA" sz="1400" dirty="0">
                        <a:solidFill>
                          <a:srgbClr val="002060"/>
                        </a:solidFill>
                        <a:latin typeface="+mn-lt"/>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kern="1200" dirty="0">
                          <a:solidFill>
                            <a:srgbClr val="002060"/>
                          </a:solidFill>
                          <a:effectLst/>
                          <a:latin typeface="+mn-lt"/>
                          <a:ea typeface="Times New Roman" panose="02020603050405020304" pitchFamily="18" charset="0"/>
                          <a:cs typeface="Times New Roman" panose="02020603050405020304" pitchFamily="18" charset="0"/>
                        </a:rPr>
                        <a:t> </a:t>
                      </a:r>
                      <a:r>
                        <a:rPr lang="uk-UA" sz="1400" i="1" kern="1200" dirty="0" smtClean="0">
                          <a:solidFill>
                            <a:srgbClr val="002060"/>
                          </a:solidFill>
                          <a:effectLst/>
                          <a:latin typeface="+mn-lt"/>
                          <a:ea typeface="Times New Roman" panose="02020603050405020304" pitchFamily="18" charset="0"/>
                          <a:cs typeface="Times New Roman" panose="02020603050405020304" pitchFamily="18" charset="0"/>
                        </a:rPr>
                        <a:t>4250,0</a:t>
                      </a:r>
                      <a:endParaRPr lang="uk-UA" sz="1400" dirty="0">
                        <a:solidFill>
                          <a:srgbClr val="002060"/>
                        </a:solidFill>
                        <a:effectLst/>
                        <a:latin typeface="+mn-lt"/>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7437">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uk-UA" sz="1100" i="1" dirty="0" smtClean="0">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Вироби ковані або штамповані, без подальшої обробки, з металів чорних, </a:t>
                      </a:r>
                      <a:r>
                        <a:rPr lang="uk-UA" sz="1100" i="1" dirty="0" err="1" smtClean="0">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н.в.і.у</a:t>
                      </a:r>
                      <a:r>
                        <a:rPr lang="uk-UA" sz="1100" i="1" dirty="0" smtClean="0">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1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100" i="1" kern="1200" dirty="0" err="1" smtClean="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тис.грн</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uk-UA" sz="11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100" i="1" kern="1200" dirty="0" smtClean="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25.99.29.22.А</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uk-UA" sz="1100" dirty="0" smtClean="0">
                          <a:effectLst/>
                          <a:latin typeface="Calibri" panose="020F0502020204030204" pitchFamily="34" charset="0"/>
                          <a:ea typeface="Calibri" panose="020F0502020204030204" pitchFamily="34" charset="0"/>
                          <a:cs typeface="Times New Roman" panose="02020603050405020304" pitchFamily="18" charset="0"/>
                        </a:rPr>
                        <a:t>Тернопільська</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61000000000060328</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i="1" kern="1200" dirty="0" smtClean="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4347,6</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400" i="1" kern="1200" dirty="0" smtClean="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97,6</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i="1" kern="1200" dirty="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400" i="1" kern="1200" dirty="0" smtClean="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400" dirty="0" smtClean="0"/>
                        <a:t>-</a:t>
                      </a:r>
                      <a:endParaRPr lang="uk-UA" sz="1400" dirty="0"/>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400" i="1" kern="1200" dirty="0" smtClean="0">
                          <a:solidFill>
                            <a:srgbClr val="203864"/>
                          </a:solidFill>
                          <a:effectLst/>
                          <a:latin typeface="Times New Roman" panose="02020603050405020304" pitchFamily="18" charset="0"/>
                          <a:ea typeface="Times New Roman" panose="02020603050405020304" pitchFamily="18" charset="0"/>
                          <a:cs typeface="Times New Roman" panose="02020603050405020304" pitchFamily="18" charset="0"/>
                        </a:rPr>
                        <a:t>4250,0</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2285" marR="32285" marT="691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5515694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5748</TotalTime>
  <Words>1310</Words>
  <Application>Microsoft Office PowerPoint</Application>
  <PresentationFormat>Широкий екран</PresentationFormat>
  <Paragraphs>338</Paragraphs>
  <Slides>11</Slides>
  <Notes>2</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11</vt:i4>
      </vt:variant>
    </vt:vector>
  </HeadingPairs>
  <TitlesOfParts>
    <vt:vector size="18" baseType="lpstr">
      <vt:lpstr>Arial</vt:lpstr>
      <vt:lpstr>Calibri</vt:lpstr>
      <vt:lpstr>Calibri Light</vt:lpstr>
      <vt:lpstr>Times New Roman</vt:lpstr>
      <vt:lpstr>Verdana</vt:lpstr>
      <vt:lpstr>Wingdings</vt:lpstr>
      <vt:lpstr>Тема Office</vt:lpstr>
      <vt:lpstr>Державна служба статистики України Головне управління статистики у Тернопільській області</vt:lpstr>
      <vt:lpstr>        Організація подання державної статистичної звітності зі статистики промисловості за ф. №1 П-НПП (річна)</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   </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Олена Коваль</dc:creator>
  <cp:lastModifiedBy>Inna Kutuzova</cp:lastModifiedBy>
  <cp:revision>490</cp:revision>
  <cp:lastPrinted>2021-10-29T07:07:10Z</cp:lastPrinted>
  <dcterms:created xsi:type="dcterms:W3CDTF">2021-03-02T12:45:42Z</dcterms:created>
  <dcterms:modified xsi:type="dcterms:W3CDTF">2023-02-15T07:00:57Z</dcterms:modified>
</cp:coreProperties>
</file>