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9" r:id="rId4"/>
    <p:sldId id="265" r:id="rId5"/>
    <p:sldId id="270" r:id="rId6"/>
    <p:sldId id="262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379"/>
    <a:srgbClr val="6C98D6"/>
    <a:srgbClr val="BDD7EE"/>
    <a:srgbClr val="7AB9E1"/>
    <a:srgbClr val="66C76A"/>
    <a:srgbClr val="CCFFCC"/>
    <a:srgbClr val="EB5818"/>
    <a:srgbClr val="908E8F"/>
    <a:srgbClr val="F25B19"/>
    <a:srgbClr val="F9B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07" autoAdjust="0"/>
    <p:restoredTop sz="94049" autoAdjust="0"/>
  </p:normalViewPr>
  <p:slideViewPr>
    <p:cSldViewPr snapToGrid="0">
      <p:cViewPr varScale="1">
        <p:scale>
          <a:sx n="92" d="100"/>
          <a:sy n="92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8153D-4C5D-4916-A760-D15E6065FD18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E906A-25DD-47FF-8A71-B1C12CB7349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754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06A-25DD-47FF-8A71-B1C12CB73496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32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06A-25DD-47FF-8A71-B1C12CB73496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359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932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83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19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765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38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7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605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445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264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793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001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857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e.ukrstat.gov.ua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us@te.ukrstat.gov.ua" TargetMode="External"/><Relationship Id="rId2" Type="http://schemas.openxmlformats.org/officeDocument/2006/relationships/hyperlink" Target="http://www.te.ukrstat.gov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974646" y="2974942"/>
            <a:ext cx="6858000" cy="908115"/>
          </a:xfrm>
          <a:solidFill>
            <a:srgbClr val="66C76A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66C76A"/>
                </a:solidFill>
              </a:rPr>
              <a:t>  </a:t>
            </a:r>
            <a:br>
              <a:rPr lang="uk-UA" dirty="0" smtClean="0">
                <a:solidFill>
                  <a:srgbClr val="66C76A"/>
                </a:solidFill>
              </a:rPr>
            </a:br>
            <a:endParaRPr lang="uk-UA" dirty="0">
              <a:solidFill>
                <a:srgbClr val="66C76A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-2354324" y="3206415"/>
            <a:ext cx="6858000" cy="445170"/>
          </a:xfrm>
          <a:solidFill>
            <a:srgbClr val="CCFFCC"/>
          </a:solidFill>
        </p:spPr>
        <p:txBody>
          <a:bodyPr/>
          <a:lstStyle/>
          <a:p>
            <a:r>
              <a:rPr lang="uk-UA" dirty="0" smtClean="0">
                <a:solidFill>
                  <a:srgbClr val="CCFFCC"/>
                </a:solidFill>
              </a:rPr>
              <a:t>  </a:t>
            </a:r>
            <a:endParaRPr lang="uk-UA" dirty="0">
              <a:solidFill>
                <a:srgbClr val="CCFFCC"/>
              </a:solidFill>
            </a:endParaRPr>
          </a:p>
        </p:txBody>
      </p:sp>
      <p:sp>
        <p:nvSpPr>
          <p:cNvPr id="4" name="Shape 3550"/>
          <p:cNvSpPr/>
          <p:nvPr/>
        </p:nvSpPr>
        <p:spPr>
          <a:xfrm>
            <a:off x="-45888" y="4579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5" name="Shape 3553"/>
          <p:cNvSpPr/>
          <p:nvPr/>
        </p:nvSpPr>
        <p:spPr>
          <a:xfrm>
            <a:off x="403101" y="6183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6" name="Shape 3551"/>
          <p:cNvSpPr/>
          <p:nvPr/>
        </p:nvSpPr>
        <p:spPr>
          <a:xfrm>
            <a:off x="0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Shape 3552"/>
          <p:cNvSpPr/>
          <p:nvPr/>
        </p:nvSpPr>
        <p:spPr>
          <a:xfrm>
            <a:off x="398633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48121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10" name="Shape 3550"/>
          <p:cNvSpPr/>
          <p:nvPr/>
        </p:nvSpPr>
        <p:spPr>
          <a:xfrm>
            <a:off x="-32260" y="9187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1" name="Shape 3551"/>
          <p:cNvSpPr/>
          <p:nvPr/>
        </p:nvSpPr>
        <p:spPr>
          <a:xfrm>
            <a:off x="-32260" y="1329462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Shape 3550"/>
          <p:cNvSpPr/>
          <p:nvPr/>
        </p:nvSpPr>
        <p:spPr>
          <a:xfrm>
            <a:off x="-48121" y="17534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4" name="Shape 3551"/>
          <p:cNvSpPr/>
          <p:nvPr/>
        </p:nvSpPr>
        <p:spPr>
          <a:xfrm>
            <a:off x="-48121" y="220581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Shape 3550"/>
          <p:cNvSpPr/>
          <p:nvPr/>
        </p:nvSpPr>
        <p:spPr>
          <a:xfrm>
            <a:off x="-49068" y="261945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6" name="Shape 3551"/>
          <p:cNvSpPr/>
          <p:nvPr/>
        </p:nvSpPr>
        <p:spPr>
          <a:xfrm>
            <a:off x="-50015" y="30690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Shape 3550"/>
          <p:cNvSpPr/>
          <p:nvPr/>
        </p:nvSpPr>
        <p:spPr>
          <a:xfrm>
            <a:off x="-50015" y="346112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8" name="Shape 3551"/>
          <p:cNvSpPr/>
          <p:nvPr/>
        </p:nvSpPr>
        <p:spPr>
          <a:xfrm>
            <a:off x="-45239" y="38905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Shape 3550"/>
          <p:cNvSpPr/>
          <p:nvPr/>
        </p:nvSpPr>
        <p:spPr>
          <a:xfrm>
            <a:off x="-50015" y="431324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1" name="Shape 3551"/>
          <p:cNvSpPr/>
          <p:nvPr/>
        </p:nvSpPr>
        <p:spPr>
          <a:xfrm>
            <a:off x="-50015" y="475194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Shape 3550"/>
          <p:cNvSpPr/>
          <p:nvPr/>
        </p:nvSpPr>
        <p:spPr>
          <a:xfrm>
            <a:off x="-32260" y="52031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3" name="Shape 3551"/>
          <p:cNvSpPr/>
          <p:nvPr/>
        </p:nvSpPr>
        <p:spPr>
          <a:xfrm>
            <a:off x="-48424" y="564181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Shape 3550"/>
          <p:cNvSpPr/>
          <p:nvPr/>
        </p:nvSpPr>
        <p:spPr>
          <a:xfrm>
            <a:off x="-33207" y="60408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5" name="Shape 3551"/>
          <p:cNvSpPr/>
          <p:nvPr/>
        </p:nvSpPr>
        <p:spPr>
          <a:xfrm>
            <a:off x="-33207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6" name="Shape 3553"/>
          <p:cNvSpPr/>
          <p:nvPr/>
        </p:nvSpPr>
        <p:spPr>
          <a:xfrm>
            <a:off x="413846" y="92532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7" name="Shape 3552"/>
          <p:cNvSpPr/>
          <p:nvPr/>
        </p:nvSpPr>
        <p:spPr>
          <a:xfrm>
            <a:off x="398633" y="13289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8" name="Shape 3553"/>
          <p:cNvSpPr/>
          <p:nvPr/>
        </p:nvSpPr>
        <p:spPr>
          <a:xfrm>
            <a:off x="390123" y="18058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9" name="Shape 3552"/>
          <p:cNvSpPr/>
          <p:nvPr/>
        </p:nvSpPr>
        <p:spPr>
          <a:xfrm>
            <a:off x="381916" y="222326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0" name="Shape 3553"/>
          <p:cNvSpPr/>
          <p:nvPr/>
        </p:nvSpPr>
        <p:spPr>
          <a:xfrm>
            <a:off x="407891" y="264067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1" name="Shape 3552"/>
          <p:cNvSpPr/>
          <p:nvPr/>
        </p:nvSpPr>
        <p:spPr>
          <a:xfrm>
            <a:off x="413846" y="308477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2" name="Shape 3553"/>
          <p:cNvSpPr/>
          <p:nvPr/>
        </p:nvSpPr>
        <p:spPr>
          <a:xfrm>
            <a:off x="367991" y="34931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4" name="Shape 3552"/>
          <p:cNvSpPr/>
          <p:nvPr/>
        </p:nvSpPr>
        <p:spPr>
          <a:xfrm>
            <a:off x="386082" y="391053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5" name="Shape 3553"/>
          <p:cNvSpPr/>
          <p:nvPr/>
        </p:nvSpPr>
        <p:spPr>
          <a:xfrm>
            <a:off x="390123" y="435462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6" name="Shape 3552"/>
          <p:cNvSpPr/>
          <p:nvPr/>
        </p:nvSpPr>
        <p:spPr>
          <a:xfrm>
            <a:off x="394592" y="478220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7" name="Shape 3553"/>
          <p:cNvSpPr/>
          <p:nvPr/>
        </p:nvSpPr>
        <p:spPr>
          <a:xfrm>
            <a:off x="385417" y="517975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8" name="Shape 3552"/>
          <p:cNvSpPr/>
          <p:nvPr/>
        </p:nvSpPr>
        <p:spPr>
          <a:xfrm>
            <a:off x="390123" y="561812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9" name="Shape 3553"/>
          <p:cNvSpPr/>
          <p:nvPr/>
        </p:nvSpPr>
        <p:spPr>
          <a:xfrm>
            <a:off x="393948" y="60622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0" name="Shape 3552"/>
          <p:cNvSpPr/>
          <p:nvPr/>
        </p:nvSpPr>
        <p:spPr>
          <a:xfrm>
            <a:off x="408862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1" name="TextBox 40"/>
          <p:cNvSpPr txBox="1"/>
          <p:nvPr/>
        </p:nvSpPr>
        <p:spPr>
          <a:xfrm>
            <a:off x="4102768" y="307340"/>
            <a:ext cx="483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6C98D6"/>
                </a:solidFill>
              </a:rPr>
              <a:t>Державна</a:t>
            </a:r>
            <a:r>
              <a:rPr lang="uk-UA" sz="2000" dirty="0">
                <a:solidFill>
                  <a:srgbClr val="1D3379"/>
                </a:solidFill>
              </a:rPr>
              <a:t> </a:t>
            </a:r>
            <a:r>
              <a:rPr lang="uk-UA" sz="2000" dirty="0">
                <a:solidFill>
                  <a:srgbClr val="6C98D6"/>
                </a:solidFill>
              </a:rPr>
              <a:t>служба</a:t>
            </a:r>
            <a:r>
              <a:rPr lang="uk-UA" sz="2000" dirty="0">
                <a:solidFill>
                  <a:srgbClr val="1D3379"/>
                </a:solidFill>
              </a:rPr>
              <a:t> </a:t>
            </a:r>
            <a:r>
              <a:rPr lang="uk-UA" sz="2000" dirty="0">
                <a:solidFill>
                  <a:srgbClr val="6C98D6"/>
                </a:solidFill>
              </a:rPr>
              <a:t>статистики України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50249" y="687954"/>
            <a:ext cx="634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6C98D6"/>
                </a:solidFill>
              </a:rPr>
              <a:t>Головне </a:t>
            </a:r>
            <a:r>
              <a:rPr lang="uk-UA" sz="2000" dirty="0" smtClean="0">
                <a:solidFill>
                  <a:srgbClr val="6C98D6"/>
                </a:solidFill>
              </a:rPr>
              <a:t>управління</a:t>
            </a:r>
            <a:r>
              <a:rPr lang="ru-RU" sz="2000" dirty="0" smtClean="0">
                <a:solidFill>
                  <a:srgbClr val="6C98D6"/>
                </a:solidFill>
              </a:rPr>
              <a:t> </a:t>
            </a:r>
            <a:r>
              <a:rPr lang="ru-RU" sz="2000" dirty="0">
                <a:solidFill>
                  <a:srgbClr val="6C98D6"/>
                </a:solidFill>
              </a:rPr>
              <a:t>статистики </a:t>
            </a:r>
            <a:r>
              <a:rPr lang="ru-RU" sz="2000" dirty="0" smtClean="0">
                <a:solidFill>
                  <a:srgbClr val="6C98D6"/>
                </a:solidFill>
              </a:rPr>
              <a:t>у</a:t>
            </a:r>
            <a:r>
              <a:rPr lang="en-US" sz="2000" dirty="0" smtClean="0">
                <a:solidFill>
                  <a:srgbClr val="6C98D6"/>
                </a:solidFill>
              </a:rPr>
              <a:t> </a:t>
            </a:r>
            <a:r>
              <a:rPr lang="uk-UA" sz="2000" dirty="0" smtClean="0">
                <a:solidFill>
                  <a:srgbClr val="6C98D6"/>
                </a:solidFill>
              </a:rPr>
              <a:t>Тернопільській області</a:t>
            </a:r>
            <a:endParaRPr lang="uk-UA" sz="2000" dirty="0">
              <a:solidFill>
                <a:srgbClr val="6C98D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43280" y="60753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6C98D6"/>
                </a:solidFill>
              </a:rPr>
              <a:t>Тернопіль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6C98D6"/>
                </a:solidFill>
              </a:rPr>
              <a:t>202</a:t>
            </a:r>
            <a:r>
              <a:rPr lang="en-US" dirty="0" smtClean="0">
                <a:solidFill>
                  <a:srgbClr val="6C98D6"/>
                </a:solidFill>
              </a:rPr>
              <a:t>3</a:t>
            </a:r>
            <a:endParaRPr lang="uk-UA" dirty="0">
              <a:solidFill>
                <a:srgbClr val="6C98D6"/>
              </a:solidFill>
            </a:endParaRP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12" y="97127"/>
            <a:ext cx="1440000" cy="1487168"/>
          </a:xfrm>
          <a:prstGeom prst="rect">
            <a:avLst/>
          </a:prstGeom>
        </p:spPr>
      </p:pic>
      <p:sp>
        <p:nvSpPr>
          <p:cNvPr id="61" name="Прямокутник 60"/>
          <p:cNvSpPr/>
          <p:nvPr/>
        </p:nvSpPr>
        <p:spPr>
          <a:xfrm>
            <a:off x="5012947" y="1031649"/>
            <a:ext cx="3016333" cy="721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rgbClr val="6C98D6"/>
              </a:solidFill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1375506" y="1687698"/>
            <a:ext cx="10919975" cy="2354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Про порядок складання та подання</a:t>
            </a:r>
          </a:p>
          <a:p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 державного статистичного спостереження </a:t>
            </a:r>
          </a:p>
          <a:p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за формою № </a:t>
            </a:r>
            <a:r>
              <a:rPr lang="en-US" sz="2800" b="1" dirty="0" smtClean="0">
                <a:solidFill>
                  <a:srgbClr val="1D3379"/>
                </a:solidFill>
                <a:latin typeface="+mn-lt"/>
              </a:rPr>
              <a:t>1</a:t>
            </a:r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-екологічні витрати (річна)</a:t>
            </a:r>
          </a:p>
          <a:p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«ЗВІТ ПРО ВИТРАТИ НА ОХОРОНУ НАВКОЛИШНЬОГО </a:t>
            </a:r>
            <a:endParaRPr lang="en-US" sz="2800" b="1" dirty="0" smtClean="0">
              <a:solidFill>
                <a:srgbClr val="1D3379"/>
              </a:solidFill>
              <a:latin typeface="+mn-lt"/>
            </a:endParaRPr>
          </a:p>
          <a:p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ПРИРОДНОГО СЕРЕДОВИЩА»</a:t>
            </a:r>
            <a:endParaRPr lang="uk-UA" sz="2800" b="1" dirty="0">
              <a:solidFill>
                <a:srgbClr val="1D3379"/>
              </a:solidFill>
              <a:latin typeface="+mn-lt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2149056" y="5890675"/>
            <a:ext cx="9813123" cy="11871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2800" b="1" dirty="0">
              <a:solidFill>
                <a:srgbClr val="66C76A"/>
              </a:solidFill>
              <a:latin typeface="+mn-lt"/>
            </a:endParaRPr>
          </a:p>
        </p:txBody>
      </p:sp>
      <p:sp>
        <p:nvSpPr>
          <p:cNvPr id="80" name="Shape 1337"/>
          <p:cNvSpPr/>
          <p:nvPr/>
        </p:nvSpPr>
        <p:spPr>
          <a:xfrm>
            <a:off x="10873132" y="5438663"/>
            <a:ext cx="86205" cy="355808"/>
          </a:xfrm>
          <a:custGeom>
            <a:avLst/>
            <a:gdLst/>
            <a:ahLst/>
            <a:cxnLst/>
            <a:rect l="0" t="0" r="0" b="0"/>
            <a:pathLst>
              <a:path w="29830" h="118989">
                <a:moveTo>
                  <a:pt x="29830" y="0"/>
                </a:moveTo>
                <a:lnTo>
                  <a:pt x="29830" y="12961"/>
                </a:lnTo>
                <a:lnTo>
                  <a:pt x="21152" y="28119"/>
                </a:lnTo>
                <a:cubicBezTo>
                  <a:pt x="19028" y="34007"/>
                  <a:pt x="17920" y="40280"/>
                  <a:pt x="17920" y="46726"/>
                </a:cubicBezTo>
                <a:cubicBezTo>
                  <a:pt x="17920" y="52993"/>
                  <a:pt x="18974" y="59096"/>
                  <a:pt x="20990" y="64838"/>
                </a:cubicBezTo>
                <a:lnTo>
                  <a:pt x="29830" y="80783"/>
                </a:lnTo>
                <a:lnTo>
                  <a:pt x="29830" y="96372"/>
                </a:lnTo>
                <a:lnTo>
                  <a:pt x="8611" y="117592"/>
                </a:lnTo>
                <a:cubicBezTo>
                  <a:pt x="7671" y="118519"/>
                  <a:pt x="6452" y="118989"/>
                  <a:pt x="5232" y="118989"/>
                </a:cubicBezTo>
                <a:cubicBezTo>
                  <a:pt x="4013" y="118989"/>
                  <a:pt x="2794" y="118519"/>
                  <a:pt x="1867" y="117592"/>
                </a:cubicBezTo>
                <a:cubicBezTo>
                  <a:pt x="0" y="115725"/>
                  <a:pt x="0" y="112716"/>
                  <a:pt x="1867" y="110848"/>
                </a:cubicBezTo>
                <a:lnTo>
                  <a:pt x="24028" y="88687"/>
                </a:lnTo>
                <a:cubicBezTo>
                  <a:pt x="13944" y="77015"/>
                  <a:pt x="8395" y="62322"/>
                  <a:pt x="8395" y="46739"/>
                </a:cubicBezTo>
                <a:cubicBezTo>
                  <a:pt x="8395" y="29543"/>
                  <a:pt x="15087" y="13388"/>
                  <a:pt x="27229" y="1247"/>
                </a:cubicBezTo>
                <a:cubicBezTo>
                  <a:pt x="27280" y="1197"/>
                  <a:pt x="27331" y="1184"/>
                  <a:pt x="27381" y="1146"/>
                </a:cubicBezTo>
                <a:cubicBezTo>
                  <a:pt x="27381" y="1146"/>
                  <a:pt x="27394" y="1120"/>
                  <a:pt x="27394" y="1120"/>
                </a:cubicBezTo>
                <a:cubicBezTo>
                  <a:pt x="27483" y="1044"/>
                  <a:pt x="27584" y="1019"/>
                  <a:pt x="27661" y="956"/>
                </a:cubicBezTo>
                <a:cubicBezTo>
                  <a:pt x="28067" y="626"/>
                  <a:pt x="28486" y="333"/>
                  <a:pt x="28956" y="168"/>
                </a:cubicBezTo>
                <a:cubicBezTo>
                  <a:pt x="29159" y="91"/>
                  <a:pt x="29363" y="91"/>
                  <a:pt x="29566" y="41"/>
                </a:cubicBezTo>
                <a:lnTo>
                  <a:pt x="2983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/>
          </a:lnRef>
          <a:fillRef idx="1">
            <a:srgbClr val="FFFEF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uk-UA" dirty="0"/>
          </a:p>
        </p:txBody>
      </p:sp>
      <p:sp>
        <p:nvSpPr>
          <p:cNvPr id="81" name="Shape 1337"/>
          <p:cNvSpPr/>
          <p:nvPr/>
        </p:nvSpPr>
        <p:spPr>
          <a:xfrm>
            <a:off x="11042103" y="5283558"/>
            <a:ext cx="52022" cy="355808"/>
          </a:xfrm>
          <a:custGeom>
            <a:avLst/>
            <a:gdLst/>
            <a:ahLst/>
            <a:cxnLst/>
            <a:rect l="0" t="0" r="0" b="0"/>
            <a:pathLst>
              <a:path w="29830" h="118989">
                <a:moveTo>
                  <a:pt x="29830" y="0"/>
                </a:moveTo>
                <a:lnTo>
                  <a:pt x="29830" y="12961"/>
                </a:lnTo>
                <a:lnTo>
                  <a:pt x="21152" y="28119"/>
                </a:lnTo>
                <a:cubicBezTo>
                  <a:pt x="19028" y="34007"/>
                  <a:pt x="17920" y="40280"/>
                  <a:pt x="17920" y="46726"/>
                </a:cubicBezTo>
                <a:cubicBezTo>
                  <a:pt x="17920" y="52993"/>
                  <a:pt x="18974" y="59096"/>
                  <a:pt x="20990" y="64838"/>
                </a:cubicBezTo>
                <a:lnTo>
                  <a:pt x="29830" y="80783"/>
                </a:lnTo>
                <a:lnTo>
                  <a:pt x="29830" y="96372"/>
                </a:lnTo>
                <a:lnTo>
                  <a:pt x="8611" y="117592"/>
                </a:lnTo>
                <a:cubicBezTo>
                  <a:pt x="7671" y="118519"/>
                  <a:pt x="6452" y="118989"/>
                  <a:pt x="5232" y="118989"/>
                </a:cubicBezTo>
                <a:cubicBezTo>
                  <a:pt x="4013" y="118989"/>
                  <a:pt x="2794" y="118519"/>
                  <a:pt x="1867" y="117592"/>
                </a:cubicBezTo>
                <a:cubicBezTo>
                  <a:pt x="0" y="115725"/>
                  <a:pt x="0" y="112716"/>
                  <a:pt x="1867" y="110848"/>
                </a:cubicBezTo>
                <a:lnTo>
                  <a:pt x="24028" y="88687"/>
                </a:lnTo>
                <a:cubicBezTo>
                  <a:pt x="13944" y="77015"/>
                  <a:pt x="8395" y="62322"/>
                  <a:pt x="8395" y="46739"/>
                </a:cubicBezTo>
                <a:cubicBezTo>
                  <a:pt x="8395" y="29543"/>
                  <a:pt x="15087" y="13388"/>
                  <a:pt x="27229" y="1247"/>
                </a:cubicBezTo>
                <a:cubicBezTo>
                  <a:pt x="27280" y="1197"/>
                  <a:pt x="27331" y="1184"/>
                  <a:pt x="27381" y="1146"/>
                </a:cubicBezTo>
                <a:cubicBezTo>
                  <a:pt x="27381" y="1146"/>
                  <a:pt x="27394" y="1120"/>
                  <a:pt x="27394" y="1120"/>
                </a:cubicBezTo>
                <a:cubicBezTo>
                  <a:pt x="27483" y="1044"/>
                  <a:pt x="27584" y="1019"/>
                  <a:pt x="27661" y="956"/>
                </a:cubicBezTo>
                <a:cubicBezTo>
                  <a:pt x="28067" y="626"/>
                  <a:pt x="28486" y="333"/>
                  <a:pt x="28956" y="168"/>
                </a:cubicBezTo>
                <a:cubicBezTo>
                  <a:pt x="29159" y="91"/>
                  <a:pt x="29363" y="91"/>
                  <a:pt x="29566" y="41"/>
                </a:cubicBezTo>
                <a:lnTo>
                  <a:pt x="2983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/>
          </a:lnRef>
          <a:fillRef idx="1">
            <a:srgbClr val="FFFEF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460" y="4990085"/>
            <a:ext cx="137171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046" y="1007948"/>
            <a:ext cx="4048095" cy="5694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97084" y="1472381"/>
            <a:ext cx="3499481" cy="361637"/>
          </a:xfrm>
          <a:prstGeom prst="rect">
            <a:avLst/>
          </a:prstGeom>
          <a:ln w="825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uk-UA" sz="1600" kern="900" dirty="0">
                <a:solidFill>
                  <a:srgbClr val="002060"/>
                </a:solidFill>
              </a:rPr>
              <a:t>юридичні </a:t>
            </a:r>
            <a:r>
              <a:rPr lang="uk-UA" sz="1600" kern="900" dirty="0" smtClean="0">
                <a:solidFill>
                  <a:srgbClr val="002060"/>
                </a:solidFill>
              </a:rPr>
              <a:t>особи</a:t>
            </a:r>
            <a:endParaRPr lang="uk-UA" sz="1600" kern="900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75166" y="186609"/>
            <a:ext cx="10919975" cy="987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b="1" dirty="0" smtClean="0">
                <a:solidFill>
                  <a:srgbClr val="1D3379"/>
                </a:solidFill>
                <a:latin typeface="+mn-lt"/>
              </a:rPr>
              <a:t>Звіт за формою № 1-екологічні витрати (річна)</a:t>
            </a:r>
          </a:p>
          <a:p>
            <a:r>
              <a:rPr lang="uk-UA" sz="2200" b="1" dirty="0" smtClean="0">
                <a:solidFill>
                  <a:srgbClr val="1D3379"/>
                </a:solidFill>
                <a:latin typeface="+mn-lt"/>
              </a:rPr>
              <a:t>«</a:t>
            </a:r>
            <a:r>
              <a:rPr lang="ru-RU" sz="2200" b="1" dirty="0">
                <a:solidFill>
                  <a:srgbClr val="1D3379"/>
                </a:solidFill>
                <a:latin typeface="+mn-lt"/>
              </a:rPr>
              <a:t>Звіт про </a:t>
            </a:r>
            <a:r>
              <a:rPr lang="ru-RU" sz="2200" b="1" dirty="0" smtClean="0">
                <a:solidFill>
                  <a:srgbClr val="1D3379"/>
                </a:solidFill>
                <a:latin typeface="+mn-lt"/>
              </a:rPr>
              <a:t>витрати на охорону навколишнього природного середовища</a:t>
            </a:r>
            <a:r>
              <a:rPr lang="uk-UA" sz="2200" b="1" dirty="0" smtClean="0">
                <a:solidFill>
                  <a:srgbClr val="1D3379"/>
                </a:solidFill>
                <a:latin typeface="+mn-lt"/>
              </a:rPr>
              <a:t>»</a:t>
            </a:r>
            <a:endParaRPr lang="uk-UA" sz="2200" b="1" dirty="0">
              <a:solidFill>
                <a:srgbClr val="1D3379"/>
              </a:solidFill>
              <a:latin typeface="+mn-lt"/>
            </a:endParaRPr>
          </a:p>
        </p:txBody>
      </p:sp>
      <p:sp>
        <p:nvSpPr>
          <p:cNvPr id="19" name="Стрілка вправо 18"/>
          <p:cNvSpPr/>
          <p:nvPr/>
        </p:nvSpPr>
        <p:spPr>
          <a:xfrm>
            <a:off x="633462" y="2806435"/>
            <a:ext cx="2889520" cy="727083"/>
          </a:xfrm>
          <a:prstGeom prst="rightArrow">
            <a:avLst/>
          </a:prstGeom>
          <a:solidFill>
            <a:srgbClr val="66C76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uk-UA" sz="1600" b="1" dirty="0" smtClean="0">
                <a:solidFill>
                  <a:schemeClr val="bg1"/>
                </a:solidFill>
              </a:rPr>
              <a:t>Форма звітності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7083" y="1977206"/>
            <a:ext cx="3499481" cy="2137380"/>
          </a:xfrm>
          <a:prstGeom prst="rect">
            <a:avLst/>
          </a:prstGeom>
          <a:ln w="698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uk-UA" sz="1600" kern="1000" dirty="0">
                <a:solidFill>
                  <a:srgbClr val="1D3379"/>
                </a:solidFill>
              </a:rPr>
              <a:t>Форма № </a:t>
            </a:r>
            <a:r>
              <a:rPr lang="uk-UA" sz="1600" kern="1000" dirty="0" smtClean="0">
                <a:solidFill>
                  <a:srgbClr val="1D3379"/>
                </a:solidFill>
              </a:rPr>
              <a:t>1-екологічні витрати </a:t>
            </a:r>
            <a:r>
              <a:rPr lang="uk-UA" sz="1600" kern="1000" dirty="0">
                <a:solidFill>
                  <a:srgbClr val="1D3379"/>
                </a:solidFill>
              </a:rPr>
              <a:t>(річна) </a:t>
            </a:r>
            <a:r>
              <a:rPr lang="uk-UA" sz="1600" kern="1000" dirty="0" smtClean="0">
                <a:solidFill>
                  <a:srgbClr val="1D3379"/>
                </a:solidFill>
              </a:rPr>
              <a:t>«</a:t>
            </a:r>
            <a:r>
              <a:rPr lang="ru-RU" sz="1600" kern="1000" dirty="0">
                <a:solidFill>
                  <a:srgbClr val="1D3379"/>
                </a:solidFill>
              </a:rPr>
              <a:t>Звіт про </a:t>
            </a:r>
            <a:r>
              <a:rPr lang="ru-RU" sz="1600" kern="1000" dirty="0" smtClean="0">
                <a:solidFill>
                  <a:srgbClr val="1D3379"/>
                </a:solidFill>
              </a:rPr>
              <a:t>витрати на охорону </a:t>
            </a:r>
            <a:r>
              <a:rPr lang="ru-RU" sz="1600" kern="1000" spc="-20" dirty="0" smtClean="0">
                <a:solidFill>
                  <a:srgbClr val="1D3379"/>
                </a:solidFill>
              </a:rPr>
              <a:t>навколишнього природного середовища», </a:t>
            </a:r>
            <a:r>
              <a:rPr lang="ru-RU" sz="1600" kern="1000" dirty="0">
                <a:solidFill>
                  <a:srgbClr val="1D3379"/>
                </a:solidFill>
              </a:rPr>
              <a:t>затверджена наказом Держстату </a:t>
            </a:r>
            <a:r>
              <a:rPr lang="ru-RU" sz="1600" kern="1000" dirty="0" err="1">
                <a:solidFill>
                  <a:srgbClr val="1D3379"/>
                </a:solidFill>
              </a:rPr>
              <a:t>від</a:t>
            </a:r>
            <a:r>
              <a:rPr lang="ru-RU" sz="1600" kern="1000" dirty="0">
                <a:solidFill>
                  <a:srgbClr val="1D3379"/>
                </a:solidFill>
              </a:rPr>
              <a:t> </a:t>
            </a:r>
            <a:r>
              <a:rPr lang="en-US" sz="1600" kern="1000" dirty="0" smtClean="0">
                <a:solidFill>
                  <a:srgbClr val="1D3379"/>
                </a:solidFill>
              </a:rPr>
              <a:t>08</a:t>
            </a:r>
            <a:r>
              <a:rPr lang="ru-RU" sz="1600" kern="1000" dirty="0" smtClean="0">
                <a:solidFill>
                  <a:srgbClr val="1D3379"/>
                </a:solidFill>
              </a:rPr>
              <a:t>.06.202</a:t>
            </a:r>
            <a:r>
              <a:rPr lang="en-US" sz="1600" kern="1000" dirty="0" smtClean="0">
                <a:solidFill>
                  <a:srgbClr val="1D3379"/>
                </a:solidFill>
              </a:rPr>
              <a:t>2</a:t>
            </a:r>
            <a:r>
              <a:rPr lang="ru-RU" sz="1600" kern="1000" dirty="0" smtClean="0">
                <a:solidFill>
                  <a:srgbClr val="1D3379"/>
                </a:solidFill>
              </a:rPr>
              <a:t> </a:t>
            </a:r>
            <a:r>
              <a:rPr lang="ru-RU" sz="1600" kern="1000" dirty="0">
                <a:solidFill>
                  <a:srgbClr val="1D3379"/>
                </a:solidFill>
              </a:rPr>
              <a:t>№ </a:t>
            </a:r>
            <a:r>
              <a:rPr lang="en-US" sz="1600" kern="1000" dirty="0" smtClean="0">
                <a:solidFill>
                  <a:srgbClr val="1D3379"/>
                </a:solidFill>
              </a:rPr>
              <a:t>155 (</a:t>
            </a:r>
            <a:r>
              <a:rPr lang="uk-UA" sz="1600" kern="1000" spc="-90" dirty="0" smtClean="0">
                <a:solidFill>
                  <a:srgbClr val="1D3379"/>
                </a:solidFill>
              </a:rPr>
              <a:t>зі </a:t>
            </a:r>
            <a:r>
              <a:rPr lang="uk-UA" sz="1600" kern="1000" spc="-90" dirty="0">
                <a:solidFill>
                  <a:srgbClr val="1D3379"/>
                </a:solidFill>
              </a:rPr>
              <a:t>змінами, внесеними наказом </a:t>
            </a:r>
            <a:r>
              <a:rPr lang="uk-UA" sz="1600" kern="1000" spc="-90" dirty="0" err="1">
                <a:solidFill>
                  <a:srgbClr val="1D3379"/>
                </a:solidFill>
              </a:rPr>
              <a:t>Держстату</a:t>
            </a:r>
            <a:r>
              <a:rPr lang="uk-UA" sz="1600" kern="1000" spc="-90" dirty="0">
                <a:solidFill>
                  <a:srgbClr val="1D3379"/>
                </a:solidFill>
              </a:rPr>
              <a:t> від 10.11.2022р. № 279)</a:t>
            </a:r>
            <a:r>
              <a:rPr lang="ru-RU" sz="1600" kern="1000" spc="-90" dirty="0" smtClean="0">
                <a:solidFill>
                  <a:srgbClr val="1D3379"/>
                </a:solidFill>
              </a:rPr>
              <a:t>.</a:t>
            </a:r>
            <a:endParaRPr lang="uk-UA" sz="1600" kern="1000" dirty="0">
              <a:solidFill>
                <a:srgbClr val="1D3379"/>
              </a:solidFill>
            </a:endParaRPr>
          </a:p>
        </p:txBody>
      </p:sp>
      <p:sp>
        <p:nvSpPr>
          <p:cNvPr id="22" name="Стрілка вправо 21"/>
          <p:cNvSpPr/>
          <p:nvPr/>
        </p:nvSpPr>
        <p:spPr>
          <a:xfrm>
            <a:off x="574031" y="4429159"/>
            <a:ext cx="2947350" cy="677660"/>
          </a:xfrm>
          <a:prstGeom prst="rightArrow">
            <a:avLst/>
          </a:prstGeom>
          <a:solidFill>
            <a:srgbClr val="66C76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uk-UA" sz="1600" b="1" spc="-100" dirty="0" smtClean="0">
                <a:solidFill>
                  <a:schemeClr val="bg1"/>
                </a:solidFill>
              </a:rPr>
              <a:t>При заповненні керуватись</a:t>
            </a:r>
            <a:endParaRPr lang="uk-UA" sz="1600" b="1" spc="-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7083" y="4399048"/>
            <a:ext cx="3499481" cy="900246"/>
          </a:xfrm>
          <a:prstGeom prst="rect">
            <a:avLst/>
          </a:prstGeom>
          <a:ln w="698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uk-UA" sz="1600" kern="1000" dirty="0">
                <a:solidFill>
                  <a:srgbClr val="1D3379"/>
                </a:solidFill>
              </a:rPr>
              <a:t>Роз'ясненнями щодо заповнення форми </a:t>
            </a:r>
            <a:r>
              <a:rPr lang="uk-UA" sz="1600" kern="1000" dirty="0" smtClean="0">
                <a:solidFill>
                  <a:srgbClr val="1D3379"/>
                </a:solidFill>
              </a:rPr>
              <a:t>   від    </a:t>
            </a:r>
            <a:r>
              <a:rPr lang="ru-RU" sz="1600" kern="1000" dirty="0" smtClean="0">
                <a:solidFill>
                  <a:srgbClr val="1D3379"/>
                </a:solidFill>
              </a:rPr>
              <a:t>21    </a:t>
            </a:r>
            <a:r>
              <a:rPr lang="ru-RU" sz="1600" kern="1000" dirty="0" err="1" smtClean="0">
                <a:solidFill>
                  <a:srgbClr val="1D3379"/>
                </a:solidFill>
              </a:rPr>
              <a:t>серпня</a:t>
            </a:r>
            <a:r>
              <a:rPr lang="ru-RU" sz="1600" kern="1000" dirty="0" smtClean="0">
                <a:solidFill>
                  <a:srgbClr val="1D3379"/>
                </a:solidFill>
              </a:rPr>
              <a:t>   2020   року</a:t>
            </a:r>
          </a:p>
          <a:p>
            <a:pPr algn="just">
              <a:lnSpc>
                <a:spcPts val="2100"/>
              </a:lnSpc>
            </a:pPr>
            <a:r>
              <a:rPr lang="ru-RU" sz="1600" kern="1000" dirty="0" smtClean="0">
                <a:solidFill>
                  <a:srgbClr val="1D3379"/>
                </a:solidFill>
              </a:rPr>
              <a:t> № </a:t>
            </a:r>
            <a:r>
              <a:rPr lang="ru-RU" sz="1600" kern="1000" dirty="0">
                <a:solidFill>
                  <a:srgbClr val="1D3379"/>
                </a:solidFill>
              </a:rPr>
              <a:t>19.1.2.-</a:t>
            </a:r>
            <a:r>
              <a:rPr lang="ru-RU" sz="1600" kern="1000" dirty="0" smtClean="0">
                <a:solidFill>
                  <a:srgbClr val="1D3379"/>
                </a:solidFill>
              </a:rPr>
              <a:t>12/26-20</a:t>
            </a:r>
            <a:r>
              <a:rPr lang="en-US" sz="1600" kern="1000" dirty="0" smtClean="0">
                <a:solidFill>
                  <a:srgbClr val="1D3379"/>
                </a:solidFill>
              </a:rPr>
              <a:t>.</a:t>
            </a:r>
            <a:r>
              <a:rPr lang="uk-UA" sz="1600" kern="1000" dirty="0" smtClean="0">
                <a:solidFill>
                  <a:srgbClr val="1D3379"/>
                </a:solidFill>
              </a:rPr>
              <a:t> </a:t>
            </a:r>
            <a:endParaRPr lang="ru-RU" sz="1600" kern="1000" dirty="0">
              <a:solidFill>
                <a:srgbClr val="1D3379"/>
              </a:solidFill>
            </a:endParaRPr>
          </a:p>
        </p:txBody>
      </p:sp>
      <p:sp>
        <p:nvSpPr>
          <p:cNvPr id="24" name="Стрілка вправо 23"/>
          <p:cNvSpPr/>
          <p:nvPr/>
        </p:nvSpPr>
        <p:spPr>
          <a:xfrm>
            <a:off x="900157" y="5562047"/>
            <a:ext cx="2621224" cy="607014"/>
          </a:xfrm>
          <a:prstGeom prst="rightArrow">
            <a:avLst/>
          </a:prstGeom>
          <a:solidFill>
            <a:srgbClr val="66C76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sz="1600" b="1" dirty="0" smtClean="0">
                <a:solidFill>
                  <a:schemeClr val="bg1"/>
                </a:solidFill>
              </a:rPr>
              <a:t>Термін подання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7084" y="5671911"/>
            <a:ext cx="3499480" cy="387286"/>
          </a:xfrm>
          <a:prstGeom prst="rect">
            <a:avLst/>
          </a:prstGeom>
          <a:ln w="698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600" b="1" kern="1000" spc="-40" dirty="0">
                <a:solidFill>
                  <a:srgbClr val="1D3379"/>
                </a:solidFill>
              </a:rPr>
              <a:t>не пізніше </a:t>
            </a:r>
            <a:r>
              <a:rPr lang="uk-UA" sz="1600" b="1" kern="1000" spc="-40" dirty="0" smtClean="0">
                <a:solidFill>
                  <a:srgbClr val="1D3379"/>
                </a:solidFill>
              </a:rPr>
              <a:t>28 лютого</a:t>
            </a:r>
            <a:endParaRPr lang="uk-UA" sz="1600" b="1" kern="1000" spc="-40" dirty="0">
              <a:solidFill>
                <a:srgbClr val="1D3379"/>
              </a:solidFill>
            </a:endParaRPr>
          </a:p>
        </p:txBody>
      </p:sp>
      <p:sp>
        <p:nvSpPr>
          <p:cNvPr id="34" name="Стрілка вправо 33"/>
          <p:cNvSpPr/>
          <p:nvPr/>
        </p:nvSpPr>
        <p:spPr>
          <a:xfrm>
            <a:off x="619005" y="1336647"/>
            <a:ext cx="2918434" cy="627389"/>
          </a:xfrm>
          <a:prstGeom prst="rightArrow">
            <a:avLst/>
          </a:prstGeom>
          <a:solidFill>
            <a:srgbClr val="66C76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uk-UA" sz="1600" b="1" dirty="0" smtClean="0">
                <a:solidFill>
                  <a:schemeClr val="bg1"/>
                </a:solidFill>
              </a:rPr>
              <a:t>Звітність подають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080113" y="2350992"/>
            <a:ext cx="2981959" cy="548962"/>
          </a:xfrm>
          <a:prstGeom prst="ellipse">
            <a:avLst/>
          </a:prstGeom>
          <a:noFill/>
          <a:ln w="25400">
            <a:solidFill>
              <a:srgbClr val="EB5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36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2417" y="281564"/>
            <a:ext cx="11540183" cy="2164913"/>
          </a:xfrm>
          <a:prstGeom prst="downArrowCallout">
            <a:avLst>
              <a:gd name="adj1" fmla="val 20337"/>
              <a:gd name="adj2" fmla="val 25000"/>
              <a:gd name="adj3" fmla="val 25000"/>
              <a:gd name="adj4" fmla="val 64977"/>
            </a:avLst>
          </a:prstGeom>
          <a:ln w="698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endParaRPr lang="uk-UA" sz="1600" spc="-60" dirty="0" smtClean="0">
              <a:solidFill>
                <a:srgbClr val="002060"/>
              </a:solidFill>
            </a:endParaRPr>
          </a:p>
          <a:p>
            <a:pPr algn="just">
              <a:lnSpc>
                <a:spcPts val="2500"/>
              </a:lnSpc>
            </a:pPr>
            <a:r>
              <a:rPr lang="uk-UA" sz="1600" spc="-60" dirty="0" smtClean="0">
                <a:solidFill>
                  <a:srgbClr val="002060"/>
                </a:solidFill>
              </a:rPr>
              <a:t>Роз’яснення </a:t>
            </a:r>
            <a:r>
              <a:rPr lang="uk-UA" sz="1600" spc="-60" dirty="0">
                <a:solidFill>
                  <a:srgbClr val="002060"/>
                </a:solidFill>
              </a:rPr>
              <a:t>та формуляр бланку розміщені на вебсайті ГУС у Тернопільській області за адресою </a:t>
            </a:r>
            <a:r>
              <a:rPr lang="uk-UA" sz="1600" u="sng" spc="-60" dirty="0">
                <a:solidFill>
                  <a:srgbClr val="002060"/>
                </a:solidFill>
                <a:hlinkClick r:id="rId2"/>
              </a:rPr>
              <a:t>www.te.ukrstat.gov.ua</a:t>
            </a:r>
            <a:r>
              <a:rPr lang="uk-UA" sz="1600" spc="-60" dirty="0">
                <a:solidFill>
                  <a:srgbClr val="002060"/>
                </a:solidFill>
              </a:rPr>
              <a:t> у розділі «Для респондентів» – </a:t>
            </a:r>
            <a:r>
              <a:rPr lang="uk-UA" sz="1600" b="1" spc="-60" dirty="0" smtClean="0">
                <a:solidFill>
                  <a:srgbClr val="FF0000"/>
                </a:solidFill>
              </a:rPr>
              <a:t>Альбом </a:t>
            </a:r>
            <a:r>
              <a:rPr lang="uk-UA" sz="1600" b="1" spc="-60" dirty="0">
                <a:solidFill>
                  <a:srgbClr val="FF0000"/>
                </a:solidFill>
              </a:rPr>
              <a:t>форм державних статистичних спостережень на </a:t>
            </a:r>
            <a:r>
              <a:rPr lang="uk-UA" sz="1600" b="1" spc="-60" dirty="0" smtClean="0">
                <a:solidFill>
                  <a:srgbClr val="FF0000"/>
                </a:solidFill>
              </a:rPr>
              <a:t>202</a:t>
            </a:r>
            <a:r>
              <a:rPr lang="en-US" sz="1600" b="1" spc="-60" dirty="0" smtClean="0">
                <a:solidFill>
                  <a:srgbClr val="FF0000"/>
                </a:solidFill>
              </a:rPr>
              <a:t>3</a:t>
            </a:r>
            <a:r>
              <a:rPr lang="uk-UA" sz="1600" b="1" spc="-60" dirty="0" smtClean="0">
                <a:solidFill>
                  <a:srgbClr val="FF0000"/>
                </a:solidFill>
              </a:rPr>
              <a:t> </a:t>
            </a:r>
            <a:r>
              <a:rPr lang="uk-UA" sz="1600" b="1" spc="-60" dirty="0">
                <a:solidFill>
                  <a:srgbClr val="FF0000"/>
                </a:solidFill>
              </a:rPr>
              <a:t>рік</a:t>
            </a:r>
            <a:r>
              <a:rPr lang="uk-UA" sz="1600" spc="-60" dirty="0">
                <a:solidFill>
                  <a:srgbClr val="002060"/>
                </a:solidFill>
              </a:rPr>
              <a:t>, підрозділ </a:t>
            </a:r>
            <a:r>
              <a:rPr lang="ru-RU" sz="1600" spc="-60" dirty="0">
                <a:solidFill>
                  <a:srgbClr val="FF0000"/>
                </a:solidFill>
              </a:rPr>
              <a:t>«Навколишнє природне середовище та статистика багатьох галузей / Навколишнє природне середовище</a:t>
            </a:r>
            <a:r>
              <a:rPr lang="ru-RU" sz="1600" spc="-60" dirty="0" smtClean="0">
                <a:solidFill>
                  <a:srgbClr val="FF0000"/>
                </a:solidFill>
              </a:rPr>
              <a:t>».</a:t>
            </a:r>
          </a:p>
          <a:p>
            <a:pPr algn="just">
              <a:lnSpc>
                <a:spcPts val="1400"/>
              </a:lnSpc>
            </a:pPr>
            <a:endParaRPr lang="ru-RU" sz="1600" spc="-6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17" y="1968132"/>
            <a:ext cx="11211516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кутник 85"/>
          <p:cNvSpPr/>
          <p:nvPr/>
        </p:nvSpPr>
        <p:spPr>
          <a:xfrm>
            <a:off x="557924" y="1499834"/>
            <a:ext cx="3231931" cy="2552621"/>
          </a:xfrm>
          <a:prstGeom prst="rect">
            <a:avLst/>
          </a:prstGeom>
          <a:solidFill>
            <a:srgbClr val="66C76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spc="-50" dirty="0" smtClean="0">
                <a:solidFill>
                  <a:srgbClr val="002060"/>
                </a:solidFill>
              </a:rPr>
              <a:t>      </a:t>
            </a:r>
            <a:r>
              <a:rPr lang="uk-UA" sz="1400" dirty="0" smtClean="0">
                <a:solidFill>
                  <a:schemeClr val="bg1"/>
                </a:solidFill>
              </a:rPr>
              <a:t>Показники </a:t>
            </a:r>
            <a:r>
              <a:rPr lang="uk-UA" sz="1400" dirty="0">
                <a:solidFill>
                  <a:schemeClr val="bg1"/>
                </a:solidFill>
              </a:rPr>
              <a:t>форми вміщують інформацію щодо </a:t>
            </a:r>
            <a:r>
              <a:rPr lang="uk-UA" sz="1400" dirty="0" smtClean="0">
                <a:solidFill>
                  <a:schemeClr val="bg1"/>
                </a:solidFill>
              </a:rPr>
              <a:t>капітальних інвестицій на охорону навколишнього природного середовища, поточних витрат на охорону навколишнього природного середовища, спеціалізованих екологічних послуг та реалізації побічної продукції, отриманої при здійсненні природоохоронних заходів. 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8206618" y="1351219"/>
            <a:ext cx="3508290" cy="6026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В адресній частині бланку зазначається:</a:t>
            </a:r>
            <a:endParaRPr lang="uk-UA" sz="1600" b="1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94933" y="93425"/>
            <a:ext cx="10919975" cy="7763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2200" b="1" dirty="0">
              <a:solidFill>
                <a:srgbClr val="1D3379"/>
              </a:solidFill>
              <a:latin typeface="+mn-lt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745674" y="161023"/>
            <a:ext cx="920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1D3379"/>
                </a:solidFill>
              </a:rPr>
              <a:t>Звіт за формою № 1-екологічні витрати (річна)</a:t>
            </a:r>
          </a:p>
          <a:p>
            <a:pPr algn="ctr"/>
            <a:r>
              <a:rPr lang="uk-UA" b="1" dirty="0">
                <a:solidFill>
                  <a:srgbClr val="1D3379"/>
                </a:solidFill>
              </a:rPr>
              <a:t>«</a:t>
            </a:r>
            <a:r>
              <a:rPr lang="ru-RU" b="1" dirty="0">
                <a:solidFill>
                  <a:srgbClr val="1D3379"/>
                </a:solidFill>
              </a:rPr>
              <a:t>Звіт про витрати на охорону навколишнього природного середовища</a:t>
            </a:r>
            <a:r>
              <a:rPr lang="uk-UA" b="1" dirty="0">
                <a:solidFill>
                  <a:srgbClr val="1D3379"/>
                </a:solidFill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471" y="807354"/>
            <a:ext cx="4233652" cy="5694158"/>
          </a:xfrm>
          <a:prstGeom prst="rect">
            <a:avLst/>
          </a:prstGeom>
        </p:spPr>
      </p:pic>
      <p:sp>
        <p:nvSpPr>
          <p:cNvPr id="78" name="Округлена прямокутна виноска 77"/>
          <p:cNvSpPr/>
          <p:nvPr/>
        </p:nvSpPr>
        <p:spPr>
          <a:xfrm>
            <a:off x="557923" y="4494922"/>
            <a:ext cx="3231931" cy="1307914"/>
          </a:xfrm>
          <a:prstGeom prst="wedgeRoundRectCallout">
            <a:avLst>
              <a:gd name="adj1" fmla="val 60030"/>
              <a:gd name="adj2" fmla="val -5717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uk-UA" sz="1400" dirty="0" smtClean="0">
                <a:solidFill>
                  <a:srgbClr val="002060"/>
                </a:solidFill>
              </a:rPr>
              <a:t>Код </a:t>
            </a:r>
            <a:r>
              <a:rPr lang="uk-UA" sz="1400" dirty="0">
                <a:solidFill>
                  <a:srgbClr val="002060"/>
                </a:solidFill>
              </a:rPr>
              <a:t>території </a:t>
            </a:r>
            <a:r>
              <a:rPr lang="uk-UA" sz="1400" b="1" dirty="0" smtClean="0">
                <a:solidFill>
                  <a:srgbClr val="002060"/>
                </a:solidFill>
              </a:rPr>
              <a:t>юридичної </a:t>
            </a:r>
            <a:r>
              <a:rPr lang="uk-UA" sz="1400" dirty="0">
                <a:solidFill>
                  <a:srgbClr val="002060"/>
                </a:solidFill>
              </a:rPr>
              <a:t>адреси відповідно до кодифікатора адміністративно- територіальних одиниць </a:t>
            </a:r>
            <a:r>
              <a:rPr lang="uk-UA" sz="1400" dirty="0" smtClean="0">
                <a:solidFill>
                  <a:srgbClr val="002060"/>
                </a:solidFill>
              </a:rPr>
              <a:t>та </a:t>
            </a:r>
            <a:r>
              <a:rPr lang="uk-UA" sz="1400" dirty="0">
                <a:solidFill>
                  <a:srgbClr val="002060"/>
                </a:solidFill>
              </a:rPr>
              <a:t>територій 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uk-UA" sz="1400" dirty="0" smtClean="0">
                <a:solidFill>
                  <a:srgbClr val="002060"/>
                </a:solidFill>
              </a:rPr>
              <a:t>територіальних громад </a:t>
            </a:r>
            <a:endParaRPr lang="uk-UA" sz="1400" dirty="0">
              <a:solidFill>
                <a:srgbClr val="002060"/>
              </a:solidFill>
            </a:endParaRPr>
          </a:p>
        </p:txBody>
      </p:sp>
      <p:sp>
        <p:nvSpPr>
          <p:cNvPr id="83" name="Округлена прямокутна виноска 82"/>
          <p:cNvSpPr/>
          <p:nvPr/>
        </p:nvSpPr>
        <p:spPr>
          <a:xfrm flipH="1">
            <a:off x="8298279" y="5148879"/>
            <a:ext cx="3437351" cy="960976"/>
          </a:xfrm>
          <a:prstGeom prst="wedgeRoundRectCallout">
            <a:avLst>
              <a:gd name="adj1" fmla="val 72173"/>
              <a:gd name="adj2" fmla="val -17014"/>
              <a:gd name="adj3" fmla="val 16667"/>
            </a:avLst>
          </a:prstGeom>
          <a:solidFill>
            <a:srgbClr val="66C76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 </a:t>
            </a:r>
            <a:r>
              <a:rPr lang="uk-UA" sz="1400" dirty="0" smtClean="0">
                <a:solidFill>
                  <a:schemeClr val="bg1"/>
                </a:solidFill>
              </a:rPr>
              <a:t>випадку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відсутності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даних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необхідно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поставити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у </a:t>
            </a:r>
            <a:r>
              <a:rPr lang="uk-UA" sz="1400" dirty="0" smtClean="0">
                <a:solidFill>
                  <a:schemeClr val="bg1"/>
                </a:solidFill>
              </a:rPr>
              <a:t>прямокутнику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позначку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та обрати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одну з </a:t>
            </a:r>
            <a:r>
              <a:rPr lang="uk-UA" sz="1400" dirty="0" smtClean="0">
                <a:solidFill>
                  <a:schemeClr val="bg1"/>
                </a:solidFill>
              </a:rPr>
              <a:t>наведених</a:t>
            </a:r>
            <a:r>
              <a:rPr lang="ru-RU" sz="1400" dirty="0" smtClean="0">
                <a:solidFill>
                  <a:schemeClr val="bg1"/>
                </a:solidFill>
              </a:rPr>
              <a:t> причин </a:t>
            </a:r>
            <a:r>
              <a:rPr lang="uk-UA" sz="1400" dirty="0" smtClean="0">
                <a:solidFill>
                  <a:schemeClr val="bg1"/>
                </a:solidFill>
              </a:rPr>
              <a:t>відсутності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даних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77" name="Округлена прямокутна виноска 76"/>
          <p:cNvSpPr/>
          <p:nvPr/>
        </p:nvSpPr>
        <p:spPr>
          <a:xfrm flipH="1">
            <a:off x="8298279" y="3690328"/>
            <a:ext cx="3428879" cy="724253"/>
          </a:xfrm>
          <a:prstGeom prst="wedgeRoundRectCallout">
            <a:avLst>
              <a:gd name="adj1" fmla="val 77567"/>
              <a:gd name="adj2" fmla="val 1729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spc="-70" dirty="0" smtClean="0">
                <a:solidFill>
                  <a:srgbClr val="002060"/>
                </a:solidFill>
              </a:rPr>
              <a:t>Фактична </a:t>
            </a:r>
            <a:r>
              <a:rPr lang="uk-UA" sz="1400" spc="-70" dirty="0">
                <a:solidFill>
                  <a:srgbClr val="002060"/>
                </a:solidFill>
              </a:rPr>
              <a:t>адреса здійснення </a:t>
            </a:r>
            <a:r>
              <a:rPr lang="uk-UA" sz="1400" spc="-70" dirty="0" smtClean="0">
                <a:solidFill>
                  <a:srgbClr val="002060"/>
                </a:solidFill>
              </a:rPr>
              <a:t>діяльності – адреса місцезнаходження підприємства </a:t>
            </a:r>
            <a:endParaRPr lang="uk-UA" sz="1400" b="1" spc="-70" dirty="0">
              <a:solidFill>
                <a:srgbClr val="002060"/>
              </a:solidFill>
            </a:endParaRPr>
          </a:p>
        </p:txBody>
      </p:sp>
      <p:sp>
        <p:nvSpPr>
          <p:cNvPr id="76" name="Округлена прямокутна виноска 75"/>
          <p:cNvSpPr/>
          <p:nvPr/>
        </p:nvSpPr>
        <p:spPr>
          <a:xfrm>
            <a:off x="8194368" y="2571546"/>
            <a:ext cx="3532790" cy="409196"/>
          </a:xfrm>
          <a:prstGeom prst="wedgeRoundRectCallout">
            <a:avLst>
              <a:gd name="adj1" fmla="val -81490"/>
              <a:gd name="adj2" fmla="val 222019"/>
              <a:gd name="adj3" fmla="val 16667"/>
            </a:avLst>
          </a:prstGeom>
          <a:solidFill>
            <a:srgbClr val="66C76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Юридична </a:t>
            </a:r>
            <a:r>
              <a:rPr lang="uk-UA" sz="1400" dirty="0">
                <a:solidFill>
                  <a:schemeClr val="bg1"/>
                </a:solidFill>
              </a:rPr>
              <a:t>адреса </a:t>
            </a:r>
            <a:r>
              <a:rPr lang="uk-UA" sz="1400" dirty="0" smtClean="0">
                <a:solidFill>
                  <a:schemeClr val="bg1"/>
                </a:solidFill>
              </a:rPr>
              <a:t>підприємства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/>
          <a:srcRect l="6767" t="24960" r="4260" b="24360"/>
          <a:stretch/>
        </p:blipFill>
        <p:spPr bwMode="auto">
          <a:xfrm>
            <a:off x="3072179" y="3195617"/>
            <a:ext cx="6150683" cy="1927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круглений прямокутник 1"/>
          <p:cNvSpPr/>
          <p:nvPr/>
        </p:nvSpPr>
        <p:spPr>
          <a:xfrm>
            <a:off x="326758" y="381751"/>
            <a:ext cx="11547742" cy="764713"/>
          </a:xfrm>
          <a:prstGeom prst="roundRect">
            <a:avLst/>
          </a:prstGeom>
          <a:solidFill>
            <a:srgbClr val="66C76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При складанні звіту за ф.№ 1-екологічні витрати (річна) зверніть увагу!</a:t>
            </a:r>
          </a:p>
          <a:p>
            <a:pPr algn="ctr"/>
            <a:r>
              <a:rPr lang="uk-UA" sz="1600" dirty="0" smtClean="0"/>
              <a:t>Дані </a:t>
            </a:r>
            <a:r>
              <a:rPr lang="uk-UA" sz="1600" dirty="0"/>
              <a:t>щодо витрат на комунальні </a:t>
            </a:r>
            <a:r>
              <a:rPr lang="uk-UA" sz="1600" dirty="0" smtClean="0"/>
              <a:t>послуги </a:t>
            </a:r>
            <a:r>
              <a:rPr lang="uk-UA" sz="1600" u="sng" dirty="0" smtClean="0"/>
              <a:t>(є  у всіх підприємств)</a:t>
            </a:r>
            <a:r>
              <a:rPr lang="uk-UA" sz="1600" dirty="0" smtClean="0"/>
              <a:t> відображаються в розділі 3</a:t>
            </a:r>
            <a:r>
              <a:rPr lang="uk-UA" sz="1600" b="1" dirty="0" smtClean="0">
                <a:solidFill>
                  <a:schemeClr val="bg1"/>
                </a:solidFill>
              </a:rPr>
              <a:t>: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177506" y="3480245"/>
            <a:ext cx="3085380" cy="317042"/>
          </a:xfrm>
          <a:prstGeom prst="ellipse">
            <a:avLst/>
          </a:prstGeom>
          <a:noFill/>
          <a:ln w="25400">
            <a:solidFill>
              <a:srgbClr val="EB5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Округлена прямокутна виноска 20"/>
          <p:cNvSpPr/>
          <p:nvPr/>
        </p:nvSpPr>
        <p:spPr>
          <a:xfrm>
            <a:off x="9368199" y="2764450"/>
            <a:ext cx="2506301" cy="2442762"/>
          </a:xfrm>
          <a:prstGeom prst="wedgeRoundRectCallout">
            <a:avLst>
              <a:gd name="adj1" fmla="val -85518"/>
              <a:gd name="adj2" fmla="val 1946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rgbClr val="002060"/>
                </a:solidFill>
              </a:rPr>
              <a:t>По рядку 2001 в гр.2 проставляються дані про кошти сплачені іншому підприємству за отримані екологічні послуги щодо відведення, очищення стічних вод, </a:t>
            </a:r>
            <a:r>
              <a:rPr lang="uk-UA" sz="1400" dirty="0" err="1" smtClean="0">
                <a:solidFill>
                  <a:srgbClr val="002060"/>
                </a:solidFill>
              </a:rPr>
              <a:t>обслуговуван</a:t>
            </a:r>
            <a:r>
              <a:rPr lang="en-US" sz="1400" dirty="0" smtClean="0">
                <a:solidFill>
                  <a:srgbClr val="002060"/>
                </a:solidFill>
              </a:rPr>
              <a:t>-</a:t>
            </a:r>
            <a:r>
              <a:rPr lang="uk-UA" sz="1400" dirty="0" smtClean="0">
                <a:solidFill>
                  <a:srgbClr val="002060"/>
                </a:solidFill>
              </a:rPr>
              <a:t>ня </a:t>
            </a:r>
            <a:r>
              <a:rPr lang="uk-UA" sz="1400" dirty="0" smtClean="0">
                <a:solidFill>
                  <a:srgbClr val="002060"/>
                </a:solidFill>
              </a:rPr>
              <a:t>каналізаційних систем. </a:t>
            </a:r>
            <a:endParaRPr lang="uk-UA" sz="1400" b="1" dirty="0">
              <a:solidFill>
                <a:srgbClr val="002060"/>
              </a:solidFill>
            </a:endParaRPr>
          </a:p>
        </p:txBody>
      </p:sp>
      <p:sp>
        <p:nvSpPr>
          <p:cNvPr id="5" name="Округлена прямокутна виноска 4"/>
          <p:cNvSpPr/>
          <p:nvPr/>
        </p:nvSpPr>
        <p:spPr>
          <a:xfrm>
            <a:off x="6727473" y="1414929"/>
            <a:ext cx="2378427" cy="1384401"/>
          </a:xfrm>
          <a:prstGeom prst="wedgeRoundRectCallout">
            <a:avLst>
              <a:gd name="adj1" fmla="val 4937"/>
              <a:gd name="adj2" fmla="val 9082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rgbClr val="002060"/>
                </a:solidFill>
              </a:rPr>
              <a:t>Значення показників форми мають формат представлення: – у </a:t>
            </a:r>
            <a:r>
              <a:rPr lang="uk-UA" sz="1400" b="1" u="sng" dirty="0" smtClean="0">
                <a:solidFill>
                  <a:srgbClr val="002060"/>
                </a:solidFill>
              </a:rPr>
              <a:t>фактичних цінах без ПДВ, </a:t>
            </a:r>
            <a:r>
              <a:rPr lang="uk-UA" sz="1400" b="1" u="sng" dirty="0" err="1" smtClean="0">
                <a:solidFill>
                  <a:srgbClr val="002060"/>
                </a:solidFill>
              </a:rPr>
              <a:t>тис.грн</a:t>
            </a:r>
            <a:r>
              <a:rPr lang="uk-UA" sz="1400" dirty="0" smtClean="0">
                <a:solidFill>
                  <a:srgbClr val="002060"/>
                </a:solidFill>
              </a:rPr>
              <a:t>, </a:t>
            </a:r>
            <a:r>
              <a:rPr lang="uk-UA" sz="1400" b="1" dirty="0" smtClean="0">
                <a:solidFill>
                  <a:srgbClr val="002060"/>
                </a:solidFill>
              </a:rPr>
              <a:t>з одним знаком після коми)</a:t>
            </a:r>
            <a:r>
              <a:rPr lang="uk-UA" sz="1400" dirty="0" smtClean="0">
                <a:solidFill>
                  <a:srgbClr val="002060"/>
                </a:solidFill>
              </a:rPr>
              <a:t>.</a:t>
            </a:r>
            <a:endParaRPr lang="uk-UA" sz="1400" b="1" dirty="0">
              <a:solidFill>
                <a:srgbClr val="002060"/>
              </a:solidFill>
            </a:endParaRPr>
          </a:p>
        </p:txBody>
      </p:sp>
      <p:sp>
        <p:nvSpPr>
          <p:cNvPr id="28" name="Округлена прямокутна виноска 27"/>
          <p:cNvSpPr/>
          <p:nvPr/>
        </p:nvSpPr>
        <p:spPr>
          <a:xfrm>
            <a:off x="6689373" y="5650676"/>
            <a:ext cx="5147027" cy="777278"/>
          </a:xfrm>
          <a:prstGeom prst="wedgeRoundRectCallout">
            <a:avLst>
              <a:gd name="adj1" fmla="val -27867"/>
              <a:gd name="adj2" fmla="val -15094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rgbClr val="002060"/>
                </a:solidFill>
              </a:rPr>
              <a:t>По рядку 2002 в гр.2 проставляються дані про кошти сплачені іншому підприємству за збирання, вивезення, оброблення, знищення та розміщення відходів. </a:t>
            </a:r>
            <a:endParaRPr lang="uk-UA" sz="1400" b="1" dirty="0">
              <a:solidFill>
                <a:srgbClr val="002060"/>
              </a:solidFill>
            </a:endParaRPr>
          </a:p>
        </p:txBody>
      </p:sp>
      <p:sp>
        <p:nvSpPr>
          <p:cNvPr id="29" name="Округлена прямокутна виноска 28"/>
          <p:cNvSpPr/>
          <p:nvPr/>
        </p:nvSpPr>
        <p:spPr>
          <a:xfrm>
            <a:off x="326758" y="3336260"/>
            <a:ext cx="2583571" cy="2170708"/>
          </a:xfrm>
          <a:prstGeom prst="wedgeRoundRectCallout">
            <a:avLst>
              <a:gd name="adj1" fmla="val 179460"/>
              <a:gd name="adj2" fmla="val -121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rgbClr val="002060"/>
                </a:solidFill>
              </a:rPr>
              <a:t>По рядку 2001 в гр.1 проставляються дані про кошти, отримані від іншого підприємства за реалізовані (надані) йому спеціалізовані екологічні послуги щодо відведення, очищення стічних вод, обслуговування каналізаційних систем. </a:t>
            </a:r>
            <a:endParaRPr lang="uk-UA" sz="1400" b="1" dirty="0">
              <a:solidFill>
                <a:srgbClr val="002060"/>
              </a:solidFill>
            </a:endParaRPr>
          </a:p>
        </p:txBody>
      </p:sp>
      <p:sp>
        <p:nvSpPr>
          <p:cNvPr id="31" name="Округлена прямокутна виноска 30"/>
          <p:cNvSpPr/>
          <p:nvPr/>
        </p:nvSpPr>
        <p:spPr>
          <a:xfrm>
            <a:off x="339458" y="5649020"/>
            <a:ext cx="5957426" cy="764166"/>
          </a:xfrm>
          <a:prstGeom prst="wedgeRoundRectCallout">
            <a:avLst>
              <a:gd name="adj1" fmla="val 49160"/>
              <a:gd name="adj2" fmla="val -163372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rgbClr val="002060"/>
                </a:solidFill>
              </a:rPr>
              <a:t>По рядку 2002 в гр.1 проставляються дані про кошти, отримані від іншого підприємства за збирання, вивезення, оброблення, знищення та розміщення відходів. </a:t>
            </a:r>
            <a:endParaRPr lang="uk-UA" sz="1400" b="1" dirty="0">
              <a:solidFill>
                <a:srgbClr val="002060"/>
              </a:solidFill>
            </a:endParaRPr>
          </a:p>
        </p:txBody>
      </p:sp>
      <p:sp>
        <p:nvSpPr>
          <p:cNvPr id="10" name="Округлена прямокутна виноска 9"/>
          <p:cNvSpPr/>
          <p:nvPr/>
        </p:nvSpPr>
        <p:spPr>
          <a:xfrm>
            <a:off x="343341" y="1411000"/>
            <a:ext cx="6210734" cy="1631395"/>
          </a:xfrm>
          <a:prstGeom prst="wedgeRoundRectCallout">
            <a:avLst>
              <a:gd name="adj1" fmla="val 40279"/>
              <a:gd name="adj2" fmla="val 4131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b="1" dirty="0">
                <a:solidFill>
                  <a:srgbClr val="002060"/>
                </a:solidFill>
              </a:rPr>
              <a:t>Графу 1</a:t>
            </a:r>
            <a:r>
              <a:rPr lang="uk-UA" sz="1400" dirty="0">
                <a:solidFill>
                  <a:srgbClr val="002060"/>
                </a:solidFill>
              </a:rPr>
              <a:t> заповнюють підприємства, </a:t>
            </a:r>
            <a:r>
              <a:rPr lang="uk-UA" sz="1400" b="1" dirty="0">
                <a:solidFill>
                  <a:srgbClr val="002060"/>
                </a:solidFill>
              </a:rPr>
              <a:t>що надають послуги </a:t>
            </a:r>
            <a:r>
              <a:rPr lang="uk-UA" sz="1400" dirty="0">
                <a:solidFill>
                  <a:srgbClr val="002060"/>
                </a:solidFill>
              </a:rPr>
              <a:t>(займаються відведенням, очищенням стічних вод, обслуговують каналізаційні системи, вивозять, обробляють, розміщують </a:t>
            </a:r>
            <a:r>
              <a:rPr lang="uk-UA" sz="1400" dirty="0" smtClean="0">
                <a:solidFill>
                  <a:srgbClr val="002060"/>
                </a:solidFill>
              </a:rPr>
              <a:t>відходи). Якщо підприємство отримало кошти за спеціалізовані екологічні послуги (графа 1), то витрати, пов’язані з їх наданням (виробництвом), розглядаються як </a:t>
            </a:r>
            <a:r>
              <a:rPr lang="uk-UA" sz="1400" u="sng" dirty="0" smtClean="0">
                <a:solidFill>
                  <a:srgbClr val="002060"/>
                </a:solidFill>
              </a:rPr>
              <a:t>поточні витрати на охорону навколишнього природного середовища</a:t>
            </a:r>
            <a:r>
              <a:rPr lang="uk-UA" sz="1400" dirty="0" smtClean="0">
                <a:solidFill>
                  <a:srgbClr val="002060"/>
                </a:solidFill>
              </a:rPr>
              <a:t> цього підприємства і обов'язково відображаються </a:t>
            </a:r>
            <a:r>
              <a:rPr lang="uk-UA" sz="1400" u="sng" dirty="0" smtClean="0">
                <a:solidFill>
                  <a:srgbClr val="002060"/>
                </a:solidFill>
              </a:rPr>
              <a:t>у розділі ІІ форми</a:t>
            </a:r>
            <a:r>
              <a:rPr lang="uk-UA" sz="1400" dirty="0">
                <a:solidFill>
                  <a:srgbClr val="002060"/>
                </a:solidFill>
              </a:rPr>
              <a:t>. </a:t>
            </a:r>
            <a:endParaRPr lang="uk-UA" sz="1400" b="1" dirty="0">
              <a:solidFill>
                <a:srgbClr val="002060"/>
              </a:solidFill>
            </a:endParaRPr>
          </a:p>
        </p:txBody>
      </p:sp>
      <p:sp>
        <p:nvSpPr>
          <p:cNvPr id="11" name="Округлена прямокутна виноска 10"/>
          <p:cNvSpPr/>
          <p:nvPr/>
        </p:nvSpPr>
        <p:spPr>
          <a:xfrm>
            <a:off x="9368199" y="1436401"/>
            <a:ext cx="2433983" cy="1109010"/>
          </a:xfrm>
          <a:prstGeom prst="wedgeRoundRectCallout">
            <a:avLst>
              <a:gd name="adj1" fmla="val 40279"/>
              <a:gd name="adj2" fmla="val 4131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b="1" dirty="0">
                <a:solidFill>
                  <a:srgbClr val="002060"/>
                </a:solidFill>
              </a:rPr>
              <a:t>Графу </a:t>
            </a:r>
            <a:r>
              <a:rPr lang="uk-UA" sz="1400" b="1" dirty="0" smtClean="0">
                <a:solidFill>
                  <a:srgbClr val="002060"/>
                </a:solidFill>
              </a:rPr>
              <a:t>2</a:t>
            </a:r>
            <a:r>
              <a:rPr lang="uk-UA" sz="1400" dirty="0" smtClean="0">
                <a:solidFill>
                  <a:srgbClr val="002060"/>
                </a:solidFill>
              </a:rPr>
              <a:t> заповнюють </a:t>
            </a:r>
            <a:r>
              <a:rPr lang="uk-UA" sz="1400" dirty="0">
                <a:solidFill>
                  <a:srgbClr val="002060"/>
                </a:solidFill>
              </a:rPr>
              <a:t>підприємства, </a:t>
            </a:r>
            <a:r>
              <a:rPr lang="uk-UA" sz="1400" b="1" dirty="0">
                <a:solidFill>
                  <a:srgbClr val="002060"/>
                </a:solidFill>
              </a:rPr>
              <a:t>що отримують послуги </a:t>
            </a:r>
            <a:r>
              <a:rPr lang="uk-UA" sz="1400" dirty="0">
                <a:solidFill>
                  <a:srgbClr val="002060"/>
                </a:solidFill>
              </a:rPr>
              <a:t>від інших підприємств.</a:t>
            </a:r>
            <a:endParaRPr lang="uk-U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3027015" y="2990714"/>
            <a:ext cx="6858000" cy="908115"/>
          </a:xfrm>
          <a:solidFill>
            <a:srgbClr val="6C98D6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66C76A"/>
                </a:solidFill>
              </a:rPr>
              <a:t>   </a:t>
            </a:r>
            <a:endParaRPr lang="uk-UA" dirty="0">
              <a:solidFill>
                <a:srgbClr val="66C76A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-2422924" y="3275015"/>
            <a:ext cx="6858000" cy="307969"/>
          </a:xfrm>
          <a:solidFill>
            <a:srgbClr val="BDD7EE"/>
          </a:solidFill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98D9A1"/>
                </a:solidFill>
              </a:rPr>
              <a:t>   </a:t>
            </a:r>
            <a:endParaRPr lang="uk-UA" dirty="0">
              <a:solidFill>
                <a:srgbClr val="98D9A1"/>
              </a:solidFill>
            </a:endParaRPr>
          </a:p>
        </p:txBody>
      </p:sp>
      <p:sp>
        <p:nvSpPr>
          <p:cNvPr id="4" name="Shape 3550"/>
          <p:cNvSpPr/>
          <p:nvPr/>
        </p:nvSpPr>
        <p:spPr>
          <a:xfrm>
            <a:off x="-45888" y="4579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5" name="Shape 3553"/>
          <p:cNvSpPr/>
          <p:nvPr/>
        </p:nvSpPr>
        <p:spPr>
          <a:xfrm>
            <a:off x="403101" y="6183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6" name="Shape 3551"/>
          <p:cNvSpPr/>
          <p:nvPr/>
        </p:nvSpPr>
        <p:spPr>
          <a:xfrm>
            <a:off x="0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Shape 3552"/>
          <p:cNvSpPr/>
          <p:nvPr/>
        </p:nvSpPr>
        <p:spPr>
          <a:xfrm>
            <a:off x="398633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48121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10" name="Shape 3550"/>
          <p:cNvSpPr/>
          <p:nvPr/>
        </p:nvSpPr>
        <p:spPr>
          <a:xfrm>
            <a:off x="-32260" y="9187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1" name="Shape 3551"/>
          <p:cNvSpPr/>
          <p:nvPr/>
        </p:nvSpPr>
        <p:spPr>
          <a:xfrm>
            <a:off x="-32260" y="1329462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Shape 3550"/>
          <p:cNvSpPr/>
          <p:nvPr/>
        </p:nvSpPr>
        <p:spPr>
          <a:xfrm>
            <a:off x="-48121" y="17534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4" name="Shape 3551"/>
          <p:cNvSpPr/>
          <p:nvPr/>
        </p:nvSpPr>
        <p:spPr>
          <a:xfrm>
            <a:off x="-48121" y="220581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Shape 3550"/>
          <p:cNvSpPr/>
          <p:nvPr/>
        </p:nvSpPr>
        <p:spPr>
          <a:xfrm>
            <a:off x="-49068" y="261945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6" name="Shape 3551"/>
          <p:cNvSpPr/>
          <p:nvPr/>
        </p:nvSpPr>
        <p:spPr>
          <a:xfrm>
            <a:off x="-50015" y="30690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Shape 3550"/>
          <p:cNvSpPr/>
          <p:nvPr/>
        </p:nvSpPr>
        <p:spPr>
          <a:xfrm>
            <a:off x="-50015" y="346112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8" name="Shape 3551"/>
          <p:cNvSpPr/>
          <p:nvPr/>
        </p:nvSpPr>
        <p:spPr>
          <a:xfrm>
            <a:off x="-45239" y="38905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Shape 3550"/>
          <p:cNvSpPr/>
          <p:nvPr/>
        </p:nvSpPr>
        <p:spPr>
          <a:xfrm>
            <a:off x="-50015" y="431324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1" name="Shape 3551"/>
          <p:cNvSpPr/>
          <p:nvPr/>
        </p:nvSpPr>
        <p:spPr>
          <a:xfrm>
            <a:off x="-50015" y="475194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Shape 3550"/>
          <p:cNvSpPr/>
          <p:nvPr/>
        </p:nvSpPr>
        <p:spPr>
          <a:xfrm>
            <a:off x="-32260" y="52031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3" name="Shape 3551"/>
          <p:cNvSpPr/>
          <p:nvPr/>
        </p:nvSpPr>
        <p:spPr>
          <a:xfrm>
            <a:off x="-48424" y="564181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Shape 3550"/>
          <p:cNvSpPr/>
          <p:nvPr/>
        </p:nvSpPr>
        <p:spPr>
          <a:xfrm>
            <a:off x="-33207" y="60408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5" name="Shape 3551"/>
          <p:cNvSpPr/>
          <p:nvPr/>
        </p:nvSpPr>
        <p:spPr>
          <a:xfrm>
            <a:off x="-33207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6" name="Shape 3553"/>
          <p:cNvSpPr/>
          <p:nvPr/>
        </p:nvSpPr>
        <p:spPr>
          <a:xfrm>
            <a:off x="413846" y="92532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7" name="Shape 3552"/>
          <p:cNvSpPr/>
          <p:nvPr/>
        </p:nvSpPr>
        <p:spPr>
          <a:xfrm>
            <a:off x="398633" y="13289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8" name="Shape 3553"/>
          <p:cNvSpPr/>
          <p:nvPr/>
        </p:nvSpPr>
        <p:spPr>
          <a:xfrm>
            <a:off x="390123" y="18058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9" name="Shape 3552"/>
          <p:cNvSpPr/>
          <p:nvPr/>
        </p:nvSpPr>
        <p:spPr>
          <a:xfrm>
            <a:off x="381916" y="222326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0" name="Shape 3553"/>
          <p:cNvSpPr/>
          <p:nvPr/>
        </p:nvSpPr>
        <p:spPr>
          <a:xfrm>
            <a:off x="407891" y="264067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1" name="Shape 3552"/>
          <p:cNvSpPr/>
          <p:nvPr/>
        </p:nvSpPr>
        <p:spPr>
          <a:xfrm>
            <a:off x="413846" y="308477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2" name="Shape 3553"/>
          <p:cNvSpPr/>
          <p:nvPr/>
        </p:nvSpPr>
        <p:spPr>
          <a:xfrm>
            <a:off x="367991" y="34931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4" name="Shape 3552"/>
          <p:cNvSpPr/>
          <p:nvPr/>
        </p:nvSpPr>
        <p:spPr>
          <a:xfrm>
            <a:off x="386082" y="391053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5" name="Shape 3553"/>
          <p:cNvSpPr/>
          <p:nvPr/>
        </p:nvSpPr>
        <p:spPr>
          <a:xfrm>
            <a:off x="390123" y="435462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6" name="Shape 3552"/>
          <p:cNvSpPr/>
          <p:nvPr/>
        </p:nvSpPr>
        <p:spPr>
          <a:xfrm>
            <a:off x="394592" y="478220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7" name="Shape 3553"/>
          <p:cNvSpPr/>
          <p:nvPr/>
        </p:nvSpPr>
        <p:spPr>
          <a:xfrm>
            <a:off x="385417" y="517975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8" name="Shape 3552"/>
          <p:cNvSpPr/>
          <p:nvPr/>
        </p:nvSpPr>
        <p:spPr>
          <a:xfrm>
            <a:off x="390123" y="561812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9" name="Shape 3553"/>
          <p:cNvSpPr/>
          <p:nvPr/>
        </p:nvSpPr>
        <p:spPr>
          <a:xfrm>
            <a:off x="393948" y="60622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0" name="Shape 3552"/>
          <p:cNvSpPr/>
          <p:nvPr/>
        </p:nvSpPr>
        <p:spPr>
          <a:xfrm>
            <a:off x="408862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5" name="TextBox 44"/>
          <p:cNvSpPr txBox="1"/>
          <p:nvPr/>
        </p:nvSpPr>
        <p:spPr>
          <a:xfrm>
            <a:off x="5953604" y="6428984"/>
            <a:ext cx="610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pc="-40" dirty="0">
                <a:solidFill>
                  <a:srgbClr val="6C98D6"/>
                </a:solidFill>
              </a:rPr>
              <a:t>© Головне управління статистики у Тернопільській області, </a:t>
            </a:r>
            <a:r>
              <a:rPr lang="uk-UA" spc="-40" dirty="0" smtClean="0">
                <a:solidFill>
                  <a:srgbClr val="6C98D6"/>
                </a:solidFill>
              </a:rPr>
              <a:t>202</a:t>
            </a:r>
            <a:r>
              <a:rPr lang="en-US" spc="-40" smtClean="0">
                <a:solidFill>
                  <a:srgbClr val="6C98D6"/>
                </a:solidFill>
              </a:rPr>
              <a:t>3</a:t>
            </a:r>
            <a:endParaRPr lang="uk-UA" spc="-40" dirty="0">
              <a:solidFill>
                <a:srgbClr val="6C98D6"/>
              </a:solidFill>
            </a:endParaRPr>
          </a:p>
        </p:txBody>
      </p:sp>
      <p:grpSp>
        <p:nvGrpSpPr>
          <p:cNvPr id="149" name="Group 15147"/>
          <p:cNvGrpSpPr/>
          <p:nvPr/>
        </p:nvGrpSpPr>
        <p:grpSpPr>
          <a:xfrm>
            <a:off x="10277440" y="5244988"/>
            <a:ext cx="1439999" cy="1043128"/>
            <a:chOff x="0" y="0"/>
            <a:chExt cx="4167467" cy="3150096"/>
          </a:xfrm>
        </p:grpSpPr>
        <p:sp>
          <p:nvSpPr>
            <p:cNvPr id="153" name="Shape 10"/>
            <p:cNvSpPr/>
            <p:nvPr/>
          </p:nvSpPr>
          <p:spPr>
            <a:xfrm>
              <a:off x="575959" y="0"/>
              <a:ext cx="2938132" cy="1392453"/>
            </a:xfrm>
            <a:custGeom>
              <a:avLst/>
              <a:gdLst/>
              <a:ahLst/>
              <a:cxnLst/>
              <a:rect l="0" t="0" r="0" b="0"/>
              <a:pathLst>
                <a:path w="2938132" h="1392453">
                  <a:moveTo>
                    <a:pt x="0" y="0"/>
                  </a:moveTo>
                  <a:lnTo>
                    <a:pt x="2596973" y="45504"/>
                  </a:lnTo>
                  <a:lnTo>
                    <a:pt x="2938132" y="634492"/>
                  </a:lnTo>
                  <a:lnTo>
                    <a:pt x="2635796" y="816927"/>
                  </a:lnTo>
                  <a:lnTo>
                    <a:pt x="2394623" y="392443"/>
                  </a:lnTo>
                  <a:lnTo>
                    <a:pt x="624383" y="384658"/>
                  </a:lnTo>
                  <a:lnTo>
                    <a:pt x="1217231" y="1392453"/>
                  </a:lnTo>
                  <a:cubicBezTo>
                    <a:pt x="1062901" y="1380934"/>
                    <a:pt x="916000" y="1369975"/>
                    <a:pt x="782003" y="1359979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7993C2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4" name="Shape 11"/>
            <p:cNvSpPr/>
            <p:nvPr/>
          </p:nvSpPr>
          <p:spPr>
            <a:xfrm>
              <a:off x="575955" y="1757172"/>
              <a:ext cx="2938132" cy="1392924"/>
            </a:xfrm>
            <a:custGeom>
              <a:avLst/>
              <a:gdLst/>
              <a:ahLst/>
              <a:cxnLst/>
              <a:rect l="0" t="0" r="0" b="0"/>
              <a:pathLst>
                <a:path w="2938132" h="1392924">
                  <a:moveTo>
                    <a:pt x="1217892" y="0"/>
                  </a:moveTo>
                  <a:lnTo>
                    <a:pt x="634823" y="1018718"/>
                  </a:lnTo>
                  <a:lnTo>
                    <a:pt x="2394623" y="1000468"/>
                  </a:lnTo>
                  <a:lnTo>
                    <a:pt x="2635797" y="576009"/>
                  </a:lnTo>
                  <a:lnTo>
                    <a:pt x="2938132" y="758444"/>
                  </a:lnTo>
                  <a:lnTo>
                    <a:pt x="2596985" y="1347407"/>
                  </a:lnTo>
                  <a:lnTo>
                    <a:pt x="2588806" y="1347559"/>
                  </a:lnTo>
                  <a:lnTo>
                    <a:pt x="0" y="1392924"/>
                  </a:lnTo>
                  <a:lnTo>
                    <a:pt x="786740" y="32309"/>
                  </a:lnTo>
                  <a:cubicBezTo>
                    <a:pt x="919658" y="22352"/>
                    <a:pt x="1065149" y="11443"/>
                    <a:pt x="121789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313166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5" name="Shape 12"/>
            <p:cNvSpPr/>
            <p:nvPr/>
          </p:nvSpPr>
          <p:spPr>
            <a:xfrm>
              <a:off x="0" y="1307125"/>
              <a:ext cx="4167467" cy="535851"/>
            </a:xfrm>
            <a:custGeom>
              <a:avLst/>
              <a:gdLst/>
              <a:ahLst/>
              <a:cxnLst/>
              <a:rect l="0" t="0" r="0" b="0"/>
              <a:pathLst>
                <a:path w="4167467" h="535851">
                  <a:moveTo>
                    <a:pt x="732485" y="0"/>
                  </a:moveTo>
                  <a:cubicBezTo>
                    <a:pt x="732485" y="0"/>
                    <a:pt x="940917" y="21755"/>
                    <a:pt x="1357960" y="52857"/>
                  </a:cubicBezTo>
                  <a:cubicBezTo>
                    <a:pt x="1491971" y="62852"/>
                    <a:pt x="1638859" y="73813"/>
                    <a:pt x="1793189" y="85331"/>
                  </a:cubicBezTo>
                  <a:cubicBezTo>
                    <a:pt x="2711209" y="153835"/>
                    <a:pt x="3890772" y="241960"/>
                    <a:pt x="4167467" y="263144"/>
                  </a:cubicBezTo>
                  <a:lnTo>
                    <a:pt x="4167467" y="272390"/>
                  </a:lnTo>
                  <a:cubicBezTo>
                    <a:pt x="3890492" y="292964"/>
                    <a:pt x="2711628" y="381267"/>
                    <a:pt x="1793837" y="450037"/>
                  </a:cubicBezTo>
                  <a:cubicBezTo>
                    <a:pt x="1641106" y="461493"/>
                    <a:pt x="1495615" y="472389"/>
                    <a:pt x="1362697" y="482359"/>
                  </a:cubicBezTo>
                  <a:cubicBezTo>
                    <a:pt x="943127" y="513804"/>
                    <a:pt x="732485" y="535851"/>
                    <a:pt x="732485" y="535851"/>
                  </a:cubicBezTo>
                  <a:lnTo>
                    <a:pt x="0" y="267932"/>
                  </a:lnTo>
                  <a:lnTo>
                    <a:pt x="7324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</p:grpSp>
      <p:sp>
        <p:nvSpPr>
          <p:cNvPr id="53" name="Прямокутник 52"/>
          <p:cNvSpPr/>
          <p:nvPr/>
        </p:nvSpPr>
        <p:spPr>
          <a:xfrm>
            <a:off x="1579600" y="399764"/>
            <a:ext cx="8195862" cy="1289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uk-UA" sz="1600" dirty="0">
                <a:solidFill>
                  <a:srgbClr val="002060"/>
                </a:solidFill>
              </a:rPr>
              <a:t>Держстатом запроваджено роботу сервісу для електронного звітування – безкоштовне ПЗ </a:t>
            </a:r>
            <a:r>
              <a:rPr lang="uk-UA" sz="1600" b="1" u="sng" dirty="0">
                <a:solidFill>
                  <a:srgbClr val="002060"/>
                </a:solidFill>
              </a:rPr>
              <a:t>«Кабінет респондента»</a:t>
            </a:r>
            <a:r>
              <a:rPr lang="uk-UA" sz="1600" dirty="0">
                <a:solidFill>
                  <a:srgbClr val="002060"/>
                </a:solidFill>
              </a:rPr>
              <a:t> (https://statzvit.ukrstat.gov.ua/). На цей сервіс також можна перейти за посиланням з офіційної вебсторінки Держстату (www.ukrstat.gov.ua) та ГУС у Тернопільській області (</a:t>
            </a:r>
            <a:r>
              <a:rPr lang="uk-UA" sz="1600" dirty="0">
                <a:solidFill>
                  <a:srgbClr val="002060"/>
                </a:solidFill>
                <a:hlinkClick r:id="rId2"/>
              </a:rPr>
              <a:t>www.te.ukrstat.gov.ua</a:t>
            </a:r>
            <a:r>
              <a:rPr lang="uk-UA" sz="1600" dirty="0">
                <a:solidFill>
                  <a:srgbClr val="002060"/>
                </a:solidFill>
              </a:rPr>
              <a:t> - у розділі «Для респондентів» – «Кабінет респондента»).</a:t>
            </a:r>
          </a:p>
        </p:txBody>
      </p:sp>
      <p:sp>
        <p:nvSpPr>
          <p:cNvPr id="56" name="Прямокутник 55"/>
          <p:cNvSpPr/>
          <p:nvPr/>
        </p:nvSpPr>
        <p:spPr>
          <a:xfrm>
            <a:off x="1617955" y="2106983"/>
            <a:ext cx="8157507" cy="1141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uk-UA" sz="1600" dirty="0">
                <a:solidFill>
                  <a:srgbClr val="002060"/>
                </a:solidFill>
              </a:rPr>
              <a:t>Держстат </a:t>
            </a:r>
            <a:r>
              <a:rPr lang="uk-UA" sz="1600" dirty="0" smtClean="0">
                <a:solidFill>
                  <a:srgbClr val="002060"/>
                </a:solidFill>
              </a:rPr>
              <a:t>розробив для  смартфонів, планшетів  та  ПК чат-бот </a:t>
            </a:r>
            <a:r>
              <a:rPr lang="uk-UA" sz="1600" dirty="0">
                <a:solidFill>
                  <a:srgbClr val="002060"/>
                </a:solidFill>
              </a:rPr>
              <a:t>«</a:t>
            </a:r>
            <a:r>
              <a:rPr lang="uk-UA" sz="1600" dirty="0" smtClean="0">
                <a:solidFill>
                  <a:srgbClr val="002060"/>
                </a:solidFill>
              </a:rPr>
              <a:t>Пошук за ЄДРПОУ</a:t>
            </a:r>
            <a:r>
              <a:rPr lang="uk-UA" sz="1600" dirty="0">
                <a:solidFill>
                  <a:srgbClr val="002060"/>
                </a:solidFill>
              </a:rPr>
              <a:t>», </a:t>
            </a:r>
            <a:r>
              <a:rPr lang="uk-UA" sz="1600" dirty="0" smtClean="0">
                <a:solidFill>
                  <a:srgbClr val="002060"/>
                </a:solidFill>
              </a:rPr>
              <a:t>який працює </a:t>
            </a:r>
            <a:r>
              <a:rPr lang="uk-UA" sz="1600" dirty="0">
                <a:solidFill>
                  <a:srgbClr val="002060"/>
                </a:solidFill>
              </a:rPr>
              <a:t>в безкоштовному месенджері «</a:t>
            </a:r>
            <a:r>
              <a:rPr lang="en-US" sz="1600" dirty="0" smtClean="0">
                <a:solidFill>
                  <a:srgbClr val="002060"/>
                </a:solidFill>
              </a:rPr>
              <a:t>Telegram»</a:t>
            </a:r>
            <a:r>
              <a:rPr lang="uk-UA" sz="1600" dirty="0" smtClean="0">
                <a:solidFill>
                  <a:srgbClr val="002060"/>
                </a:solidFill>
              </a:rPr>
              <a:t> та </a:t>
            </a:r>
            <a:r>
              <a:rPr lang="uk-UA" sz="1600" dirty="0">
                <a:solidFill>
                  <a:srgbClr val="002060"/>
                </a:solidFill>
              </a:rPr>
              <a:t>дозволяє отримати інформацію щодо форм статистичної звітності, за якими респондент залучений </a:t>
            </a:r>
            <a:r>
              <a:rPr lang="uk-UA" sz="1600" spc="-30" dirty="0">
                <a:solidFill>
                  <a:srgbClr val="002060"/>
                </a:solidFill>
              </a:rPr>
              <a:t>до звітування (</a:t>
            </a:r>
            <a:r>
              <a:rPr lang="uk-UA" sz="1600" b="1" spc="-30" dirty="0">
                <a:solidFill>
                  <a:srgbClr val="002060"/>
                </a:solidFill>
              </a:rPr>
              <a:t>@</a:t>
            </a:r>
            <a:r>
              <a:rPr lang="en-US" sz="1600" b="1" spc="-30" dirty="0" smtClean="0">
                <a:solidFill>
                  <a:srgbClr val="002060"/>
                </a:solidFill>
              </a:rPr>
              <a:t>derzhstat_bot</a:t>
            </a:r>
            <a:r>
              <a:rPr lang="uk-UA" sz="1600" b="1" spc="-30" dirty="0" smtClean="0">
                <a:solidFill>
                  <a:srgbClr val="002060"/>
                </a:solidFill>
              </a:rPr>
              <a:t>,</a:t>
            </a:r>
            <a:r>
              <a:rPr lang="en-US" sz="1600" b="1" spc="-30" dirty="0" smtClean="0">
                <a:solidFill>
                  <a:srgbClr val="002060"/>
                </a:solidFill>
              </a:rPr>
              <a:t> </a:t>
            </a:r>
            <a:r>
              <a:rPr lang="uk-UA" sz="1600" dirty="0">
                <a:solidFill>
                  <a:srgbClr val="002060"/>
                </a:solidFill>
              </a:rPr>
              <a:t>або </a:t>
            </a:r>
            <a:r>
              <a:rPr lang="uk-UA" sz="1600" b="1" dirty="0">
                <a:solidFill>
                  <a:srgbClr val="002060"/>
                </a:solidFill>
              </a:rPr>
              <a:t>«Пошук за </a:t>
            </a:r>
            <a:r>
              <a:rPr lang="uk-UA" sz="1600" b="1">
                <a:solidFill>
                  <a:srgbClr val="002060"/>
                </a:solidFill>
              </a:rPr>
              <a:t>ЄДРПОУ</a:t>
            </a:r>
            <a:r>
              <a:rPr lang="uk-UA" sz="1600" b="1" smtClean="0">
                <a:solidFill>
                  <a:srgbClr val="002060"/>
                </a:solidFill>
              </a:rPr>
              <a:t>»).</a:t>
            </a:r>
            <a:endParaRPr lang="uk-UA" sz="1600" b="1" dirty="0" smtClean="0">
              <a:solidFill>
                <a:srgbClr val="002060"/>
              </a:solidFill>
            </a:endParaRPr>
          </a:p>
        </p:txBody>
      </p:sp>
      <p:sp>
        <p:nvSpPr>
          <p:cNvPr id="57" name="Прямокутник 56"/>
          <p:cNvSpPr/>
          <p:nvPr/>
        </p:nvSpPr>
        <p:spPr>
          <a:xfrm>
            <a:off x="1646296" y="3781331"/>
            <a:ext cx="8129166" cy="862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ru-RU" sz="1600" dirty="0">
                <a:solidFill>
                  <a:srgbClr val="002060"/>
                </a:solidFill>
              </a:rPr>
              <a:t>ГУС у Тернопільській області створено Вайбер-спільноту </a:t>
            </a:r>
            <a:r>
              <a:rPr lang="ru-RU" sz="1600" b="1" dirty="0">
                <a:solidFill>
                  <a:srgbClr val="002060"/>
                </a:solidFill>
              </a:rPr>
              <a:t>«Тернопільстат респондентам», </a:t>
            </a:r>
            <a:r>
              <a:rPr lang="ru-RU" sz="1600" dirty="0">
                <a:solidFill>
                  <a:srgbClr val="002060"/>
                </a:solidFill>
              </a:rPr>
              <a:t>де </a:t>
            </a:r>
            <a:r>
              <a:rPr lang="uk-UA" sz="1600" dirty="0" smtClean="0">
                <a:solidFill>
                  <a:srgbClr val="002060"/>
                </a:solidFill>
              </a:rPr>
              <a:t>можна </a:t>
            </a:r>
            <a:r>
              <a:rPr lang="ru-RU" sz="1600" dirty="0" smtClean="0">
                <a:solidFill>
                  <a:srgbClr val="002060"/>
                </a:solidFill>
              </a:rPr>
              <a:t>отримувати </a:t>
            </a:r>
            <a:r>
              <a:rPr lang="ru-RU" sz="1600" dirty="0">
                <a:solidFill>
                  <a:srgbClr val="002060"/>
                </a:solidFill>
              </a:rPr>
              <a:t>консультації та роз’яснення </a:t>
            </a:r>
            <a:r>
              <a:rPr lang="ru-RU" sz="1600" dirty="0" smtClean="0">
                <a:solidFill>
                  <a:srgbClr val="002060"/>
                </a:solidFill>
              </a:rPr>
              <a:t> фахівців</a:t>
            </a:r>
            <a:r>
              <a:rPr lang="ru-RU" sz="1600" dirty="0">
                <a:solidFill>
                  <a:srgbClr val="002060"/>
                </a:solidFill>
              </a:rPr>
              <a:t>. Приєднуйтесь:</a:t>
            </a:r>
          </a:p>
        </p:txBody>
      </p:sp>
      <p:sp>
        <p:nvSpPr>
          <p:cNvPr id="58" name="Прямокутник 57"/>
          <p:cNvSpPr/>
          <p:nvPr/>
        </p:nvSpPr>
        <p:spPr>
          <a:xfrm>
            <a:off x="1565657" y="5260294"/>
            <a:ext cx="8209805" cy="9819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uk-UA" sz="1600" dirty="0">
                <a:solidFill>
                  <a:srgbClr val="002060"/>
                </a:solidFill>
              </a:rPr>
              <a:t>Консультації щодо складання та подання звітності  можна отримати за тел.: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uk-UA" sz="1600" b="1" dirty="0">
                <a:solidFill>
                  <a:srgbClr val="002060"/>
                </a:solidFill>
              </a:rPr>
              <a:t>(0352) </a:t>
            </a:r>
            <a:r>
              <a:rPr lang="uk-UA" sz="1600" b="1" dirty="0" smtClean="0">
                <a:solidFill>
                  <a:srgbClr val="002060"/>
                </a:solidFill>
              </a:rPr>
              <a:t>22-06-32; </a:t>
            </a:r>
            <a:r>
              <a:rPr lang="uk-UA" sz="1600" b="1" dirty="0">
                <a:solidFill>
                  <a:srgbClr val="002060"/>
                </a:solidFill>
              </a:rPr>
              <a:t>(0352) 25-46-04; (0352) </a:t>
            </a:r>
            <a:r>
              <a:rPr lang="uk-UA" sz="1600" b="1" dirty="0" smtClean="0">
                <a:solidFill>
                  <a:srgbClr val="002060"/>
                </a:solidFill>
              </a:rPr>
              <a:t>52-23-92; моб. +38 067 3516920; </a:t>
            </a:r>
            <a:r>
              <a:rPr lang="uk-UA" sz="1600" b="1" dirty="0">
                <a:solidFill>
                  <a:srgbClr val="002060"/>
                </a:solidFill>
              </a:rPr>
              <a:t>моб. +38 068 663 </a:t>
            </a:r>
            <a:r>
              <a:rPr lang="uk-UA" sz="1600" b="1" dirty="0" smtClean="0">
                <a:solidFill>
                  <a:srgbClr val="002060"/>
                </a:solidFill>
              </a:rPr>
              <a:t>6478.</a:t>
            </a:r>
            <a:endParaRPr lang="uk-UA" sz="1600" b="1" dirty="0">
              <a:solidFill>
                <a:srgbClr val="002060"/>
              </a:solidFill>
            </a:endParaRPr>
          </a:p>
          <a:p>
            <a:pPr algn="just">
              <a:lnSpc>
                <a:spcPts val="1600"/>
              </a:lnSpc>
            </a:pPr>
            <a:r>
              <a:rPr lang="uk-UA" sz="1600" spc="-40" dirty="0" smtClean="0">
                <a:solidFill>
                  <a:srgbClr val="002060"/>
                </a:solidFill>
              </a:rPr>
              <a:t>E-</a:t>
            </a:r>
            <a:r>
              <a:rPr lang="uk-UA" sz="1600" spc="-40" dirty="0" err="1" smtClean="0">
                <a:solidFill>
                  <a:srgbClr val="002060"/>
                </a:solidFill>
              </a:rPr>
              <a:t>mail</a:t>
            </a:r>
            <a:r>
              <a:rPr lang="uk-UA" sz="1600" spc="-40" dirty="0" smtClean="0">
                <a:solidFill>
                  <a:srgbClr val="002060"/>
                </a:solidFill>
              </a:rPr>
              <a:t>: </a:t>
            </a:r>
            <a:r>
              <a:rPr lang="uk-UA" sz="1600" spc="-40" dirty="0" smtClean="0">
                <a:solidFill>
                  <a:srgbClr val="002060"/>
                </a:solidFill>
                <a:hlinkClick r:id="rId3"/>
              </a:rPr>
              <a:t>gus@te.ukrstat.gov.ua</a:t>
            </a:r>
            <a:endParaRPr lang="uk-UA" sz="1600" spc="-40" dirty="0" smtClean="0">
              <a:solidFill>
                <a:srgbClr val="002060"/>
              </a:solidFill>
            </a:endParaRPr>
          </a:p>
        </p:txBody>
      </p:sp>
      <p:pic>
        <p:nvPicPr>
          <p:cNvPr id="59" name="Рисунок 58"/>
          <p:cNvPicPr/>
          <p:nvPr/>
        </p:nvPicPr>
        <p:blipFill rotWithShape="1">
          <a:blip r:embed="rId4"/>
          <a:srcRect l="15233" t="11117" r="15981" b="5074"/>
          <a:stretch/>
        </p:blipFill>
        <p:spPr bwMode="auto">
          <a:xfrm>
            <a:off x="10066101" y="399764"/>
            <a:ext cx="1835923" cy="1295210"/>
          </a:xfrm>
          <a:prstGeom prst="rect">
            <a:avLst/>
          </a:prstGeom>
          <a:ln w="825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Округлений прямокутник 59"/>
          <p:cNvSpPr/>
          <p:nvPr/>
        </p:nvSpPr>
        <p:spPr>
          <a:xfrm>
            <a:off x="10375991" y="2088179"/>
            <a:ext cx="1116556" cy="118616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Прямокутник 47"/>
          <p:cNvSpPr/>
          <p:nvPr/>
        </p:nvSpPr>
        <p:spPr>
          <a:xfrm>
            <a:off x="10375991" y="3687805"/>
            <a:ext cx="1116556" cy="110908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9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704</Words>
  <Application>Microsoft Office PowerPoint</Application>
  <PresentationFormat>Широкий екран</PresentationFormat>
  <Paragraphs>51</Paragraphs>
  <Slides>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   </vt:lpstr>
      <vt:lpstr>Презентація PowerPoint</vt:lpstr>
      <vt:lpstr>Презентація PowerPoint</vt:lpstr>
      <vt:lpstr>Презентація PowerPoint</vt:lpstr>
      <vt:lpstr>Презентація PowerPoint</vt:lpstr>
      <vt:lpstr> 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Христина Ципліцька</dc:creator>
  <cp:lastModifiedBy>Olga Fil</cp:lastModifiedBy>
  <cp:revision>279</cp:revision>
  <dcterms:created xsi:type="dcterms:W3CDTF">2021-05-26T12:34:46Z</dcterms:created>
  <dcterms:modified xsi:type="dcterms:W3CDTF">2023-01-16T08:13:32Z</dcterms:modified>
</cp:coreProperties>
</file>