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7" r:id="rId1"/>
  </p:sldMasterIdLst>
  <p:notesMasterIdLst>
    <p:notesMasterId r:id="rId11"/>
  </p:notesMasterIdLst>
  <p:sldIdLst>
    <p:sldId id="257" r:id="rId2"/>
    <p:sldId id="258" r:id="rId3"/>
    <p:sldId id="273" r:id="rId4"/>
    <p:sldId id="263" r:id="rId5"/>
    <p:sldId id="265" r:id="rId6"/>
    <p:sldId id="267" r:id="rId7"/>
    <p:sldId id="272" r:id="rId8"/>
    <p:sldId id="268" r:id="rId9"/>
    <p:sldId id="274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501" autoAdjust="0"/>
  </p:normalViewPr>
  <p:slideViewPr>
    <p:cSldViewPr snapToGrid="0">
      <p:cViewPr varScale="1">
        <p:scale>
          <a:sx n="92" d="100"/>
          <a:sy n="92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305C4-2DA0-46FB-88F6-4EA25919A5D2}" type="datetimeFigureOut">
              <a:rPr lang="uk-UA" smtClean="0"/>
              <a:t>11.01.2023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A4D01-E1BD-40AF-BA54-012ABE14336C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863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Тернопіль</a:t>
            </a:r>
            <a:r>
              <a:rPr lang="uk-UA" baseline="0" dirty="0" smtClean="0"/>
              <a:t> 2022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A4D01-E1BD-40AF-BA54-012ABE14336C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6047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A4D01-E1BD-40AF-BA54-012ABE14336C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9057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A4D01-E1BD-40AF-BA54-012ABE14336C}" type="slidenum">
              <a:rPr lang="uk-UA" smtClean="0"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91121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E0D9-9C95-4D2F-AB25-97094CB498E8}" type="datetimeFigureOut">
              <a:rPr lang="uk-UA" smtClean="0"/>
              <a:t>11.01.2023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877FA0D-D6E3-41FE-8C16-8A2AA47156B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00906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E0D9-9C95-4D2F-AB25-97094CB498E8}" type="datetimeFigureOut">
              <a:rPr lang="uk-UA" smtClean="0"/>
              <a:t>11.01.2023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877FA0D-D6E3-41FE-8C16-8A2AA47156B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34960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E0D9-9C95-4D2F-AB25-97094CB498E8}" type="datetimeFigureOut">
              <a:rPr lang="uk-UA" smtClean="0"/>
              <a:t>11.01.2023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877FA0D-D6E3-41FE-8C16-8A2AA47156BE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0862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E0D9-9C95-4D2F-AB25-97094CB498E8}" type="datetimeFigureOut">
              <a:rPr lang="uk-UA" smtClean="0"/>
              <a:t>11.01.2023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877FA0D-D6E3-41FE-8C16-8A2AA47156B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89916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E0D9-9C95-4D2F-AB25-97094CB498E8}" type="datetimeFigureOut">
              <a:rPr lang="uk-UA" smtClean="0"/>
              <a:t>11.01.2023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877FA0D-D6E3-41FE-8C16-8A2AA47156BE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8166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E0D9-9C95-4D2F-AB25-97094CB498E8}" type="datetimeFigureOut">
              <a:rPr lang="uk-UA" smtClean="0"/>
              <a:t>11.01.2023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877FA0D-D6E3-41FE-8C16-8A2AA47156B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40451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E0D9-9C95-4D2F-AB25-97094CB498E8}" type="datetimeFigureOut">
              <a:rPr lang="uk-UA" smtClean="0"/>
              <a:t>11.01.2023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FA0D-D6E3-41FE-8C16-8A2AA47156B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24725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E0D9-9C95-4D2F-AB25-97094CB498E8}" type="datetimeFigureOut">
              <a:rPr lang="uk-UA" smtClean="0"/>
              <a:t>11.01.2023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FA0D-D6E3-41FE-8C16-8A2AA47156B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8645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E0D9-9C95-4D2F-AB25-97094CB498E8}" type="datetimeFigureOut">
              <a:rPr lang="uk-UA" smtClean="0"/>
              <a:t>11.01.2023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FA0D-D6E3-41FE-8C16-8A2AA47156B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7688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E0D9-9C95-4D2F-AB25-97094CB498E8}" type="datetimeFigureOut">
              <a:rPr lang="uk-UA" smtClean="0"/>
              <a:t>11.01.2023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877FA0D-D6E3-41FE-8C16-8A2AA47156B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54545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E0D9-9C95-4D2F-AB25-97094CB498E8}" type="datetimeFigureOut">
              <a:rPr lang="uk-UA" smtClean="0"/>
              <a:t>11.01.2023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877FA0D-D6E3-41FE-8C16-8A2AA47156B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1481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E0D9-9C95-4D2F-AB25-97094CB498E8}" type="datetimeFigureOut">
              <a:rPr lang="uk-UA" smtClean="0"/>
              <a:t>11.01.2023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877FA0D-D6E3-41FE-8C16-8A2AA47156B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79534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E0D9-9C95-4D2F-AB25-97094CB498E8}" type="datetimeFigureOut">
              <a:rPr lang="uk-UA" smtClean="0"/>
              <a:t>11.01.2023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FA0D-D6E3-41FE-8C16-8A2AA47156B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07593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E0D9-9C95-4D2F-AB25-97094CB498E8}" type="datetimeFigureOut">
              <a:rPr lang="uk-UA" smtClean="0"/>
              <a:t>11.01.2023</a:t>
            </a:fld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FA0D-D6E3-41FE-8C16-8A2AA47156B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82841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E0D9-9C95-4D2F-AB25-97094CB498E8}" type="datetimeFigureOut">
              <a:rPr lang="uk-UA" smtClean="0"/>
              <a:t>11.01.2023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FA0D-D6E3-41FE-8C16-8A2AA47156B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00004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E0D9-9C95-4D2F-AB25-97094CB498E8}" type="datetimeFigureOut">
              <a:rPr lang="uk-UA" smtClean="0"/>
              <a:t>11.01.2023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877FA0D-D6E3-41FE-8C16-8A2AA47156B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02196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7E0D9-9C95-4D2F-AB25-97094CB498E8}" type="datetimeFigureOut">
              <a:rPr lang="uk-UA" smtClean="0"/>
              <a:t>11.01.2023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877FA0D-D6E3-41FE-8C16-8A2AA47156B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1063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  <p:sldLayoutId id="2147484209" r:id="rId12"/>
    <p:sldLayoutId id="2147484210" r:id="rId13"/>
    <p:sldLayoutId id="2147484211" r:id="rId14"/>
    <p:sldLayoutId id="2147484212" r:id="rId15"/>
    <p:sldLayoutId id="214748421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gus@te.ukrstat.gov.ua" TargetMode="External"/><Relationship Id="rId2" Type="http://schemas.openxmlformats.org/officeDocument/2006/relationships/hyperlink" Target="http://www.te.ukrstat.gov.ua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065" y="66800"/>
            <a:ext cx="8623651" cy="91440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Державна </a:t>
            </a:r>
            <a:r>
              <a:rPr lang="uk-UA" sz="2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служба статистики </a:t>
            </a:r>
            <a:r>
              <a:rPr lang="uk-UA" sz="2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України</a:t>
            </a:r>
            <a:br>
              <a:rPr lang="uk-UA" sz="2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ru-RU" sz="2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Головне </a:t>
            </a:r>
            <a:r>
              <a:rPr lang="uk-UA" sz="2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управління</a:t>
            </a:r>
            <a:r>
              <a:rPr lang="ru-RU" sz="2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статистики у</a:t>
            </a:r>
            <a:r>
              <a:rPr lang="en-US" sz="2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2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Тернопільській області</a:t>
            </a:r>
            <a:r>
              <a:rPr lang="uk-UA" dirty="0">
                <a:solidFill>
                  <a:srgbClr val="002060"/>
                </a:solidFill>
              </a:rPr>
              <a:t/>
            </a:r>
            <a:br>
              <a:rPr lang="uk-UA" dirty="0">
                <a:solidFill>
                  <a:srgbClr val="002060"/>
                </a:solidFill>
              </a:rPr>
            </a:br>
            <a:r>
              <a:rPr lang="uk-UA" dirty="0">
                <a:solidFill>
                  <a:srgbClr val="6C98D6"/>
                </a:solidFill>
              </a:rPr>
              <a:t/>
            </a:r>
            <a:br>
              <a:rPr lang="uk-UA" dirty="0">
                <a:solidFill>
                  <a:srgbClr val="6C98D6"/>
                </a:solidFill>
              </a:rPr>
            </a:br>
            <a:r>
              <a:rPr lang="uk-UA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uk-UA" sz="20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Головне управління статистики у Тернопільській області </a:t>
            </a:r>
            <a:br>
              <a:rPr lang="uk-UA" sz="20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22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707763" y="1146455"/>
            <a:ext cx="7409416" cy="16487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uk-UA" sz="3000" b="1" i="1" dirty="0">
                <a:solidFill>
                  <a:srgbClr val="1D3379"/>
                </a:solidFill>
                <a:ea typeface="+mj-ea"/>
                <a:cs typeface="+mj-cs"/>
              </a:rPr>
              <a:t>Щодо порядку </a:t>
            </a:r>
            <a:r>
              <a:rPr lang="uk-UA" sz="3000" b="1" i="1" dirty="0">
                <a:solidFill>
                  <a:srgbClr val="1D3379"/>
                </a:solidFill>
                <a:ea typeface="+mj-ea"/>
                <a:cs typeface="+mj-cs"/>
              </a:rPr>
              <a:t>складання та </a:t>
            </a:r>
            <a:r>
              <a:rPr lang="ru-RU" sz="3000" b="1" i="1" dirty="0" err="1">
                <a:solidFill>
                  <a:srgbClr val="1D3379"/>
                </a:solidFill>
                <a:ea typeface="+mj-ea"/>
                <a:cs typeface="+mj-cs"/>
              </a:rPr>
              <a:t>подання</a:t>
            </a:r>
            <a:r>
              <a:rPr lang="ru-RU" sz="3000" b="1" i="1" dirty="0">
                <a:solidFill>
                  <a:srgbClr val="1D3379"/>
                </a:solidFill>
                <a:ea typeface="+mj-ea"/>
                <a:cs typeface="+mj-cs"/>
              </a:rPr>
              <a:t> </a:t>
            </a:r>
            <a:r>
              <a:rPr lang="ru-RU" sz="3000" b="1" i="1" dirty="0" err="1">
                <a:solidFill>
                  <a:srgbClr val="1D3379"/>
                </a:solidFill>
                <a:ea typeface="+mj-ea"/>
                <a:cs typeface="+mj-cs"/>
              </a:rPr>
              <a:t>форми</a:t>
            </a:r>
            <a:r>
              <a:rPr lang="uk-UA" sz="3000" b="1" i="1" dirty="0">
                <a:solidFill>
                  <a:srgbClr val="1D3379"/>
                </a:solidFill>
                <a:ea typeface="+mj-ea"/>
                <a:cs typeface="+mj-cs"/>
              </a:rPr>
              <a:t> </a:t>
            </a:r>
          </a:p>
          <a:p>
            <a:pPr marL="0" indent="0" algn="ctr">
              <a:buNone/>
            </a:pPr>
            <a:r>
              <a:rPr lang="uk-UA" sz="3000" b="1" i="1" dirty="0">
                <a:solidFill>
                  <a:srgbClr val="1D3379"/>
                </a:solidFill>
                <a:ea typeface="+mj-ea"/>
                <a:cs typeface="+mj-cs"/>
              </a:rPr>
              <a:t>№</a:t>
            </a:r>
            <a:r>
              <a:rPr lang="ru-RU" sz="3000" b="1" i="1" dirty="0">
                <a:solidFill>
                  <a:srgbClr val="1D3379"/>
                </a:solidFill>
                <a:ea typeface="+mj-ea"/>
                <a:cs typeface="+mj-cs"/>
              </a:rPr>
              <a:t>11</a:t>
            </a:r>
            <a:r>
              <a:rPr lang="uk-UA" sz="3000" b="1" i="1" dirty="0">
                <a:solidFill>
                  <a:srgbClr val="1D3379"/>
                </a:solidFill>
                <a:ea typeface="+mj-ea"/>
                <a:cs typeface="+mj-cs"/>
              </a:rPr>
              <a:t>-</a:t>
            </a:r>
            <a:r>
              <a:rPr lang="uk-UA" sz="3000" b="1" i="1" dirty="0" err="1">
                <a:solidFill>
                  <a:srgbClr val="1D3379"/>
                </a:solidFill>
                <a:ea typeface="+mj-ea"/>
                <a:cs typeface="+mj-cs"/>
              </a:rPr>
              <a:t>мтп</a:t>
            </a:r>
            <a:r>
              <a:rPr lang="uk-UA" sz="3000" b="1" i="1" dirty="0">
                <a:solidFill>
                  <a:srgbClr val="1D3379"/>
                </a:solidFill>
                <a:ea typeface="+mj-ea"/>
                <a:cs typeface="+mj-cs"/>
              </a:rPr>
              <a:t> (річна)</a:t>
            </a:r>
          </a:p>
          <a:p>
            <a:pPr marL="0" indent="0" algn="ctr">
              <a:buNone/>
            </a:pPr>
            <a:r>
              <a:rPr lang="uk-UA" sz="3000" b="1" i="1" dirty="0">
                <a:solidFill>
                  <a:srgbClr val="1D3379"/>
                </a:solidFill>
                <a:ea typeface="+mj-ea"/>
                <a:cs typeface="+mj-cs"/>
              </a:rPr>
              <a:t>«ЗВІТ ПРО ПОСТАЧАННЯ ТА ВИКОРИСТАННЯ ЕНЕРГІЇ</a:t>
            </a:r>
            <a:r>
              <a:rPr lang="uk-UA" sz="3000" b="1" i="1" dirty="0" smtClean="0">
                <a:solidFill>
                  <a:srgbClr val="1D3379"/>
                </a:solidFill>
                <a:ea typeface="+mj-ea"/>
                <a:cs typeface="+mj-cs"/>
              </a:rPr>
              <a:t>» за 2022 рік</a:t>
            </a:r>
            <a:endParaRPr lang="uk-UA" sz="3000" b="1" i="1" dirty="0">
              <a:solidFill>
                <a:srgbClr val="1D3379"/>
              </a:solidFill>
              <a:ea typeface="+mj-ea"/>
              <a:cs typeface="+mj-cs"/>
            </a:endParaRPr>
          </a:p>
        </p:txBody>
      </p:sp>
      <p:pic>
        <p:nvPicPr>
          <p:cNvPr id="4" name="Picture 7940"/>
          <p:cNvPicPr/>
          <p:nvPr/>
        </p:nvPicPr>
        <p:blipFill>
          <a:blip r:embed="rId3"/>
          <a:stretch>
            <a:fillRect/>
          </a:stretch>
        </p:blipFill>
        <p:spPr>
          <a:xfrm>
            <a:off x="27772" y="-25353"/>
            <a:ext cx="1239016" cy="1171808"/>
          </a:xfrm>
          <a:prstGeom prst="rect">
            <a:avLst/>
          </a:prstGeom>
        </p:spPr>
      </p:pic>
      <p:sp>
        <p:nvSpPr>
          <p:cNvPr id="5" name="AutoShape 2" descr="https://ifstat.gov.ua/RIZN/NARADA_GUS/4MTP/1.PNG"/>
          <p:cNvSpPr>
            <a:spLocks noChangeAspect="1" noChangeArrowheads="1"/>
          </p:cNvSpPr>
          <p:nvPr/>
        </p:nvSpPr>
        <p:spPr bwMode="auto">
          <a:xfrm>
            <a:off x="9133114" y="631371"/>
            <a:ext cx="1853746" cy="105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330" y="1161029"/>
            <a:ext cx="3662037" cy="57115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6337" y="2960409"/>
            <a:ext cx="3702303" cy="38975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9610" y="3667991"/>
            <a:ext cx="3638813" cy="319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52290"/>
          </a:xfrm>
        </p:spPr>
        <p:txBody>
          <a:bodyPr>
            <a:normAutofit/>
          </a:bodyPr>
          <a:lstStyle/>
          <a:p>
            <a:pPr algn="ctr"/>
            <a:r>
              <a:rPr lang="uk-UA" sz="2400" b="1" i="1" dirty="0">
                <a:solidFill>
                  <a:srgbClr val="002060"/>
                </a:solidFill>
                <a:effectLst>
                  <a:outerShdw blurRad="635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+mn-lt"/>
                <a:ea typeface="+mn-ea"/>
                <a:cs typeface="+mn-cs"/>
              </a:rPr>
              <a:t>Мета проведення статистичного спостереження за формою № 11-МТП (річна)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302133" y="1511891"/>
            <a:ext cx="8027988" cy="1911793"/>
          </a:xfrm>
        </p:spPr>
        <p:txBody>
          <a:bodyPr>
            <a:normAutofit/>
          </a:bodyPr>
          <a:lstStyle/>
          <a:p>
            <a:r>
              <a:rPr lang="uk-UA" sz="1600" b="1" i="1" dirty="0">
                <a:solidFill>
                  <a:srgbClr val="002060"/>
                </a:solidFill>
              </a:rPr>
              <a:t>П</a:t>
            </a:r>
            <a:r>
              <a:rPr lang="uk-UA" sz="1600" b="1" i="1" dirty="0" smtClean="0">
                <a:solidFill>
                  <a:srgbClr val="002060"/>
                </a:solidFill>
              </a:rPr>
              <a:t>олягає </a:t>
            </a:r>
            <a:r>
              <a:rPr lang="uk-UA" sz="1600" b="1" i="1" dirty="0">
                <a:solidFill>
                  <a:srgbClr val="002060"/>
                </a:solidFill>
              </a:rPr>
              <a:t>в отриманні даних щодо показників використання електроенергії та теплоенергії на виробничо-експлуатаційні та господарсько-побутові потреби </a:t>
            </a:r>
            <a:r>
              <a:rPr lang="uk-UA" sz="1600" b="1" i="1" dirty="0" smtClean="0">
                <a:solidFill>
                  <a:srgbClr val="002060"/>
                </a:solidFill>
              </a:rPr>
              <a:t>підприємств</a:t>
            </a:r>
            <a:r>
              <a:rPr lang="uk-UA" sz="1600" b="1" i="1" dirty="0">
                <a:solidFill>
                  <a:srgbClr val="002060"/>
                </a:solidFill>
              </a:rPr>
              <a:t>;</a:t>
            </a:r>
            <a:endParaRPr lang="uk-UA" sz="1600" b="1" i="1" dirty="0" smtClean="0">
              <a:solidFill>
                <a:srgbClr val="002060"/>
              </a:solidFill>
            </a:endParaRPr>
          </a:p>
          <a:p>
            <a:r>
              <a:rPr lang="uk-UA" sz="1600" b="1" i="1" dirty="0" smtClean="0">
                <a:solidFill>
                  <a:srgbClr val="002060"/>
                </a:solidFill>
              </a:rPr>
              <a:t> Отримання показників </a:t>
            </a:r>
            <a:r>
              <a:rPr lang="uk-UA" sz="1600" b="1" i="1" dirty="0">
                <a:solidFill>
                  <a:srgbClr val="002060"/>
                </a:solidFill>
              </a:rPr>
              <a:t>щодо джерел постачання електроенергії та енергогенеруючих </a:t>
            </a:r>
            <a:r>
              <a:rPr lang="uk-UA" sz="1600" b="1" i="1" dirty="0" err="1">
                <a:solidFill>
                  <a:srgbClr val="002060"/>
                </a:solidFill>
              </a:rPr>
              <a:t>потужностей</a:t>
            </a:r>
            <a:r>
              <a:rPr lang="uk-UA" sz="1600" b="1" i="1" dirty="0">
                <a:solidFill>
                  <a:srgbClr val="002060"/>
                </a:solidFill>
              </a:rPr>
              <a:t> котельних та інших енергетичних установок на регіональному та державному рівнях</a:t>
            </a:r>
            <a:r>
              <a:rPr lang="uk-UA" sz="1600" b="1" i="1" dirty="0" smtClean="0">
                <a:solidFill>
                  <a:srgbClr val="002060"/>
                </a:solidFill>
              </a:rPr>
              <a:t>.</a:t>
            </a:r>
            <a:endParaRPr lang="uk-UA" sz="1600" b="1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400" y="3423684"/>
            <a:ext cx="10007600" cy="343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2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круглений прямокутник 1"/>
          <p:cNvSpPr/>
          <p:nvPr/>
        </p:nvSpPr>
        <p:spPr>
          <a:xfrm>
            <a:off x="827314" y="359918"/>
            <a:ext cx="10570029" cy="80485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7030A0"/>
                </a:solidFill>
              </a:rPr>
              <a:t> </a:t>
            </a:r>
            <a:r>
              <a:rPr lang="uk-UA" b="1" dirty="0">
                <a:solidFill>
                  <a:srgbClr val="1D3379"/>
                </a:solidFill>
              </a:rPr>
              <a:t>Організація подання державної статистичної звітності </a:t>
            </a:r>
            <a:r>
              <a:rPr lang="uk-UA" b="1" dirty="0" smtClean="0">
                <a:solidFill>
                  <a:srgbClr val="1D3379"/>
                </a:solidFill>
              </a:rPr>
              <a:t>за ф. </a:t>
            </a:r>
            <a:r>
              <a:rPr lang="ru-RU" b="1" dirty="0">
                <a:solidFill>
                  <a:srgbClr val="1D3379"/>
                </a:solidFill>
              </a:rPr>
              <a:t>№ </a:t>
            </a:r>
            <a:r>
              <a:rPr lang="ru-RU" b="1" dirty="0" smtClean="0">
                <a:solidFill>
                  <a:srgbClr val="1D3379"/>
                </a:solidFill>
              </a:rPr>
              <a:t>11-мтп </a:t>
            </a:r>
            <a:r>
              <a:rPr lang="ru-RU" b="1" dirty="0">
                <a:solidFill>
                  <a:srgbClr val="1D3379"/>
                </a:solidFill>
              </a:rPr>
              <a:t>(</a:t>
            </a:r>
            <a:r>
              <a:rPr lang="ru-RU" b="1" dirty="0" err="1">
                <a:solidFill>
                  <a:srgbClr val="1D3379"/>
                </a:solidFill>
              </a:rPr>
              <a:t>річна</a:t>
            </a:r>
            <a:r>
              <a:rPr lang="ru-RU" b="1" dirty="0" smtClean="0">
                <a:solidFill>
                  <a:srgbClr val="1D3379"/>
                </a:solidFill>
              </a:rPr>
              <a:t>)</a:t>
            </a:r>
          </a:p>
          <a:p>
            <a:pPr algn="ctr"/>
            <a:r>
              <a:rPr lang="ru-RU" b="1" dirty="0" smtClean="0">
                <a:solidFill>
                  <a:srgbClr val="1D3379"/>
                </a:solidFill>
              </a:rPr>
              <a:t> «</a:t>
            </a:r>
            <a:r>
              <a:rPr lang="uk-UA" b="1" dirty="0">
                <a:solidFill>
                  <a:srgbClr val="1D3379"/>
                </a:solidFill>
              </a:rPr>
              <a:t>Звіт про постачання та використання енергії</a:t>
            </a:r>
            <a:r>
              <a:rPr lang="ru-RU" b="1" dirty="0">
                <a:solidFill>
                  <a:srgbClr val="1D3379"/>
                </a:solidFill>
              </a:rPr>
              <a:t>»</a:t>
            </a:r>
            <a:endParaRPr lang="uk-UA" b="1" dirty="0">
              <a:solidFill>
                <a:srgbClr val="1D3379"/>
              </a:solidFill>
            </a:endParaRPr>
          </a:p>
        </p:txBody>
      </p:sp>
      <p:sp>
        <p:nvSpPr>
          <p:cNvPr id="3" name="Стрілка вниз 2"/>
          <p:cNvSpPr/>
          <p:nvPr/>
        </p:nvSpPr>
        <p:spPr>
          <a:xfrm>
            <a:off x="5627695" y="1164771"/>
            <a:ext cx="348561" cy="4910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987136" y="1690604"/>
            <a:ext cx="10410207" cy="77004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1D3379"/>
                </a:solidFill>
              </a:rPr>
              <a:t>Звітність подають юридичні особи, відокремлені підрозділи юридичних осіб, які відпускають та/або використовують тепло- та електроенергію, територіальному органу </a:t>
            </a:r>
            <a:r>
              <a:rPr lang="uk-UA" dirty="0" err="1">
                <a:solidFill>
                  <a:srgbClr val="1D3379"/>
                </a:solidFill>
              </a:rPr>
              <a:t>Держстату</a:t>
            </a:r>
            <a:r>
              <a:rPr lang="uk-UA" dirty="0">
                <a:solidFill>
                  <a:srgbClr val="1D3379"/>
                </a:solidFill>
              </a:rPr>
              <a:t> (ГУС у Тернопільській області)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786376" y="2698690"/>
            <a:ext cx="2694523" cy="124686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1D3379"/>
                </a:solidFill>
              </a:rPr>
              <a:t>ф. </a:t>
            </a:r>
            <a:r>
              <a:rPr lang="ru-RU" dirty="0">
                <a:solidFill>
                  <a:srgbClr val="1D3379"/>
                </a:solidFill>
              </a:rPr>
              <a:t>№ </a:t>
            </a:r>
            <a:r>
              <a:rPr lang="ru-RU" dirty="0" smtClean="0">
                <a:solidFill>
                  <a:srgbClr val="1D3379"/>
                </a:solidFill>
              </a:rPr>
              <a:t>11-мтп </a:t>
            </a:r>
            <a:r>
              <a:rPr lang="ru-RU" dirty="0">
                <a:solidFill>
                  <a:srgbClr val="1D3379"/>
                </a:solidFill>
              </a:rPr>
              <a:t>(</a:t>
            </a:r>
            <a:r>
              <a:rPr lang="ru-RU" dirty="0" err="1">
                <a:solidFill>
                  <a:srgbClr val="1D3379"/>
                </a:solidFill>
              </a:rPr>
              <a:t>річна</a:t>
            </a:r>
            <a:r>
              <a:rPr lang="ru-RU" dirty="0">
                <a:solidFill>
                  <a:srgbClr val="1D3379"/>
                </a:solidFill>
              </a:rPr>
              <a:t>) </a:t>
            </a:r>
            <a:r>
              <a:rPr lang="ru-RU" dirty="0" smtClean="0">
                <a:solidFill>
                  <a:srgbClr val="1D3379"/>
                </a:solidFill>
              </a:rPr>
              <a:t>«</a:t>
            </a:r>
            <a:r>
              <a:rPr lang="ru-RU" dirty="0" err="1" smtClean="0">
                <a:solidFill>
                  <a:srgbClr val="1D3379"/>
                </a:solidFill>
              </a:rPr>
              <a:t>Звіт</a:t>
            </a:r>
            <a:r>
              <a:rPr lang="ru-RU" dirty="0" smtClean="0">
                <a:solidFill>
                  <a:srgbClr val="1D3379"/>
                </a:solidFill>
              </a:rPr>
              <a:t> про </a:t>
            </a:r>
            <a:r>
              <a:rPr lang="ru-RU" dirty="0" err="1" smtClean="0">
                <a:solidFill>
                  <a:srgbClr val="1D3379"/>
                </a:solidFill>
              </a:rPr>
              <a:t>постачання</a:t>
            </a:r>
            <a:r>
              <a:rPr lang="ru-RU" dirty="0" smtClean="0">
                <a:solidFill>
                  <a:srgbClr val="1D3379"/>
                </a:solidFill>
              </a:rPr>
              <a:t> та </a:t>
            </a:r>
            <a:r>
              <a:rPr lang="ru-RU" dirty="0" err="1" smtClean="0">
                <a:solidFill>
                  <a:srgbClr val="1D3379"/>
                </a:solidFill>
              </a:rPr>
              <a:t>використання</a:t>
            </a:r>
            <a:r>
              <a:rPr lang="ru-RU" dirty="0" smtClean="0">
                <a:solidFill>
                  <a:srgbClr val="1D3379"/>
                </a:solidFill>
              </a:rPr>
              <a:t> </a:t>
            </a:r>
            <a:r>
              <a:rPr lang="ru-RU" dirty="0" err="1" smtClean="0">
                <a:solidFill>
                  <a:srgbClr val="1D3379"/>
                </a:solidFill>
              </a:rPr>
              <a:t>енергії</a:t>
            </a:r>
            <a:r>
              <a:rPr lang="ru-RU" dirty="0" smtClean="0">
                <a:solidFill>
                  <a:srgbClr val="1D3379"/>
                </a:solidFill>
              </a:rPr>
              <a:t>»</a:t>
            </a:r>
            <a:endParaRPr lang="uk-UA" dirty="0">
              <a:solidFill>
                <a:srgbClr val="1D3379"/>
              </a:solidFill>
            </a:endParaRPr>
          </a:p>
        </p:txBody>
      </p:sp>
      <p:sp>
        <p:nvSpPr>
          <p:cNvPr id="6" name="Стрілка вправо 5"/>
          <p:cNvSpPr/>
          <p:nvPr/>
        </p:nvSpPr>
        <p:spPr>
          <a:xfrm>
            <a:off x="3480900" y="3121318"/>
            <a:ext cx="707572" cy="4016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4188472" y="2641739"/>
            <a:ext cx="3433057" cy="209651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1D3379"/>
                </a:solidFill>
              </a:rPr>
              <a:t>Н</a:t>
            </a:r>
            <a:r>
              <a:rPr lang="uk-UA" dirty="0" smtClean="0">
                <a:solidFill>
                  <a:srgbClr val="1D3379"/>
                </a:solidFill>
              </a:rPr>
              <a:t>а </a:t>
            </a:r>
            <a:r>
              <a:rPr lang="uk-UA" dirty="0">
                <a:solidFill>
                  <a:srgbClr val="1D3379"/>
                </a:solidFill>
              </a:rPr>
              <a:t>формулярі бланку, затвердженому наказом </a:t>
            </a:r>
            <a:r>
              <a:rPr lang="uk-UA" dirty="0" err="1">
                <a:solidFill>
                  <a:srgbClr val="1D3379"/>
                </a:solidFill>
              </a:rPr>
              <a:t>Держстату</a:t>
            </a:r>
            <a:r>
              <a:rPr lang="uk-UA" dirty="0"/>
              <a:t> </a:t>
            </a:r>
            <a:r>
              <a:rPr lang="uk-UA" dirty="0" smtClean="0">
                <a:solidFill>
                  <a:srgbClr val="1D3379"/>
                </a:solidFill>
              </a:rPr>
              <a:t>25</a:t>
            </a:r>
            <a:r>
              <a:rPr lang="uk-UA" dirty="0">
                <a:solidFill>
                  <a:srgbClr val="1D3379"/>
                </a:solidFill>
              </a:rPr>
              <a:t> </a:t>
            </a:r>
            <a:r>
              <a:rPr lang="uk-UA" dirty="0" smtClean="0">
                <a:solidFill>
                  <a:srgbClr val="1D3379"/>
                </a:solidFill>
              </a:rPr>
              <a:t>травня 2022 р. № 107 </a:t>
            </a:r>
            <a:r>
              <a:rPr lang="uk-UA" dirty="0">
                <a:solidFill>
                  <a:srgbClr val="1D3379"/>
                </a:solidFill>
              </a:rPr>
              <a:t>(зі змінами, внесеними наказом </a:t>
            </a:r>
            <a:r>
              <a:rPr lang="uk-UA" dirty="0" err="1">
                <a:solidFill>
                  <a:srgbClr val="1D3379"/>
                </a:solidFill>
              </a:rPr>
              <a:t>Держстату</a:t>
            </a:r>
            <a:r>
              <a:rPr lang="uk-UA" dirty="0">
                <a:solidFill>
                  <a:srgbClr val="1D3379"/>
                </a:solidFill>
              </a:rPr>
              <a:t> від 10 листопада 2022 р. №279). </a:t>
            </a:r>
          </a:p>
        </p:txBody>
      </p:sp>
      <p:sp>
        <p:nvSpPr>
          <p:cNvPr id="8" name="Стрілка вправо 7"/>
          <p:cNvSpPr/>
          <p:nvPr/>
        </p:nvSpPr>
        <p:spPr>
          <a:xfrm>
            <a:off x="7679926" y="3121318"/>
            <a:ext cx="727858" cy="463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/>
          <p:cNvSpPr/>
          <p:nvPr/>
        </p:nvSpPr>
        <p:spPr>
          <a:xfrm>
            <a:off x="8407784" y="2698689"/>
            <a:ext cx="3250816" cy="124686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1D3379"/>
                </a:solidFill>
              </a:rPr>
              <a:t>У відповідності з роз’ясненнями </a:t>
            </a:r>
            <a:r>
              <a:rPr lang="uk-UA" dirty="0" err="1">
                <a:solidFill>
                  <a:srgbClr val="1D3379"/>
                </a:solidFill>
              </a:rPr>
              <a:t>Держстату</a:t>
            </a:r>
            <a:r>
              <a:rPr lang="uk-UA" dirty="0">
                <a:solidFill>
                  <a:srgbClr val="1D3379"/>
                </a:solidFill>
              </a:rPr>
              <a:t> від 12 липня 2021 року №</a:t>
            </a:r>
            <a:r>
              <a:rPr lang="ru-RU" dirty="0">
                <a:solidFill>
                  <a:srgbClr val="1D3379"/>
                </a:solidFill>
              </a:rPr>
              <a:t> </a:t>
            </a:r>
            <a:r>
              <a:rPr lang="uk-UA" dirty="0">
                <a:solidFill>
                  <a:srgbClr val="1D3379"/>
                </a:solidFill>
              </a:rPr>
              <a:t>19.1.2.-12/19-21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1133754" y="4738255"/>
            <a:ext cx="2866355" cy="112122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1D3379"/>
                </a:solidFill>
              </a:rPr>
              <a:t>Термін подання звітності </a:t>
            </a:r>
          </a:p>
          <a:p>
            <a:pPr algn="ctr"/>
            <a:r>
              <a:rPr lang="uk-UA" dirty="0">
                <a:solidFill>
                  <a:srgbClr val="1D3379"/>
                </a:solidFill>
              </a:rPr>
              <a:t>за ф.№</a:t>
            </a:r>
            <a:r>
              <a:rPr lang="ru-RU" dirty="0">
                <a:solidFill>
                  <a:srgbClr val="1D3379"/>
                </a:solidFill>
              </a:rPr>
              <a:t> </a:t>
            </a:r>
            <a:r>
              <a:rPr lang="ru-RU" dirty="0" smtClean="0">
                <a:solidFill>
                  <a:srgbClr val="1D3379"/>
                </a:solidFill>
              </a:rPr>
              <a:t>11-мтп </a:t>
            </a:r>
            <a:r>
              <a:rPr lang="ru-RU" dirty="0">
                <a:solidFill>
                  <a:srgbClr val="1D3379"/>
                </a:solidFill>
              </a:rPr>
              <a:t>(</a:t>
            </a:r>
            <a:r>
              <a:rPr lang="ru-RU" dirty="0" err="1">
                <a:solidFill>
                  <a:srgbClr val="1D3379"/>
                </a:solidFill>
              </a:rPr>
              <a:t>річна</a:t>
            </a:r>
            <a:r>
              <a:rPr lang="ru-RU" dirty="0">
                <a:solidFill>
                  <a:srgbClr val="1D3379"/>
                </a:solidFill>
              </a:rPr>
              <a:t>) </a:t>
            </a:r>
            <a:endParaRPr lang="uk-UA" dirty="0">
              <a:solidFill>
                <a:srgbClr val="1D3379"/>
              </a:solidFill>
            </a:endParaRPr>
          </a:p>
        </p:txBody>
      </p:sp>
      <p:sp>
        <p:nvSpPr>
          <p:cNvPr id="11" name="Стрілка вправо 10"/>
          <p:cNvSpPr/>
          <p:nvPr/>
        </p:nvSpPr>
        <p:spPr>
          <a:xfrm>
            <a:off x="4043219" y="5016448"/>
            <a:ext cx="3389155" cy="402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кутник 12"/>
          <p:cNvSpPr/>
          <p:nvPr/>
        </p:nvSpPr>
        <p:spPr>
          <a:xfrm>
            <a:off x="7432374" y="4958669"/>
            <a:ext cx="4349432" cy="46546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i="1" u="sng" dirty="0">
                <a:solidFill>
                  <a:srgbClr val="1D3379"/>
                </a:solidFill>
              </a:rPr>
              <a:t>Не пізніше </a:t>
            </a:r>
            <a:r>
              <a:rPr lang="uk-UA" sz="2000" i="1" u="sng" dirty="0" smtClean="0">
                <a:solidFill>
                  <a:srgbClr val="1D3379"/>
                </a:solidFill>
              </a:rPr>
              <a:t>28 лютого 2023 року</a:t>
            </a:r>
            <a:endParaRPr lang="uk-UA" sz="2000" i="1" u="sng" dirty="0">
              <a:solidFill>
                <a:srgbClr val="1D33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298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0481" y="-2174"/>
            <a:ext cx="7403334" cy="5563518"/>
          </a:xfrm>
        </p:spPr>
        <p:txBody>
          <a:bodyPr>
            <a:normAutofit/>
          </a:bodyPr>
          <a:lstStyle/>
          <a:p>
            <a:r>
              <a:rPr lang="uk-UA" sz="3200" b="1" i="1" dirty="0" smtClean="0">
                <a:effectLst>
                  <a:outerShdw blurRad="63500" dist="50800" dir="5400000" algn="ctr" rotWithShape="0">
                    <a:srgbClr val="000000">
                      <a:alpha val="99000"/>
                    </a:srgbClr>
                  </a:outerShdw>
                </a:effectLst>
              </a:rPr>
              <a:t>      </a:t>
            </a: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i="1" dirty="0" smtClean="0">
                <a:effectLst>
                  <a:outerShdw blurRad="63500" dist="50800" dir="5400000" algn="ctr" rotWithShape="0">
                    <a:srgbClr val="000000">
                      <a:alpha val="99000"/>
                    </a:srgbClr>
                  </a:outerShdw>
                </a:effectLst>
              </a:rPr>
              <a:t/>
            </a:r>
            <a:br>
              <a:rPr lang="uk-UA" sz="2400" b="1" i="1" dirty="0" smtClean="0">
                <a:effectLst>
                  <a:outerShdw blurRad="63500" dist="50800" dir="5400000" algn="ctr" rotWithShape="0">
                    <a:srgbClr val="000000">
                      <a:alpha val="99000"/>
                    </a:srgbClr>
                  </a:outerShdw>
                </a:effectLst>
              </a:rPr>
            </a:br>
            <a:r>
              <a:rPr lang="uk-UA" sz="2400" b="1" i="1" dirty="0" smtClean="0">
                <a:effectLst>
                  <a:outerShdw blurRad="63500" dist="50800" dir="5400000" algn="ctr" rotWithShape="0">
                    <a:srgbClr val="000000">
                      <a:alpha val="99000"/>
                    </a:srgbClr>
                  </a:outerShdw>
                </a:effectLst>
              </a:rPr>
              <a:t>                                       </a:t>
            </a:r>
            <a:r>
              <a:rPr lang="uk-UA" sz="1800" i="1" dirty="0" smtClean="0">
                <a:effectLst>
                  <a:outerShdw blurRad="63500" dist="50800" dir="5400000" algn="ctr" rotWithShape="0">
                    <a:srgbClr val="000000">
                      <a:alpha val="99000"/>
                    </a:srgbClr>
                  </a:outerShdw>
                </a:effectLst>
              </a:rPr>
              <a:t> </a:t>
            </a:r>
            <a:endParaRPr lang="uk-UA" sz="1800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1423555" y="-61987"/>
            <a:ext cx="102622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1D3379"/>
                </a:solidFill>
              </a:rPr>
              <a:t>Шановні респонденти! Пропонуємо вашій увазі </a:t>
            </a:r>
            <a:r>
              <a:rPr lang="uk-UA" b="1" dirty="0" smtClean="0">
                <a:solidFill>
                  <a:srgbClr val="FF0000"/>
                </a:solidFill>
              </a:rPr>
              <a:t>додаткові роз</a:t>
            </a:r>
            <a:r>
              <a:rPr lang="en-US" b="1" dirty="0" smtClean="0">
                <a:solidFill>
                  <a:srgbClr val="FF0000"/>
                </a:solidFill>
              </a:rPr>
              <a:t>’</a:t>
            </a:r>
            <a:r>
              <a:rPr lang="uk-UA" b="1" dirty="0" err="1" smtClean="0">
                <a:solidFill>
                  <a:srgbClr val="FF0000"/>
                </a:solidFill>
              </a:rPr>
              <a:t>яснення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>
                <a:solidFill>
                  <a:srgbClr val="1D3379"/>
                </a:solidFill>
              </a:rPr>
              <a:t>(рекомендації) щодо заповнення звіту №11-мтп </a:t>
            </a:r>
            <a:r>
              <a:rPr lang="uk-UA" b="1" dirty="0">
                <a:solidFill>
                  <a:srgbClr val="1D3379"/>
                </a:solidFill>
              </a:rPr>
              <a:t>(річна)</a:t>
            </a:r>
          </a:p>
          <a:p>
            <a:r>
              <a:rPr lang="uk-UA" b="1" dirty="0">
                <a:solidFill>
                  <a:srgbClr val="1D3379"/>
                </a:solidFill>
              </a:rPr>
              <a:t>«</a:t>
            </a:r>
            <a:r>
              <a:rPr lang="ru-RU" b="1" dirty="0" err="1" smtClean="0">
                <a:solidFill>
                  <a:srgbClr val="1D3379"/>
                </a:solidFill>
              </a:rPr>
              <a:t>Звіт</a:t>
            </a:r>
            <a:r>
              <a:rPr lang="ru-RU" b="1" dirty="0" smtClean="0">
                <a:solidFill>
                  <a:srgbClr val="1D3379"/>
                </a:solidFill>
              </a:rPr>
              <a:t> </a:t>
            </a:r>
            <a:r>
              <a:rPr lang="ru-RU" b="1" dirty="0">
                <a:solidFill>
                  <a:srgbClr val="1D3379"/>
                </a:solidFill>
              </a:rPr>
              <a:t>про </a:t>
            </a:r>
            <a:r>
              <a:rPr lang="uk-UA" b="1" dirty="0" smtClean="0">
                <a:solidFill>
                  <a:srgbClr val="1D3379"/>
                </a:solidFill>
              </a:rPr>
              <a:t>постачання та використання енергії»</a:t>
            </a:r>
            <a:endParaRPr lang="uk-UA" b="1" dirty="0">
              <a:solidFill>
                <a:srgbClr val="1D3379"/>
              </a:solidFill>
            </a:endParaRPr>
          </a:p>
        </p:txBody>
      </p:sp>
      <p:sp>
        <p:nvSpPr>
          <p:cNvPr id="28" name="Округлений прямокутник 27"/>
          <p:cNvSpPr/>
          <p:nvPr/>
        </p:nvSpPr>
        <p:spPr>
          <a:xfrm>
            <a:off x="7749295" y="416586"/>
            <a:ext cx="3584832" cy="8399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rgbClr val="1D3379"/>
                </a:solidFill>
              </a:rPr>
              <a:t>Обов’язковим</a:t>
            </a:r>
            <a:r>
              <a:rPr lang="uk-UA" sz="1400" b="1" dirty="0">
                <a:solidFill>
                  <a:srgbClr val="002060"/>
                </a:solidFill>
              </a:rPr>
              <a:t> </a:t>
            </a:r>
            <a:r>
              <a:rPr lang="uk-UA" sz="1400" b="1" dirty="0">
                <a:solidFill>
                  <a:srgbClr val="1D3379"/>
                </a:solidFill>
              </a:rPr>
              <a:t>є заповнення усіх реквізитів адресної частини</a:t>
            </a:r>
            <a:r>
              <a:rPr lang="uk-UA" sz="1400" b="1" dirty="0" smtClean="0">
                <a:solidFill>
                  <a:srgbClr val="002060"/>
                </a:solidFill>
              </a:rPr>
              <a:t>:</a:t>
            </a:r>
            <a:endParaRPr lang="uk-UA" sz="1400" b="1" dirty="0">
              <a:solidFill>
                <a:srgbClr val="002060"/>
              </a:solidFill>
            </a:endParaRPr>
          </a:p>
        </p:txBody>
      </p:sp>
      <p:sp>
        <p:nvSpPr>
          <p:cNvPr id="32" name="Округлена прямокутна виноска 31"/>
          <p:cNvSpPr/>
          <p:nvPr/>
        </p:nvSpPr>
        <p:spPr>
          <a:xfrm>
            <a:off x="390691" y="2129588"/>
            <a:ext cx="2116666" cy="2163511"/>
          </a:xfrm>
          <a:prstGeom prst="wedgeRoundRectCallout">
            <a:avLst>
              <a:gd name="adj1" fmla="val 79490"/>
              <a:gd name="adj2" fmla="val 98371"/>
              <a:gd name="adj3" fmla="val 16667"/>
            </a:avLst>
          </a:prstGeom>
          <a:solidFill>
            <a:srgbClr val="6C98D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>
                <a:solidFill>
                  <a:schemeClr val="bg1"/>
                </a:solidFill>
              </a:rPr>
              <a:t>Код території фактичної адреси відповідно до кодифікатора </a:t>
            </a:r>
            <a:r>
              <a:rPr lang="uk-UA" sz="1400" u="sng" dirty="0">
                <a:solidFill>
                  <a:schemeClr val="bg1"/>
                </a:solidFill>
              </a:rPr>
              <a:t>адміністративно- </a:t>
            </a:r>
            <a:r>
              <a:rPr lang="uk-UA" sz="1400" b="1" u="sng" dirty="0">
                <a:solidFill>
                  <a:schemeClr val="bg1"/>
                </a:solidFill>
              </a:rPr>
              <a:t>територіальних о</a:t>
            </a:r>
            <a:r>
              <a:rPr lang="uk-UA" sz="1400" b="1" dirty="0">
                <a:solidFill>
                  <a:schemeClr val="bg1"/>
                </a:solidFill>
              </a:rPr>
              <a:t>диниць </a:t>
            </a:r>
            <a:r>
              <a:rPr lang="uk-UA" sz="1400" dirty="0">
                <a:solidFill>
                  <a:schemeClr val="bg1"/>
                </a:solidFill>
              </a:rPr>
              <a:t>та територій територіальних громад </a:t>
            </a:r>
          </a:p>
        </p:txBody>
      </p:sp>
      <p:sp>
        <p:nvSpPr>
          <p:cNvPr id="36" name="Округлена прямокутна виноска 35"/>
          <p:cNvSpPr/>
          <p:nvPr/>
        </p:nvSpPr>
        <p:spPr>
          <a:xfrm>
            <a:off x="7749295" y="1555203"/>
            <a:ext cx="3584826" cy="949006"/>
          </a:xfrm>
          <a:prstGeom prst="wedgeRoundRectCallout">
            <a:avLst>
              <a:gd name="adj1" fmla="val -78949"/>
              <a:gd name="adj2" fmla="val 233452"/>
              <a:gd name="adj3" fmla="val 16667"/>
            </a:avLst>
          </a:prstGeom>
          <a:solidFill>
            <a:srgbClr val="6C98D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Юридична та фактична адреса підприємства</a:t>
            </a:r>
          </a:p>
        </p:txBody>
      </p:sp>
      <p:sp>
        <p:nvSpPr>
          <p:cNvPr id="40" name="Округлена прямокутна виноска 39"/>
          <p:cNvSpPr/>
          <p:nvPr/>
        </p:nvSpPr>
        <p:spPr>
          <a:xfrm>
            <a:off x="9102161" y="3439392"/>
            <a:ext cx="2878558" cy="3307468"/>
          </a:xfrm>
          <a:prstGeom prst="wedgeRoundRectCallout">
            <a:avLst>
              <a:gd name="adj1" fmla="val -126809"/>
              <a:gd name="adj2" fmla="val 25751"/>
              <a:gd name="adj3" fmla="val 16667"/>
            </a:avLst>
          </a:prstGeom>
          <a:solidFill>
            <a:srgbClr val="6C98D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bg1"/>
                </a:solidFill>
              </a:rPr>
              <a:t>При поданні звітності і </a:t>
            </a:r>
            <a:r>
              <a:rPr lang="uk-UA" sz="1400" b="1" u="sng" dirty="0">
                <a:solidFill>
                  <a:schemeClr val="bg1"/>
                </a:solidFill>
              </a:rPr>
              <a:t>у разі відсутності використання </a:t>
            </a:r>
            <a:r>
              <a:rPr lang="uk-UA" sz="1400" b="1" dirty="0">
                <a:solidFill>
                  <a:schemeClr val="bg1"/>
                </a:solidFill>
              </a:rPr>
              <a:t>тепло- та електроенергії або відсутності здійснення економічної діяльності заповнюється </a:t>
            </a:r>
            <a:r>
              <a:rPr lang="uk-UA" sz="1400" b="1" u="sng" dirty="0">
                <a:solidFill>
                  <a:schemeClr val="bg1"/>
                </a:solidFill>
              </a:rPr>
              <a:t>«Інформація про відсутність даних» </a:t>
            </a:r>
            <a:r>
              <a:rPr lang="uk-UA" sz="1400" b="1" dirty="0">
                <a:solidFill>
                  <a:schemeClr val="bg1"/>
                </a:solidFill>
              </a:rPr>
              <a:t>і ставиться позначка " " та вказується причина відсутності даних</a:t>
            </a:r>
          </a:p>
        </p:txBody>
      </p:sp>
      <p:pic>
        <p:nvPicPr>
          <p:cNvPr id="11" name="Місце для вмісту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13364" y="951923"/>
            <a:ext cx="3746237" cy="573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3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Нет описания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045" y="2518011"/>
            <a:ext cx="6400512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круглена прямокутна виноска 3"/>
          <p:cNvSpPr/>
          <p:nvPr/>
        </p:nvSpPr>
        <p:spPr>
          <a:xfrm flipH="1">
            <a:off x="202016" y="683559"/>
            <a:ext cx="2200942" cy="4951697"/>
          </a:xfrm>
          <a:prstGeom prst="wedgeRoundRectCallout">
            <a:avLst>
              <a:gd name="adj1" fmla="val -97443"/>
              <a:gd name="adj2" fmla="val -6983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200" b="1" u="sng" spc="-60" dirty="0">
                <a:solidFill>
                  <a:srgbClr val="002060"/>
                </a:solidFill>
              </a:rPr>
              <a:t>Показники розділу </a:t>
            </a:r>
            <a:r>
              <a:rPr lang="uk-UA" sz="1200" b="1" u="sng" spc="-60" dirty="0" smtClean="0">
                <a:solidFill>
                  <a:srgbClr val="002060"/>
                </a:solidFill>
              </a:rPr>
              <a:t>1 </a:t>
            </a:r>
            <a:r>
              <a:rPr lang="uk-UA" sz="1200" b="1" spc="-60" dirty="0">
                <a:solidFill>
                  <a:srgbClr val="002060"/>
                </a:solidFill>
              </a:rPr>
              <a:t>містять дані щодо джерел постачання електроенергії, теплоенергії та енергогенеруючих </a:t>
            </a:r>
            <a:r>
              <a:rPr lang="uk-UA" sz="1200" b="1" spc="-60" dirty="0" err="1">
                <a:solidFill>
                  <a:srgbClr val="002060"/>
                </a:solidFill>
              </a:rPr>
              <a:t>потужностей</a:t>
            </a:r>
            <a:r>
              <a:rPr lang="uk-UA" sz="1200" b="1" spc="-60" dirty="0">
                <a:solidFill>
                  <a:srgbClr val="002060"/>
                </a:solidFill>
              </a:rPr>
              <a:t> котельних та інших енергетичних установок.</a:t>
            </a:r>
          </a:p>
          <a:p>
            <a:pPr algn="just"/>
            <a:r>
              <a:rPr lang="uk-UA" sz="1200" b="1" spc="-60" dirty="0">
                <a:solidFill>
                  <a:srgbClr val="002060"/>
                </a:solidFill>
              </a:rPr>
              <a:t>Установлена електрична та теплова потужності джерел постачання енергії відображається станом на кінець звітного року. Показники щодо установленої потужності енергогенеруючих станцій (установок) відображаються в кіловатах  та гігакалоріях за годину.</a:t>
            </a:r>
          </a:p>
        </p:txBody>
      </p:sp>
      <p:sp>
        <p:nvSpPr>
          <p:cNvPr id="5" name="Округлена прямокутна виноска 4"/>
          <p:cNvSpPr/>
          <p:nvPr/>
        </p:nvSpPr>
        <p:spPr>
          <a:xfrm>
            <a:off x="2965435" y="667666"/>
            <a:ext cx="2149872" cy="1450620"/>
          </a:xfrm>
          <a:prstGeom prst="wedgeRoundRectCallout">
            <a:avLst>
              <a:gd name="adj1" fmla="val 65081"/>
              <a:gd name="adj2" fmla="val 80740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200" b="1" u="sng" dirty="0" smtClean="0">
                <a:solidFill>
                  <a:srgbClr val="002060"/>
                </a:solidFill>
              </a:rPr>
              <a:t>Графа 1 </a:t>
            </a:r>
            <a:r>
              <a:rPr lang="uk-UA" sz="1200" b="1" dirty="0" smtClean="0">
                <a:solidFill>
                  <a:srgbClr val="002060"/>
                </a:solidFill>
              </a:rPr>
              <a:t>відображає </a:t>
            </a:r>
            <a:r>
              <a:rPr lang="uk-UA" sz="1200" b="1" dirty="0">
                <a:solidFill>
                  <a:srgbClr val="002060"/>
                </a:solidFill>
              </a:rPr>
              <a:t>дані про </a:t>
            </a:r>
            <a:r>
              <a:rPr lang="uk-UA" sz="1200" b="1" dirty="0" smtClean="0">
                <a:solidFill>
                  <a:srgbClr val="002060"/>
                </a:solidFill>
              </a:rPr>
              <a:t>установлену </a:t>
            </a:r>
            <a:r>
              <a:rPr lang="uk-UA" sz="1200" b="1" dirty="0">
                <a:solidFill>
                  <a:srgbClr val="002060"/>
                </a:solidFill>
              </a:rPr>
              <a:t>електричну потужність електростанції та установок. 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5584301" y="620967"/>
            <a:ext cx="5773480" cy="1544018"/>
          </a:xfrm>
          <a:prstGeom prst="wedgeRoundRectCallout">
            <a:avLst>
              <a:gd name="adj1" fmla="val -33217"/>
              <a:gd name="adj2" fmla="val 78315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200" b="1" u="sng" dirty="0" smtClean="0">
                <a:solidFill>
                  <a:srgbClr val="002060"/>
                </a:solidFill>
              </a:rPr>
              <a:t>Графа 2 </a:t>
            </a:r>
            <a:r>
              <a:rPr lang="uk-UA" sz="1200" b="1" dirty="0" smtClean="0">
                <a:solidFill>
                  <a:srgbClr val="002060"/>
                </a:solidFill>
              </a:rPr>
              <a:t>вміщує </a:t>
            </a:r>
            <a:r>
              <a:rPr lang="uk-UA" sz="1200" b="1" dirty="0">
                <a:solidFill>
                  <a:srgbClr val="002060"/>
                </a:solidFill>
              </a:rPr>
              <a:t>дані щодо установленої теплової потужності по турбоагрегатах із регульованим відбором пари, протитиском і погіршеним вакуумом, які відпускають тепло споживачам безпосередньо або через водогрійні, редукційні, </a:t>
            </a:r>
            <a:r>
              <a:rPr lang="uk-UA" sz="1200" b="1" dirty="0" err="1">
                <a:solidFill>
                  <a:srgbClr val="002060"/>
                </a:solidFill>
              </a:rPr>
              <a:t>пароперетворювальні</a:t>
            </a:r>
            <a:r>
              <a:rPr lang="uk-UA" sz="1200" b="1" dirty="0">
                <a:solidFill>
                  <a:srgbClr val="002060"/>
                </a:solidFill>
              </a:rPr>
              <a:t> установки; конденсаційних турбоагрегатах, які відпускають тепло з нерегульованих відборів, станом на 31 грудня звітного року. </a:t>
            </a:r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9654199" y="2518011"/>
            <a:ext cx="2149872" cy="1671217"/>
          </a:xfrm>
          <a:prstGeom prst="wedgeRoundRectCallout">
            <a:avLst>
              <a:gd name="adj1" fmla="val -143748"/>
              <a:gd name="adj2" fmla="val -6769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200" b="1" u="sng" dirty="0" smtClean="0">
                <a:solidFill>
                  <a:srgbClr val="002060"/>
                </a:solidFill>
              </a:rPr>
              <a:t>Графа 3 в</a:t>
            </a:r>
            <a:r>
              <a:rPr lang="uk-UA" sz="1200" b="1" dirty="0" smtClean="0">
                <a:solidFill>
                  <a:srgbClr val="002060"/>
                </a:solidFill>
              </a:rPr>
              <a:t>ідображає </a:t>
            </a:r>
            <a:r>
              <a:rPr lang="uk-UA" sz="1200" b="1" dirty="0">
                <a:solidFill>
                  <a:srgbClr val="002060"/>
                </a:solidFill>
              </a:rPr>
              <a:t>дані про кількість відпущеної електроенергії </a:t>
            </a:r>
            <a:r>
              <a:rPr lang="uk-UA" sz="1200" b="1" dirty="0" smtClean="0">
                <a:solidFill>
                  <a:srgbClr val="002060"/>
                </a:solidFill>
              </a:rPr>
              <a:t> </a:t>
            </a:r>
            <a:r>
              <a:rPr lang="uk-UA" sz="1200" b="1" dirty="0">
                <a:solidFill>
                  <a:srgbClr val="002060"/>
                </a:solidFill>
              </a:rPr>
              <a:t>та не включає даних щодо витрат енергії на власні виробничі потреби.</a:t>
            </a:r>
          </a:p>
          <a:p>
            <a:pPr algn="just"/>
            <a:endParaRPr lang="uk-UA" sz="1200" b="1" dirty="0">
              <a:solidFill>
                <a:srgbClr val="002060"/>
              </a:solidFill>
            </a:endParaRPr>
          </a:p>
        </p:txBody>
      </p:sp>
      <p:sp>
        <p:nvSpPr>
          <p:cNvPr id="8" name="Округлена прямокутна виноска 7"/>
          <p:cNvSpPr/>
          <p:nvPr/>
        </p:nvSpPr>
        <p:spPr>
          <a:xfrm>
            <a:off x="8917027" y="4373337"/>
            <a:ext cx="3090530" cy="2386040"/>
          </a:xfrm>
          <a:prstGeom prst="wedgeRoundRectCallout">
            <a:avLst>
              <a:gd name="adj1" fmla="val -70145"/>
              <a:gd name="adj2" fmla="val -48327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b="1" u="sng" dirty="0" smtClean="0">
                <a:solidFill>
                  <a:srgbClr val="002060"/>
                </a:solidFill>
              </a:rPr>
              <a:t>Графа 4  </a:t>
            </a:r>
            <a:r>
              <a:rPr lang="uk-UA" sz="1200" b="1" dirty="0" smtClean="0">
                <a:solidFill>
                  <a:srgbClr val="002060"/>
                </a:solidFill>
              </a:rPr>
              <a:t>відображає </a:t>
            </a:r>
            <a:r>
              <a:rPr lang="uk-UA" sz="1200" b="1" dirty="0">
                <a:solidFill>
                  <a:srgbClr val="002060"/>
                </a:solidFill>
              </a:rPr>
              <a:t>відпущену теплоенергію із парою різних параметрів, мережною і хімічно очищеною (знесоленою) водою, конденсатом і дистилятом, за винятком теплової енергії, поверненої у цикл з відробленою парою, конденсатом, мережною водою, а також початковою водою, що поповнює неповернення конденсату </a:t>
            </a:r>
            <a:r>
              <a:rPr lang="uk-UA" sz="1200" b="1" dirty="0" smtClean="0">
                <a:solidFill>
                  <a:srgbClr val="002060"/>
                </a:solidFill>
              </a:rPr>
              <a:t>й втрати </a:t>
            </a:r>
            <a:r>
              <a:rPr lang="uk-UA" sz="1200" b="1" dirty="0">
                <a:solidFill>
                  <a:srgbClr val="002060"/>
                </a:solidFill>
              </a:rPr>
              <a:t>мережної води.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841665" y="3244334"/>
            <a:ext cx="7605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я </a:t>
            </a:r>
            <a:endParaRPr lang="uk-UA" dirty="0"/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1161823" y="-12614"/>
            <a:ext cx="10559122" cy="520884"/>
          </a:xfrm>
          <a:prstGeom prst="roundRect">
            <a:avLst/>
          </a:prstGeom>
          <a:solidFill>
            <a:srgbClr val="6C98D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/>
              <a:t>Розділ</a:t>
            </a:r>
            <a:r>
              <a:rPr lang="ru-RU" sz="2000" dirty="0"/>
              <a:t> 1 </a:t>
            </a:r>
            <a:r>
              <a:rPr lang="ru-RU" sz="2000" dirty="0" err="1"/>
              <a:t>заповнюють</a:t>
            </a:r>
            <a:r>
              <a:rPr lang="ru-RU" sz="2000" dirty="0"/>
              <a:t> </a:t>
            </a:r>
            <a:r>
              <a:rPr lang="ru-RU" sz="2000" dirty="0" err="1"/>
              <a:t>виробники</a:t>
            </a:r>
            <a:r>
              <a:rPr lang="ru-RU" sz="2000" dirty="0"/>
              <a:t> та </a:t>
            </a:r>
            <a:r>
              <a:rPr lang="ru-RU" sz="2000" dirty="0" err="1"/>
              <a:t>постачальники</a:t>
            </a:r>
            <a:r>
              <a:rPr lang="ru-RU" sz="2000" dirty="0"/>
              <a:t> тепло- та </a:t>
            </a:r>
            <a:r>
              <a:rPr lang="ru-RU" sz="2000" dirty="0" err="1" smtClean="0"/>
              <a:t>електроенергії</a:t>
            </a:r>
            <a:endParaRPr lang="uk-U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15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круглений прямокутник 1"/>
          <p:cNvSpPr/>
          <p:nvPr/>
        </p:nvSpPr>
        <p:spPr>
          <a:xfrm>
            <a:off x="1693717" y="135082"/>
            <a:ext cx="10058399" cy="1246910"/>
          </a:xfrm>
          <a:prstGeom prst="roundRect">
            <a:avLst/>
          </a:prstGeom>
          <a:solidFill>
            <a:srgbClr val="6C98D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/>
              <a:t>Розділи 2, </a:t>
            </a:r>
            <a:r>
              <a:rPr lang="uk-UA" sz="2000" dirty="0" smtClean="0"/>
              <a:t>3 вміщують дані про загальний обсяг використання електроенергії та теплоенергії, </a:t>
            </a:r>
            <a:r>
              <a:rPr lang="uk-UA" sz="2000" dirty="0"/>
              <a:t>що надійшли на підприємство за усіма джерелами </a:t>
            </a:r>
            <a:r>
              <a:rPr lang="uk-UA" sz="2000" dirty="0" smtClean="0"/>
              <a:t>надходження.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10242" name="Picture 2" descr="Нет описания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033" y="1475509"/>
            <a:ext cx="4535632" cy="523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круглена прямокутна виноска 3"/>
          <p:cNvSpPr/>
          <p:nvPr/>
        </p:nvSpPr>
        <p:spPr>
          <a:xfrm>
            <a:off x="8562110" y="1475509"/>
            <a:ext cx="3034145" cy="2558227"/>
          </a:xfrm>
          <a:prstGeom prst="wedgeRoundRectCallout">
            <a:avLst>
              <a:gd name="adj1" fmla="val -86441"/>
              <a:gd name="adj2" fmla="val -40428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200" b="1" u="sng" dirty="0">
                <a:solidFill>
                  <a:srgbClr val="002060"/>
                </a:solidFill>
              </a:rPr>
              <a:t>Показники розділу </a:t>
            </a:r>
            <a:r>
              <a:rPr lang="uk-UA" sz="1200" b="1" u="sng" dirty="0" smtClean="0">
                <a:solidFill>
                  <a:srgbClr val="002060"/>
                </a:solidFill>
              </a:rPr>
              <a:t>2</a:t>
            </a:r>
            <a:r>
              <a:rPr lang="uk-UA" sz="1200" b="1" dirty="0" smtClean="0">
                <a:solidFill>
                  <a:srgbClr val="002060"/>
                </a:solidFill>
              </a:rPr>
              <a:t>, «Використання електроенергії» вміщують </a:t>
            </a:r>
            <a:r>
              <a:rPr lang="uk-UA" sz="1200" b="1" dirty="0">
                <a:solidFill>
                  <a:srgbClr val="002060"/>
                </a:solidFill>
              </a:rPr>
              <a:t>дані про загальний обсяг використання електроенергії (активної енергії), що надійшла на підприємство за усіма джерелами надходження як від власного виробництва, так і від інших підприємств і організацій. Дані надаються у тисячах кіловат-годинах (</a:t>
            </a:r>
            <a:r>
              <a:rPr lang="uk-UA" sz="1200" b="1" dirty="0" err="1">
                <a:solidFill>
                  <a:srgbClr val="002060"/>
                </a:solidFill>
              </a:rPr>
              <a:t>тис.кВт·год</a:t>
            </a:r>
            <a:r>
              <a:rPr lang="ru-RU" sz="1200" b="1" dirty="0">
                <a:solidFill>
                  <a:srgbClr val="002060"/>
                </a:solidFill>
              </a:rPr>
              <a:t>)</a:t>
            </a:r>
            <a:r>
              <a:rPr lang="uk-UA" sz="1200" b="1" dirty="0">
                <a:solidFill>
                  <a:srgbClr val="002060"/>
                </a:solidFill>
              </a:rPr>
              <a:t> за звітний рік</a:t>
            </a:r>
            <a:r>
              <a:rPr lang="uk-UA" sz="1200" b="1" dirty="0" smtClean="0">
                <a:solidFill>
                  <a:srgbClr val="002060"/>
                </a:solidFill>
              </a:rPr>
              <a:t>.</a:t>
            </a:r>
            <a:endParaRPr lang="uk-UA" sz="1200" b="1" dirty="0">
              <a:solidFill>
                <a:srgbClr val="002060"/>
              </a:solidFill>
            </a:endParaRPr>
          </a:p>
        </p:txBody>
      </p:sp>
      <p:sp>
        <p:nvSpPr>
          <p:cNvPr id="5" name="Округлена прямокутна виноска 4"/>
          <p:cNvSpPr/>
          <p:nvPr/>
        </p:nvSpPr>
        <p:spPr>
          <a:xfrm>
            <a:off x="307975" y="4675910"/>
            <a:ext cx="3176119" cy="2036617"/>
          </a:xfrm>
          <a:prstGeom prst="wedgeRoundRectCallout">
            <a:avLst>
              <a:gd name="adj1" fmla="val 79086"/>
              <a:gd name="adj2" fmla="val -80352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b="1" u="sng" dirty="0">
                <a:solidFill>
                  <a:srgbClr val="002060"/>
                </a:solidFill>
              </a:rPr>
              <a:t>Показники розділу 3 </a:t>
            </a:r>
            <a:r>
              <a:rPr lang="uk-UA" sz="1200" b="1" dirty="0">
                <a:solidFill>
                  <a:srgbClr val="002060"/>
                </a:solidFill>
              </a:rPr>
              <a:t>«Використання теплоенергії (пари і гарячої води)»</a:t>
            </a:r>
            <a:r>
              <a:rPr lang="uk-UA" sz="1200" dirty="0">
                <a:solidFill>
                  <a:srgbClr val="002060"/>
                </a:solidFill>
              </a:rPr>
              <a:t>,</a:t>
            </a:r>
            <a:r>
              <a:rPr lang="uk-UA" sz="1200" b="1" dirty="0">
                <a:solidFill>
                  <a:srgbClr val="002060"/>
                </a:solidFill>
              </a:rPr>
              <a:t> вміщують дані щодо обсягу використаної теплоенергії (пари і гарячої води), одержаної як від власних джерел, так і отриманої від інших підприємств та організацій. Дані надаються у гігакалоріях (</a:t>
            </a:r>
            <a:r>
              <a:rPr lang="uk-UA" sz="1200" b="1" dirty="0" err="1">
                <a:solidFill>
                  <a:srgbClr val="002060"/>
                </a:solidFill>
              </a:rPr>
              <a:t>Гкал</a:t>
            </a:r>
            <a:r>
              <a:rPr lang="uk-UA" sz="1200" b="1" dirty="0">
                <a:solidFill>
                  <a:srgbClr val="002060"/>
                </a:solidFill>
              </a:rPr>
              <a:t>) за звітний рік.</a:t>
            </a:r>
          </a:p>
        </p:txBody>
      </p:sp>
      <p:sp>
        <p:nvSpPr>
          <p:cNvPr id="3" name="AutoShape 4" descr="Як економити електричну енергію? Способи економ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8" descr="Як економити електричну енергію? Способи економі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75" y="1606464"/>
            <a:ext cx="2849994" cy="2844973"/>
          </a:xfrm>
          <a:prstGeom prst="rect">
            <a:avLst/>
          </a:prstGeom>
        </p:spPr>
      </p:pic>
      <p:sp>
        <p:nvSpPr>
          <p:cNvPr id="9" name="Округлена прямокутна виноска 8"/>
          <p:cNvSpPr/>
          <p:nvPr/>
        </p:nvSpPr>
        <p:spPr>
          <a:xfrm>
            <a:off x="8988133" y="4197926"/>
            <a:ext cx="2608122" cy="2317173"/>
          </a:xfrm>
          <a:prstGeom prst="wedgeRoundRectCallout">
            <a:avLst>
              <a:gd name="adj1" fmla="val -99463"/>
              <a:gd name="adj2" fmla="val 34344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b="1" dirty="0" smtClean="0">
                <a:solidFill>
                  <a:srgbClr val="002060"/>
                </a:solidFill>
              </a:rPr>
              <a:t>Звіт повинен </a:t>
            </a:r>
            <a:r>
              <a:rPr lang="uk-UA" sz="1200" b="1" dirty="0">
                <a:solidFill>
                  <a:srgbClr val="002060"/>
                </a:solidFill>
              </a:rPr>
              <a:t>бути підписаний керівником (власником) та/або особою, відповідальною за достовірність наданої інформації</a:t>
            </a:r>
            <a:r>
              <a:rPr lang="uk-UA" sz="1200" b="1" dirty="0" smtClean="0">
                <a:solidFill>
                  <a:srgbClr val="002060"/>
                </a:solidFill>
              </a:rPr>
              <a:t>, має бути вказане </a:t>
            </a:r>
            <a:r>
              <a:rPr lang="uk-UA" sz="1200" b="1" dirty="0">
                <a:solidFill>
                  <a:srgbClr val="002060"/>
                </a:solidFill>
              </a:rPr>
              <a:t>власне </a:t>
            </a:r>
            <a:r>
              <a:rPr lang="uk-UA" sz="1200" b="1" dirty="0" err="1">
                <a:solidFill>
                  <a:srgbClr val="002060"/>
                </a:solidFill>
              </a:rPr>
              <a:t>ім</a:t>
            </a:r>
            <a:r>
              <a:rPr lang="en-US" sz="1200" b="1" dirty="0">
                <a:solidFill>
                  <a:srgbClr val="002060"/>
                </a:solidFill>
              </a:rPr>
              <a:t>’</a:t>
            </a:r>
            <a:r>
              <a:rPr lang="uk-UA" sz="1200" b="1" dirty="0">
                <a:solidFill>
                  <a:srgbClr val="002060"/>
                </a:solidFill>
              </a:rPr>
              <a:t>я ПРІЗВИЩЕ</a:t>
            </a:r>
            <a:r>
              <a:rPr lang="uk-UA" sz="1200" b="1" dirty="0" smtClean="0">
                <a:solidFill>
                  <a:srgbClr val="002060"/>
                </a:solidFill>
              </a:rPr>
              <a:t> відповідальної особи, обов’язково </a:t>
            </a:r>
            <a:r>
              <a:rPr lang="uk-UA" sz="1200" b="1" dirty="0">
                <a:solidFill>
                  <a:srgbClr val="002060"/>
                </a:solidFill>
              </a:rPr>
              <a:t>має бути вказаний номер телефону, за наявності – факс, електронна пошта.</a:t>
            </a:r>
          </a:p>
        </p:txBody>
      </p:sp>
    </p:spTree>
    <p:extLst>
      <p:ext uri="{BB962C8B-B14F-4D97-AF65-F5344CB8AC3E}">
        <p14:creationId xmlns:p14="http://schemas.microsoft.com/office/powerpoint/2010/main" val="178392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круглена прямокутна виноска 2"/>
          <p:cNvSpPr/>
          <p:nvPr/>
        </p:nvSpPr>
        <p:spPr>
          <a:xfrm>
            <a:off x="1652158" y="540327"/>
            <a:ext cx="2722415" cy="810492"/>
          </a:xfrm>
          <a:prstGeom prst="wedgeRoundRectCallout">
            <a:avLst>
              <a:gd name="adj1" fmla="val 73133"/>
              <a:gd name="adj2" fmla="val -6114"/>
              <a:gd name="adj3" fmla="val 16667"/>
            </a:avLst>
          </a:prstGeom>
          <a:solidFill>
            <a:srgbClr val="6C98D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ВАЖЛИВА ІНФОРМАЦІЯ !!!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4868141" y="-1"/>
            <a:ext cx="2628899" cy="1735282"/>
          </a:xfrm>
          <a:prstGeom prst="wedgeRoundRectCallout">
            <a:avLst>
              <a:gd name="adj1" fmla="val 53782"/>
              <a:gd name="adj2" fmla="val 62955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200" b="1" dirty="0" smtClean="0">
                <a:solidFill>
                  <a:srgbClr val="002060"/>
                </a:solidFill>
              </a:rPr>
              <a:t>ПІДПРИЄМСТВА , ЯКІ НЕ ВЕДУТЬ ОБЛІКУ ВИРОБЛЕНОЇ ТЕПЛОЕНЕРГІЇ В ГКАЛ, МОЖУТЬ ВИЗНАЧИТИ ОБСЯГ ВІДПУСКУ ТЕПЛОВОЇ ЕНЕРГІЇ РОЗРАХУНКОВОВО . ПРИКЛАД НАВЕДЕНО ПО ОДНОМУ З ВИДІВ ПАЛИВА (В НАШОМУ ВИПАДКУ ВУГІЛЛЯ):</a:t>
            </a:r>
            <a:endParaRPr lang="uk-UA" sz="1200" b="1" dirty="0">
              <a:solidFill>
                <a:srgbClr val="002060"/>
              </a:solidFill>
            </a:endParaRPr>
          </a:p>
        </p:txBody>
      </p:sp>
      <p:sp>
        <p:nvSpPr>
          <p:cNvPr id="8" name="Округлена прямокутна виноска 7"/>
          <p:cNvSpPr/>
          <p:nvPr/>
        </p:nvSpPr>
        <p:spPr>
          <a:xfrm>
            <a:off x="7712650" y="72736"/>
            <a:ext cx="4477182" cy="3238023"/>
          </a:xfrm>
          <a:prstGeom prst="wedgeRoundRectCallout">
            <a:avLst>
              <a:gd name="adj1" fmla="val -94508"/>
              <a:gd name="adj2" fmla="val 46438"/>
              <a:gd name="adj3" fmla="val 16667"/>
            </a:avLst>
          </a:prstGeom>
          <a:solidFill>
            <a:srgbClr val="6C98D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u="sng" dirty="0" smtClean="0">
                <a:solidFill>
                  <a:schemeClr val="bg1"/>
                </a:solidFill>
              </a:rPr>
              <a:t>Наприклад</a:t>
            </a:r>
            <a:r>
              <a:rPr lang="uk-UA" sz="1400" b="1" dirty="0" smtClean="0">
                <a:solidFill>
                  <a:schemeClr val="bg1"/>
                </a:solidFill>
              </a:rPr>
              <a:t>, якщо  котельня, яка відпускає теплоенергію  населенню і на комунально побутові-потреби, витратила за рік 550 </a:t>
            </a:r>
            <a:r>
              <a:rPr lang="uk-UA" sz="1400" b="1" dirty="0" err="1" smtClean="0">
                <a:solidFill>
                  <a:schemeClr val="bg1"/>
                </a:solidFill>
              </a:rPr>
              <a:t>тонн</a:t>
            </a:r>
            <a:r>
              <a:rPr lang="uk-UA" sz="1400" b="1" dirty="0" smtClean="0">
                <a:solidFill>
                  <a:schemeClr val="bg1"/>
                </a:solidFill>
              </a:rPr>
              <a:t>  </a:t>
            </a:r>
            <a:r>
              <a:rPr lang="uk-UA" sz="1400" b="1" u="sng" dirty="0" smtClean="0">
                <a:solidFill>
                  <a:schemeClr val="bg1"/>
                </a:solidFill>
              </a:rPr>
              <a:t>вугілля</a:t>
            </a:r>
            <a:r>
              <a:rPr lang="uk-UA" sz="1400" b="1" dirty="0" smtClean="0">
                <a:solidFill>
                  <a:schemeClr val="bg1"/>
                </a:solidFill>
              </a:rPr>
              <a:t> , коефіцієнт теплової спроможності якого 0,750, при ККД котельні 66,0%, то витрати умовного палива становлять  412,5 </a:t>
            </a:r>
            <a:r>
              <a:rPr lang="uk-UA" sz="1400" b="1" dirty="0" err="1" smtClean="0">
                <a:solidFill>
                  <a:schemeClr val="bg1"/>
                </a:solidFill>
              </a:rPr>
              <a:t>тонн</a:t>
            </a:r>
            <a:r>
              <a:rPr lang="uk-UA" sz="1400" b="1" dirty="0" smtClean="0">
                <a:solidFill>
                  <a:schemeClr val="bg1"/>
                </a:solidFill>
              </a:rPr>
              <a:t> (550*0,750),  при ККД котельні 66,0% на виробництво 1 </a:t>
            </a:r>
            <a:r>
              <a:rPr lang="uk-UA" sz="1400" b="1" dirty="0" err="1" smtClean="0">
                <a:solidFill>
                  <a:schemeClr val="bg1"/>
                </a:solidFill>
              </a:rPr>
              <a:t>Гкал</a:t>
            </a:r>
            <a:r>
              <a:rPr lang="uk-UA" sz="1400" b="1" dirty="0" smtClean="0">
                <a:solidFill>
                  <a:schemeClr val="bg1"/>
                </a:solidFill>
              </a:rPr>
              <a:t> буде </a:t>
            </a:r>
            <a:r>
              <a:rPr lang="uk-UA" sz="1400" b="1" dirty="0" err="1" smtClean="0">
                <a:solidFill>
                  <a:schemeClr val="bg1"/>
                </a:solidFill>
              </a:rPr>
              <a:t>потрібо</a:t>
            </a:r>
            <a:r>
              <a:rPr lang="uk-UA" sz="1400" b="1" dirty="0" smtClean="0">
                <a:solidFill>
                  <a:schemeClr val="bg1"/>
                </a:solidFill>
              </a:rPr>
              <a:t> відповідно до наведеної таблиці  216,45 кг умовного палива, тоді  кількість виробленої теплоенергії становить </a:t>
            </a:r>
            <a:r>
              <a:rPr lang="uk-UA" sz="1400" b="1" u="sng" dirty="0" smtClean="0">
                <a:solidFill>
                  <a:srgbClr val="FF0000"/>
                </a:solidFill>
              </a:rPr>
              <a:t>1905,8</a:t>
            </a:r>
            <a:r>
              <a:rPr lang="uk-UA" sz="1400" b="1" dirty="0" smtClean="0">
                <a:solidFill>
                  <a:schemeClr val="bg1"/>
                </a:solidFill>
              </a:rPr>
              <a:t> </a:t>
            </a:r>
            <a:r>
              <a:rPr lang="uk-UA" sz="1400" b="1" dirty="0" err="1" smtClean="0">
                <a:solidFill>
                  <a:schemeClr val="bg1"/>
                </a:solidFill>
              </a:rPr>
              <a:t>Ггкал</a:t>
            </a:r>
            <a:r>
              <a:rPr lang="uk-UA" sz="1400" b="1" dirty="0" smtClean="0">
                <a:solidFill>
                  <a:schemeClr val="bg1"/>
                </a:solidFill>
              </a:rPr>
              <a:t>   (412,5*1000/216,45) .</a:t>
            </a:r>
            <a:endParaRPr lang="uk-UA" sz="1400" b="1" dirty="0">
              <a:solidFill>
                <a:schemeClr val="bg1"/>
              </a:solidFill>
            </a:endParaRPr>
          </a:p>
        </p:txBody>
      </p:sp>
      <p:sp>
        <p:nvSpPr>
          <p:cNvPr id="9" name="Округлена прямокутна виноска 8"/>
          <p:cNvSpPr/>
          <p:nvPr/>
        </p:nvSpPr>
        <p:spPr>
          <a:xfrm>
            <a:off x="883227" y="4073233"/>
            <a:ext cx="1932712" cy="1371600"/>
          </a:xfrm>
          <a:prstGeom prst="wedgeRoundRectCallout">
            <a:avLst>
              <a:gd name="adj1" fmla="val 69121"/>
              <a:gd name="adj2" fmla="val -1064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200" b="1" dirty="0" smtClean="0">
                <a:solidFill>
                  <a:srgbClr val="002060"/>
                </a:solidFill>
              </a:rPr>
              <a:t>Для визначення виробництва теплоенергії  за відповідною витратою палива користуються таблицею</a:t>
            </a:r>
            <a:endParaRPr lang="uk-UA" sz="1200" b="1" dirty="0">
              <a:solidFill>
                <a:srgbClr val="002060"/>
              </a:solidFill>
            </a:endParaRPr>
          </a:p>
        </p:txBody>
      </p:sp>
      <p:pic>
        <p:nvPicPr>
          <p:cNvPr id="1032" name="Picture 8" descr="Нет описания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49" y="1735281"/>
            <a:ext cx="5676032" cy="220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круглена прямокутна виноска 19"/>
          <p:cNvSpPr/>
          <p:nvPr/>
        </p:nvSpPr>
        <p:spPr>
          <a:xfrm>
            <a:off x="6936828" y="3456590"/>
            <a:ext cx="5092262" cy="3401410"/>
          </a:xfrm>
          <a:prstGeom prst="wedgeRoundRectCallout">
            <a:avLst>
              <a:gd name="adj1" fmla="val -9146"/>
              <a:gd name="adj2" fmla="val -53127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400" b="1" i="1" u="sng" dirty="0" smtClean="0">
                <a:solidFill>
                  <a:srgbClr val="002060"/>
                </a:solidFill>
              </a:rPr>
              <a:t>Коефіцієнти переводу палива в умовне (коефіцієнт теплової спроможності):</a:t>
            </a:r>
          </a:p>
          <a:p>
            <a:pPr algn="just"/>
            <a:r>
              <a:rPr lang="uk-UA" sz="12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Вугілля кам</a:t>
            </a:r>
            <a:r>
              <a:rPr lang="en-US" sz="12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’</a:t>
            </a:r>
            <a:r>
              <a:rPr lang="uk-UA" sz="1200" b="1" u="sng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яне</a:t>
            </a:r>
            <a:r>
              <a:rPr lang="uk-UA" sz="12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0,750</a:t>
            </a:r>
          </a:p>
          <a:p>
            <a:pPr algn="just"/>
            <a:r>
              <a:rPr lang="uk-UA" sz="1200" b="1" dirty="0" smtClean="0">
                <a:solidFill>
                  <a:srgbClr val="002060"/>
                </a:solidFill>
              </a:rPr>
              <a:t>Брикети, </a:t>
            </a:r>
            <a:r>
              <a:rPr lang="uk-UA" sz="1200" b="1" dirty="0" err="1" smtClean="0">
                <a:solidFill>
                  <a:srgbClr val="002060"/>
                </a:solidFill>
              </a:rPr>
              <a:t>котуни</a:t>
            </a:r>
            <a:r>
              <a:rPr lang="uk-UA" sz="1200" b="1" dirty="0" smtClean="0">
                <a:solidFill>
                  <a:srgbClr val="002060"/>
                </a:solidFill>
              </a:rPr>
              <a:t> та подібні види твердого палива з вугілля  кам</a:t>
            </a:r>
            <a:r>
              <a:rPr lang="en-US" sz="1200" b="1" dirty="0" smtClean="0">
                <a:solidFill>
                  <a:srgbClr val="002060"/>
                </a:solidFill>
              </a:rPr>
              <a:t>’</a:t>
            </a:r>
            <a:r>
              <a:rPr lang="uk-UA" sz="1200" b="1" dirty="0" err="1" smtClean="0">
                <a:solidFill>
                  <a:srgbClr val="002060"/>
                </a:solidFill>
              </a:rPr>
              <a:t>яного</a:t>
            </a:r>
            <a:r>
              <a:rPr lang="uk-UA" sz="1200" b="1" dirty="0" smtClean="0">
                <a:solidFill>
                  <a:srgbClr val="002060"/>
                </a:solidFill>
              </a:rPr>
              <a:t> 0,590</a:t>
            </a:r>
          </a:p>
          <a:p>
            <a:pPr algn="just"/>
            <a:r>
              <a:rPr lang="uk-UA" sz="1200" b="1" dirty="0" smtClean="0">
                <a:solidFill>
                  <a:srgbClr val="002060"/>
                </a:solidFill>
              </a:rPr>
              <a:t>Вугілля буре 0,294</a:t>
            </a:r>
          </a:p>
          <a:p>
            <a:pPr algn="just"/>
            <a:r>
              <a:rPr lang="uk-UA" sz="1200" b="1" dirty="0">
                <a:solidFill>
                  <a:srgbClr val="002060"/>
                </a:solidFill>
              </a:rPr>
              <a:t>Брикети, </a:t>
            </a:r>
            <a:r>
              <a:rPr lang="uk-UA" sz="1200" b="1" dirty="0" err="1">
                <a:solidFill>
                  <a:srgbClr val="002060"/>
                </a:solidFill>
              </a:rPr>
              <a:t>котуни</a:t>
            </a:r>
            <a:r>
              <a:rPr lang="uk-UA" sz="1200" b="1" dirty="0">
                <a:solidFill>
                  <a:srgbClr val="002060"/>
                </a:solidFill>
              </a:rPr>
              <a:t> та подібні види твердого палива з вугілля кам</a:t>
            </a:r>
            <a:r>
              <a:rPr lang="ru-RU" sz="1200" b="1" dirty="0">
                <a:solidFill>
                  <a:srgbClr val="002060"/>
                </a:solidFill>
              </a:rPr>
              <a:t>’</a:t>
            </a:r>
            <a:r>
              <a:rPr lang="uk-UA" sz="1200" b="1" dirty="0" err="1">
                <a:solidFill>
                  <a:srgbClr val="002060"/>
                </a:solidFill>
              </a:rPr>
              <a:t>яного</a:t>
            </a:r>
            <a:r>
              <a:rPr lang="ru-RU" sz="1200" b="1" dirty="0">
                <a:solidFill>
                  <a:srgbClr val="002060"/>
                </a:solidFill>
              </a:rPr>
              <a:t> (</a:t>
            </a:r>
            <a:r>
              <a:rPr lang="uk-UA" sz="1200" b="1" dirty="0">
                <a:solidFill>
                  <a:srgbClr val="002060"/>
                </a:solidFill>
              </a:rPr>
              <a:t>т) – </a:t>
            </a:r>
            <a:r>
              <a:rPr lang="uk-UA" sz="1200" b="1" dirty="0" smtClean="0">
                <a:solidFill>
                  <a:srgbClr val="002060"/>
                </a:solidFill>
              </a:rPr>
              <a:t>0,590</a:t>
            </a:r>
            <a:endParaRPr lang="uk-UA" sz="1200" b="1" dirty="0">
              <a:solidFill>
                <a:srgbClr val="002060"/>
              </a:solidFill>
            </a:endParaRPr>
          </a:p>
          <a:p>
            <a:pPr algn="just"/>
            <a:r>
              <a:rPr lang="uk-UA" sz="1200" b="1" dirty="0">
                <a:solidFill>
                  <a:srgbClr val="002060"/>
                </a:solidFill>
              </a:rPr>
              <a:t>Брикети, </a:t>
            </a:r>
            <a:r>
              <a:rPr lang="uk-UA" sz="1200" b="1" dirty="0" err="1">
                <a:solidFill>
                  <a:srgbClr val="002060"/>
                </a:solidFill>
              </a:rPr>
              <a:t>котуни</a:t>
            </a:r>
            <a:r>
              <a:rPr lang="uk-UA" sz="1200" b="1" dirty="0">
                <a:solidFill>
                  <a:srgbClr val="002060"/>
                </a:solidFill>
              </a:rPr>
              <a:t> та подібні види твердого палива з </a:t>
            </a:r>
            <a:r>
              <a:rPr lang="uk-UA" sz="1200" b="1" dirty="0" smtClean="0">
                <a:solidFill>
                  <a:srgbClr val="002060"/>
                </a:solidFill>
              </a:rPr>
              <a:t>вугілля бурого 0,564</a:t>
            </a:r>
          </a:p>
          <a:p>
            <a:pPr algn="just"/>
            <a:r>
              <a:rPr lang="uk-UA" sz="1200" b="1" dirty="0" smtClean="0">
                <a:solidFill>
                  <a:srgbClr val="002060"/>
                </a:solidFill>
              </a:rPr>
              <a:t>Торф </a:t>
            </a:r>
            <a:r>
              <a:rPr lang="uk-UA" sz="1200" b="1" dirty="0" err="1" smtClean="0">
                <a:solidFill>
                  <a:srgbClr val="002060"/>
                </a:solidFill>
              </a:rPr>
              <a:t>неагломерований</a:t>
            </a:r>
            <a:r>
              <a:rPr lang="uk-UA" sz="1200" b="1" dirty="0" smtClean="0">
                <a:solidFill>
                  <a:srgbClr val="002060"/>
                </a:solidFill>
              </a:rPr>
              <a:t> паливний 0,322</a:t>
            </a:r>
          </a:p>
          <a:p>
            <a:pPr algn="just"/>
            <a:r>
              <a:rPr lang="uk-UA" sz="1200" b="1" dirty="0" smtClean="0">
                <a:solidFill>
                  <a:srgbClr val="002060"/>
                </a:solidFill>
              </a:rPr>
              <a:t>Брикети, </a:t>
            </a:r>
            <a:r>
              <a:rPr lang="uk-UA" sz="1200" b="1" dirty="0" err="1" smtClean="0">
                <a:solidFill>
                  <a:srgbClr val="002060"/>
                </a:solidFill>
              </a:rPr>
              <a:t>котуни</a:t>
            </a:r>
            <a:r>
              <a:rPr lang="uk-UA" sz="1200" b="1" dirty="0" smtClean="0">
                <a:solidFill>
                  <a:srgbClr val="002060"/>
                </a:solidFill>
              </a:rPr>
              <a:t> та  подібні види палива з торфу 0,500</a:t>
            </a:r>
          </a:p>
          <a:p>
            <a:pPr algn="just"/>
            <a:r>
              <a:rPr lang="uk-UA" sz="1200" b="1" dirty="0" smtClean="0">
                <a:solidFill>
                  <a:srgbClr val="002060"/>
                </a:solidFill>
              </a:rPr>
              <a:t>Газ природний 1,160</a:t>
            </a:r>
          </a:p>
          <a:p>
            <a:pPr algn="just"/>
            <a:r>
              <a:rPr lang="uk-UA" sz="1200" b="1" dirty="0" smtClean="0">
                <a:solidFill>
                  <a:srgbClr val="002060"/>
                </a:solidFill>
              </a:rPr>
              <a:t>Вугілля деревне 0,930</a:t>
            </a:r>
          </a:p>
          <a:p>
            <a:pPr algn="just"/>
            <a:r>
              <a:rPr lang="uk-UA" sz="1200" b="1" dirty="0" smtClean="0">
                <a:solidFill>
                  <a:srgbClr val="002060"/>
                </a:solidFill>
              </a:rPr>
              <a:t>Дрова для опалення 0,265</a:t>
            </a:r>
          </a:p>
          <a:p>
            <a:pPr algn="just"/>
            <a:r>
              <a:rPr lang="uk-UA" sz="1200" b="1" dirty="0" smtClean="0">
                <a:solidFill>
                  <a:srgbClr val="002060"/>
                </a:solidFill>
              </a:rPr>
              <a:t>Паливні брикети та гранули з деревини та іншої природної сировини 0,573</a:t>
            </a:r>
          </a:p>
          <a:p>
            <a:pPr algn="just"/>
            <a:r>
              <a:rPr lang="uk-UA" sz="1200" b="1" dirty="0">
                <a:solidFill>
                  <a:srgbClr val="002060"/>
                </a:solidFill>
              </a:rPr>
              <a:t> </a:t>
            </a:r>
            <a:r>
              <a:rPr lang="uk-UA" sz="1200" b="1" dirty="0" smtClean="0">
                <a:solidFill>
                  <a:srgbClr val="002060"/>
                </a:solidFill>
              </a:rPr>
              <a:t>  з них брикети з тирси 0,573</a:t>
            </a:r>
          </a:p>
        </p:txBody>
      </p:sp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500268"/>
              </p:ext>
            </p:extLst>
          </p:nvPr>
        </p:nvGraphicFramePr>
        <p:xfrm>
          <a:off x="3200399" y="4052455"/>
          <a:ext cx="3408219" cy="27402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4892"/>
                <a:gridCol w="1683327"/>
              </a:tblGrid>
              <a:tr h="322502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ККД</a:t>
                      </a:r>
                    </a:p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котельні брутто, %</a:t>
                      </a:r>
                      <a:endParaRPr lang="uk-UA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Витрати умовного палива на відпущену 1 </a:t>
                      </a:r>
                      <a:r>
                        <a:rPr lang="uk-UA" sz="900" dirty="0" err="1">
                          <a:effectLst/>
                        </a:rPr>
                        <a:t>Гкал</a:t>
                      </a:r>
                      <a:r>
                        <a:rPr lang="uk-UA" sz="900" dirty="0">
                          <a:effectLst/>
                        </a:rPr>
                        <a:t>, кг</a:t>
                      </a:r>
                      <a:endParaRPr lang="uk-UA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</a:tr>
              <a:tr h="116471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60,0</a:t>
                      </a:r>
                      <a:endParaRPr lang="uk-UA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238,10</a:t>
                      </a:r>
                      <a:endParaRPr lang="uk-UA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</a:tr>
              <a:tr h="116471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62,0</a:t>
                      </a:r>
                      <a:endParaRPr lang="uk-UA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230,41</a:t>
                      </a:r>
                      <a:endParaRPr lang="uk-UA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</a:tr>
              <a:tr h="116471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64,0</a:t>
                      </a:r>
                      <a:endParaRPr lang="uk-UA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223,21</a:t>
                      </a:r>
                      <a:endParaRPr lang="uk-UA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</a:tr>
              <a:tr h="116471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uk-UA" sz="900" b="0" u="sng" dirty="0">
                          <a:solidFill>
                            <a:srgbClr val="FF0000"/>
                          </a:solidFill>
                          <a:effectLst/>
                        </a:rPr>
                        <a:t>66,0</a:t>
                      </a:r>
                      <a:endParaRPr lang="uk-UA" sz="9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uk-UA" sz="900" b="1" u="sng" dirty="0">
                          <a:solidFill>
                            <a:srgbClr val="FF0000"/>
                          </a:solidFill>
                          <a:effectLst/>
                        </a:rPr>
                        <a:t>216,45</a:t>
                      </a:r>
                      <a:endParaRPr lang="uk-UA" sz="9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</a:tr>
              <a:tr h="116471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68,0</a:t>
                      </a:r>
                      <a:endParaRPr lang="uk-UA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210,08</a:t>
                      </a:r>
                      <a:endParaRPr lang="uk-UA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</a:tr>
              <a:tr h="116471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70,0</a:t>
                      </a:r>
                      <a:endParaRPr lang="uk-UA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204,08</a:t>
                      </a:r>
                      <a:endParaRPr lang="uk-UA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</a:tr>
              <a:tr h="146575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72,0</a:t>
                      </a:r>
                      <a:endParaRPr lang="uk-UA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198,41</a:t>
                      </a:r>
                      <a:endParaRPr lang="uk-UA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</a:tr>
              <a:tr h="116471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74,0</a:t>
                      </a:r>
                      <a:endParaRPr lang="uk-UA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193,05</a:t>
                      </a:r>
                      <a:endParaRPr lang="uk-UA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</a:tr>
              <a:tr h="116471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76,0</a:t>
                      </a:r>
                      <a:endParaRPr lang="uk-UA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187,97</a:t>
                      </a:r>
                      <a:endParaRPr lang="uk-UA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</a:tr>
              <a:tr h="116471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78,0</a:t>
                      </a:r>
                      <a:endParaRPr lang="uk-UA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183,15</a:t>
                      </a:r>
                      <a:endParaRPr lang="uk-UA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</a:tr>
              <a:tr h="116471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80,0</a:t>
                      </a:r>
                      <a:endParaRPr lang="uk-UA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178,57</a:t>
                      </a:r>
                      <a:endParaRPr lang="uk-UA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</a:tr>
              <a:tr h="116471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82,0</a:t>
                      </a:r>
                      <a:endParaRPr lang="uk-UA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174,22</a:t>
                      </a:r>
                      <a:endParaRPr lang="uk-UA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</a:tr>
              <a:tr h="116471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84,0</a:t>
                      </a:r>
                      <a:endParaRPr lang="uk-UA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170,07</a:t>
                      </a:r>
                      <a:endParaRPr lang="uk-UA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</a:tr>
              <a:tr h="116471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86,0</a:t>
                      </a:r>
                      <a:endParaRPr lang="uk-UA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166,11</a:t>
                      </a:r>
                      <a:endParaRPr lang="uk-UA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</a:tr>
              <a:tr h="116471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88,0</a:t>
                      </a:r>
                      <a:endParaRPr lang="uk-UA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162,34</a:t>
                      </a:r>
                      <a:endParaRPr lang="uk-UA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</a:tr>
              <a:tr h="116471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90,0</a:t>
                      </a:r>
                      <a:endParaRPr lang="uk-UA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158,73</a:t>
                      </a:r>
                      <a:endParaRPr lang="uk-UA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</a:tr>
              <a:tr h="116471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92,0</a:t>
                      </a:r>
                      <a:endParaRPr lang="uk-UA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155,28</a:t>
                      </a:r>
                      <a:endParaRPr lang="uk-UA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</a:tr>
              <a:tr h="116471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94,0</a:t>
                      </a:r>
                      <a:endParaRPr lang="uk-UA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151,96</a:t>
                      </a:r>
                      <a:endParaRPr lang="uk-UA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</a:tr>
              <a:tr h="116471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95,0</a:t>
                      </a:r>
                      <a:endParaRPr lang="uk-UA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150,38</a:t>
                      </a:r>
                      <a:endParaRPr lang="uk-UA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623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круглений прямокутник 2"/>
          <p:cNvSpPr/>
          <p:nvPr/>
        </p:nvSpPr>
        <p:spPr>
          <a:xfrm>
            <a:off x="1648585" y="623456"/>
            <a:ext cx="2888161" cy="603714"/>
          </a:xfrm>
          <a:prstGeom prst="roundRect">
            <a:avLst/>
          </a:prstGeom>
          <a:solidFill>
            <a:srgbClr val="6C98D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Зверніть </a:t>
            </a:r>
            <a:r>
              <a:rPr lang="uk-UA" sz="2000" b="1" dirty="0" smtClean="0"/>
              <a:t>увагу!!!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8" name="Округлена прямокутна виноска 7"/>
          <p:cNvSpPr/>
          <p:nvPr/>
        </p:nvSpPr>
        <p:spPr>
          <a:xfrm>
            <a:off x="748145" y="1824126"/>
            <a:ext cx="3580783" cy="1859973"/>
          </a:xfrm>
          <a:prstGeom prst="wedgeRoundRectCallout">
            <a:avLst>
              <a:gd name="adj1" fmla="val 120458"/>
              <a:gd name="adj2" fmla="val -43434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rgbClr val="002060"/>
                </a:solidFill>
              </a:rPr>
              <a:t>Необхідно забезпечити </a:t>
            </a:r>
            <a:r>
              <a:rPr lang="uk-UA" sz="1400" b="1" dirty="0">
                <a:solidFill>
                  <a:srgbClr val="002060"/>
                </a:solidFill>
              </a:rPr>
              <a:t>дотримання </a:t>
            </a:r>
            <a:r>
              <a:rPr lang="uk-UA" sz="1400" b="1" dirty="0" smtClean="0">
                <a:solidFill>
                  <a:srgbClr val="002060"/>
                </a:solidFill>
              </a:rPr>
              <a:t>ув’язки: ф</a:t>
            </a:r>
            <a:r>
              <a:rPr lang="uk-UA" sz="1400" b="1" dirty="0">
                <a:solidFill>
                  <a:srgbClr val="002060"/>
                </a:solidFill>
              </a:rPr>
              <a:t>.№ 11-мтп (</a:t>
            </a:r>
            <a:r>
              <a:rPr lang="uk-UA" sz="1400" b="1" dirty="0" smtClean="0">
                <a:solidFill>
                  <a:srgbClr val="002060"/>
                </a:solidFill>
              </a:rPr>
              <a:t>річна) та ф</a:t>
            </a:r>
            <a:r>
              <a:rPr lang="uk-UA" sz="1400" b="1" dirty="0">
                <a:solidFill>
                  <a:srgbClr val="002060"/>
                </a:solidFill>
              </a:rPr>
              <a:t>.</a:t>
            </a:r>
            <a:r>
              <a:rPr lang="uk-UA" sz="1400" b="1" dirty="0" smtClean="0">
                <a:solidFill>
                  <a:srgbClr val="002060"/>
                </a:solidFill>
              </a:rPr>
              <a:t>№4-мтп </a:t>
            </a:r>
            <a:r>
              <a:rPr lang="uk-UA" sz="1400" b="1" dirty="0">
                <a:solidFill>
                  <a:srgbClr val="002060"/>
                </a:solidFill>
              </a:rPr>
              <a:t>(річна) </a:t>
            </a:r>
          </a:p>
        </p:txBody>
      </p:sp>
      <p:sp>
        <p:nvSpPr>
          <p:cNvPr id="9" name="Округлена прямокутна виноска 8"/>
          <p:cNvSpPr/>
          <p:nvPr/>
        </p:nvSpPr>
        <p:spPr>
          <a:xfrm>
            <a:off x="6733550" y="623456"/>
            <a:ext cx="4893878" cy="5630830"/>
          </a:xfrm>
          <a:prstGeom prst="wedgeRoundRectCallout">
            <a:avLst>
              <a:gd name="adj1" fmla="val -49070"/>
              <a:gd name="adj2" fmla="val -17075"/>
              <a:gd name="adj3" fmla="val 16667"/>
            </a:avLst>
          </a:prstGeom>
          <a:solidFill>
            <a:sysClr val="window" lastClr="FFFFFF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lvl="0" algn="just"/>
            <a:r>
              <a:rPr lang="uk-UA" sz="1400" b="1" dirty="0" smtClean="0">
                <a:solidFill>
                  <a:srgbClr val="002060"/>
                </a:solidFill>
              </a:rPr>
              <a:t>• Якщо у ф. 11-мтп (річна) ряд.100  гр.3 та/або гр.4 розділу 1 «Джерела постачання енергії та їх потужність»,  більше 0 то будь-який ряд.110-800, гр.1, розділу 2, ф.№4-мтп  має бути більше 0!</a:t>
            </a:r>
          </a:p>
          <a:p>
            <a:pPr lvl="0" algn="just"/>
            <a:r>
              <a:rPr lang="uk-UA" sz="1400" b="1" dirty="0" smtClean="0">
                <a:solidFill>
                  <a:srgbClr val="002060"/>
                </a:solidFill>
              </a:rPr>
              <a:t>• Розділ 1 ф.№11-МТП (річна) ряд.190-193 </a:t>
            </a:r>
            <a:r>
              <a:rPr lang="uk-UA" sz="1400" b="1" dirty="0" err="1" smtClean="0">
                <a:solidFill>
                  <a:srgbClr val="002060"/>
                </a:solidFill>
              </a:rPr>
              <a:t>співставляються</a:t>
            </a:r>
            <a:r>
              <a:rPr lang="uk-UA" sz="1400" b="1" dirty="0" smtClean="0">
                <a:solidFill>
                  <a:srgbClr val="002060"/>
                </a:solidFill>
              </a:rPr>
              <a:t> з гр.1,12 розділу 2 ф.№4-МТП (річна) (якщо це тверде або рідке паливо та біогаз) </a:t>
            </a:r>
          </a:p>
          <a:p>
            <a:pPr lvl="0" algn="just"/>
            <a:r>
              <a:rPr lang="uk-UA" sz="1400" b="1" dirty="0" smtClean="0">
                <a:solidFill>
                  <a:srgbClr val="002060"/>
                </a:solidFill>
              </a:rPr>
              <a:t>•Якщо теплоелектроцентраль підприємства (ф.№11-МТП (річна) розділ 1 ряд.114 ) або котельня (ряд.160) працює на твердому біопаливі заповнюються ряд.720-773 ф.№4-МТП (річна); рідкому біопаливі – ряд.781-783 ф.№4-МТП (річна); біогазі - ряд.790 ф.№4- МТП (річна). Дані при цьому дублюються у відповідних кожному виду палива Розділі 1 ряд.191-193 ф.№11-МТП (річна)</a:t>
            </a:r>
            <a:endParaRPr lang="uk-UA" sz="1400" b="1" dirty="0">
              <a:solidFill>
                <a:srgbClr val="002060"/>
              </a:solidFill>
            </a:endParaRPr>
          </a:p>
        </p:txBody>
      </p:sp>
      <p:pic>
        <p:nvPicPr>
          <p:cNvPr id="11266" name="Picture 2" descr="Порядок заповнення форми № 11-мтп: роз&amp;#39;яснює Держста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585" y="4281055"/>
            <a:ext cx="4654993" cy="238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21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6200000">
            <a:off x="-3027015" y="2990714"/>
            <a:ext cx="6858000" cy="908115"/>
          </a:xfrm>
          <a:solidFill>
            <a:srgbClr val="6C98D6"/>
          </a:solidFill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66C76A"/>
                </a:solidFill>
              </a:rPr>
              <a:t>   </a:t>
            </a:r>
            <a:endParaRPr lang="uk-UA" dirty="0">
              <a:solidFill>
                <a:srgbClr val="66C76A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 rot="16200000">
            <a:off x="-2422924" y="3275015"/>
            <a:ext cx="6858000" cy="30796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uk-UA" dirty="0" smtClean="0">
                <a:solidFill>
                  <a:srgbClr val="98D9A1"/>
                </a:solidFill>
              </a:rPr>
              <a:t>   </a:t>
            </a:r>
            <a:endParaRPr lang="uk-UA" dirty="0">
              <a:solidFill>
                <a:srgbClr val="98D9A1"/>
              </a:solidFill>
            </a:endParaRPr>
          </a:p>
        </p:txBody>
      </p:sp>
      <p:sp>
        <p:nvSpPr>
          <p:cNvPr id="4" name="Shape 3550"/>
          <p:cNvSpPr/>
          <p:nvPr/>
        </p:nvSpPr>
        <p:spPr>
          <a:xfrm>
            <a:off x="-45888" y="45794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5" name="Shape 3553"/>
          <p:cNvSpPr/>
          <p:nvPr/>
        </p:nvSpPr>
        <p:spPr>
          <a:xfrm>
            <a:off x="403101" y="61838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6" name="Shape 3551"/>
          <p:cNvSpPr/>
          <p:nvPr/>
        </p:nvSpPr>
        <p:spPr>
          <a:xfrm>
            <a:off x="0" y="507954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7" name="Shape 3552"/>
          <p:cNvSpPr/>
          <p:nvPr/>
        </p:nvSpPr>
        <p:spPr>
          <a:xfrm>
            <a:off x="398633" y="507954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48121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dirty="0"/>
          </a:p>
        </p:txBody>
      </p:sp>
      <p:sp>
        <p:nvSpPr>
          <p:cNvPr id="10" name="Shape 3550"/>
          <p:cNvSpPr/>
          <p:nvPr/>
        </p:nvSpPr>
        <p:spPr>
          <a:xfrm>
            <a:off x="-32260" y="918708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11" name="Shape 3551"/>
          <p:cNvSpPr/>
          <p:nvPr/>
        </p:nvSpPr>
        <p:spPr>
          <a:xfrm>
            <a:off x="-32260" y="1329462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3" name="Shape 3550"/>
          <p:cNvSpPr/>
          <p:nvPr/>
        </p:nvSpPr>
        <p:spPr>
          <a:xfrm>
            <a:off x="-48121" y="1753454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14" name="Shape 3551"/>
          <p:cNvSpPr/>
          <p:nvPr/>
        </p:nvSpPr>
        <p:spPr>
          <a:xfrm>
            <a:off x="-48121" y="2205817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5" name="Shape 3550"/>
          <p:cNvSpPr/>
          <p:nvPr/>
        </p:nvSpPr>
        <p:spPr>
          <a:xfrm>
            <a:off x="-49068" y="2619458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16" name="Shape 3551"/>
          <p:cNvSpPr/>
          <p:nvPr/>
        </p:nvSpPr>
        <p:spPr>
          <a:xfrm>
            <a:off x="-50015" y="3069000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7" name="Shape 3550"/>
          <p:cNvSpPr/>
          <p:nvPr/>
        </p:nvSpPr>
        <p:spPr>
          <a:xfrm>
            <a:off x="-50015" y="3461129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18" name="Shape 3551"/>
          <p:cNvSpPr/>
          <p:nvPr/>
        </p:nvSpPr>
        <p:spPr>
          <a:xfrm>
            <a:off x="-45239" y="3890508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0" name="Shape 3550"/>
          <p:cNvSpPr/>
          <p:nvPr/>
        </p:nvSpPr>
        <p:spPr>
          <a:xfrm>
            <a:off x="-50015" y="4313246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21" name="Shape 3551"/>
          <p:cNvSpPr/>
          <p:nvPr/>
        </p:nvSpPr>
        <p:spPr>
          <a:xfrm>
            <a:off x="-50015" y="4751945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2" name="Shape 3550"/>
          <p:cNvSpPr/>
          <p:nvPr/>
        </p:nvSpPr>
        <p:spPr>
          <a:xfrm>
            <a:off x="-32260" y="5203120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23" name="Shape 3551"/>
          <p:cNvSpPr/>
          <p:nvPr/>
        </p:nvSpPr>
        <p:spPr>
          <a:xfrm>
            <a:off x="-48424" y="5641819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4" name="Shape 3550"/>
          <p:cNvSpPr/>
          <p:nvPr/>
        </p:nvSpPr>
        <p:spPr>
          <a:xfrm>
            <a:off x="-33207" y="6040800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25" name="Shape 3551"/>
          <p:cNvSpPr/>
          <p:nvPr/>
        </p:nvSpPr>
        <p:spPr>
          <a:xfrm>
            <a:off x="-33207" y="6438316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6" name="Shape 3553"/>
          <p:cNvSpPr/>
          <p:nvPr/>
        </p:nvSpPr>
        <p:spPr>
          <a:xfrm>
            <a:off x="413846" y="925327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27" name="Shape 3552"/>
          <p:cNvSpPr/>
          <p:nvPr/>
        </p:nvSpPr>
        <p:spPr>
          <a:xfrm>
            <a:off x="398633" y="1328988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28" name="Shape 3553"/>
          <p:cNvSpPr/>
          <p:nvPr/>
        </p:nvSpPr>
        <p:spPr>
          <a:xfrm>
            <a:off x="390123" y="1805888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29" name="Shape 3552"/>
          <p:cNvSpPr/>
          <p:nvPr/>
        </p:nvSpPr>
        <p:spPr>
          <a:xfrm>
            <a:off x="381916" y="2223261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0" name="Shape 3553"/>
          <p:cNvSpPr/>
          <p:nvPr/>
        </p:nvSpPr>
        <p:spPr>
          <a:xfrm>
            <a:off x="407891" y="2640676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1" name="Shape 3552"/>
          <p:cNvSpPr/>
          <p:nvPr/>
        </p:nvSpPr>
        <p:spPr>
          <a:xfrm>
            <a:off x="413846" y="3084771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2" name="Shape 3553"/>
          <p:cNvSpPr/>
          <p:nvPr/>
        </p:nvSpPr>
        <p:spPr>
          <a:xfrm>
            <a:off x="367991" y="3493116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4" name="Shape 3552"/>
          <p:cNvSpPr/>
          <p:nvPr/>
        </p:nvSpPr>
        <p:spPr>
          <a:xfrm>
            <a:off x="386082" y="3910531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5" name="Shape 3553"/>
          <p:cNvSpPr/>
          <p:nvPr/>
        </p:nvSpPr>
        <p:spPr>
          <a:xfrm>
            <a:off x="390123" y="4354626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6" name="Shape 3552"/>
          <p:cNvSpPr/>
          <p:nvPr/>
        </p:nvSpPr>
        <p:spPr>
          <a:xfrm>
            <a:off x="394592" y="4782203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7" name="Shape 3553"/>
          <p:cNvSpPr/>
          <p:nvPr/>
        </p:nvSpPr>
        <p:spPr>
          <a:xfrm>
            <a:off x="385417" y="5179753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8" name="Shape 3552"/>
          <p:cNvSpPr/>
          <p:nvPr/>
        </p:nvSpPr>
        <p:spPr>
          <a:xfrm>
            <a:off x="390123" y="5618125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9" name="Shape 3553"/>
          <p:cNvSpPr/>
          <p:nvPr/>
        </p:nvSpPr>
        <p:spPr>
          <a:xfrm>
            <a:off x="393948" y="6062220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40" name="Shape 3552"/>
          <p:cNvSpPr/>
          <p:nvPr/>
        </p:nvSpPr>
        <p:spPr>
          <a:xfrm>
            <a:off x="408862" y="6438316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45" name="TextBox 44"/>
          <p:cNvSpPr txBox="1"/>
          <p:nvPr/>
        </p:nvSpPr>
        <p:spPr>
          <a:xfrm>
            <a:off x="5953604" y="6428984"/>
            <a:ext cx="610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pc="-40" dirty="0">
                <a:solidFill>
                  <a:srgbClr val="6C98D6"/>
                </a:solidFill>
              </a:rPr>
              <a:t>© Головне управління статистики у Тернопільській області, </a:t>
            </a:r>
            <a:r>
              <a:rPr lang="uk-UA" spc="-40" dirty="0" smtClean="0">
                <a:solidFill>
                  <a:srgbClr val="6C98D6"/>
                </a:solidFill>
              </a:rPr>
              <a:t>2023</a:t>
            </a:r>
            <a:endParaRPr lang="uk-UA" spc="-40" dirty="0">
              <a:solidFill>
                <a:srgbClr val="6C98D6"/>
              </a:solidFill>
            </a:endParaRPr>
          </a:p>
        </p:txBody>
      </p:sp>
      <p:grpSp>
        <p:nvGrpSpPr>
          <p:cNvPr id="149" name="Group 15147"/>
          <p:cNvGrpSpPr/>
          <p:nvPr/>
        </p:nvGrpSpPr>
        <p:grpSpPr>
          <a:xfrm>
            <a:off x="10446723" y="5123734"/>
            <a:ext cx="1439999" cy="1043128"/>
            <a:chOff x="0" y="0"/>
            <a:chExt cx="4167467" cy="3150096"/>
          </a:xfrm>
        </p:grpSpPr>
        <p:sp>
          <p:nvSpPr>
            <p:cNvPr id="153" name="Shape 10"/>
            <p:cNvSpPr/>
            <p:nvPr/>
          </p:nvSpPr>
          <p:spPr>
            <a:xfrm>
              <a:off x="575959" y="0"/>
              <a:ext cx="2938132" cy="1392453"/>
            </a:xfrm>
            <a:custGeom>
              <a:avLst/>
              <a:gdLst/>
              <a:ahLst/>
              <a:cxnLst/>
              <a:rect l="0" t="0" r="0" b="0"/>
              <a:pathLst>
                <a:path w="2938132" h="1392453">
                  <a:moveTo>
                    <a:pt x="0" y="0"/>
                  </a:moveTo>
                  <a:lnTo>
                    <a:pt x="2596973" y="45504"/>
                  </a:lnTo>
                  <a:lnTo>
                    <a:pt x="2938132" y="634492"/>
                  </a:lnTo>
                  <a:lnTo>
                    <a:pt x="2635796" y="816927"/>
                  </a:lnTo>
                  <a:lnTo>
                    <a:pt x="2394623" y="392443"/>
                  </a:lnTo>
                  <a:lnTo>
                    <a:pt x="624383" y="384658"/>
                  </a:lnTo>
                  <a:lnTo>
                    <a:pt x="1217231" y="1392453"/>
                  </a:lnTo>
                  <a:cubicBezTo>
                    <a:pt x="1062901" y="1380934"/>
                    <a:pt x="916000" y="1369975"/>
                    <a:pt x="782003" y="1359979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7993C2"/>
            </a:fillRef>
            <a:effectRef idx="0">
              <a:scrgbClr r="0" g="0" b="0"/>
            </a:effectRef>
            <a:fontRef idx="none"/>
          </p:style>
          <p:txBody>
            <a:bodyPr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54" name="Shape 11"/>
            <p:cNvSpPr/>
            <p:nvPr/>
          </p:nvSpPr>
          <p:spPr>
            <a:xfrm>
              <a:off x="575955" y="1757172"/>
              <a:ext cx="2938132" cy="1392924"/>
            </a:xfrm>
            <a:custGeom>
              <a:avLst/>
              <a:gdLst/>
              <a:ahLst/>
              <a:cxnLst/>
              <a:rect l="0" t="0" r="0" b="0"/>
              <a:pathLst>
                <a:path w="2938132" h="1392924">
                  <a:moveTo>
                    <a:pt x="1217892" y="0"/>
                  </a:moveTo>
                  <a:lnTo>
                    <a:pt x="634823" y="1018718"/>
                  </a:lnTo>
                  <a:lnTo>
                    <a:pt x="2394623" y="1000468"/>
                  </a:lnTo>
                  <a:lnTo>
                    <a:pt x="2635797" y="576009"/>
                  </a:lnTo>
                  <a:lnTo>
                    <a:pt x="2938132" y="758444"/>
                  </a:lnTo>
                  <a:lnTo>
                    <a:pt x="2596985" y="1347407"/>
                  </a:lnTo>
                  <a:lnTo>
                    <a:pt x="2588806" y="1347559"/>
                  </a:lnTo>
                  <a:lnTo>
                    <a:pt x="0" y="1392924"/>
                  </a:lnTo>
                  <a:lnTo>
                    <a:pt x="786740" y="32309"/>
                  </a:lnTo>
                  <a:cubicBezTo>
                    <a:pt x="919658" y="22352"/>
                    <a:pt x="1065149" y="11443"/>
                    <a:pt x="121789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313166"/>
            </a:fillRef>
            <a:effectRef idx="0">
              <a:scrgbClr r="0" g="0" b="0"/>
            </a:effectRef>
            <a:fontRef idx="none"/>
          </p:style>
          <p:txBody>
            <a:bodyPr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55" name="Shape 12"/>
            <p:cNvSpPr/>
            <p:nvPr/>
          </p:nvSpPr>
          <p:spPr>
            <a:xfrm>
              <a:off x="0" y="1307125"/>
              <a:ext cx="4167467" cy="535851"/>
            </a:xfrm>
            <a:custGeom>
              <a:avLst/>
              <a:gdLst/>
              <a:ahLst/>
              <a:cxnLst/>
              <a:rect l="0" t="0" r="0" b="0"/>
              <a:pathLst>
                <a:path w="4167467" h="535851">
                  <a:moveTo>
                    <a:pt x="732485" y="0"/>
                  </a:moveTo>
                  <a:cubicBezTo>
                    <a:pt x="732485" y="0"/>
                    <a:pt x="940917" y="21755"/>
                    <a:pt x="1357960" y="52857"/>
                  </a:cubicBezTo>
                  <a:cubicBezTo>
                    <a:pt x="1491971" y="62852"/>
                    <a:pt x="1638859" y="73813"/>
                    <a:pt x="1793189" y="85331"/>
                  </a:cubicBezTo>
                  <a:cubicBezTo>
                    <a:pt x="2711209" y="153835"/>
                    <a:pt x="3890772" y="241960"/>
                    <a:pt x="4167467" y="263144"/>
                  </a:cubicBezTo>
                  <a:lnTo>
                    <a:pt x="4167467" y="272390"/>
                  </a:lnTo>
                  <a:cubicBezTo>
                    <a:pt x="3890492" y="292964"/>
                    <a:pt x="2711628" y="381267"/>
                    <a:pt x="1793837" y="450037"/>
                  </a:cubicBezTo>
                  <a:cubicBezTo>
                    <a:pt x="1641106" y="461493"/>
                    <a:pt x="1495615" y="472389"/>
                    <a:pt x="1362697" y="482359"/>
                  </a:cubicBezTo>
                  <a:cubicBezTo>
                    <a:pt x="943127" y="513804"/>
                    <a:pt x="732485" y="535851"/>
                    <a:pt x="732485" y="535851"/>
                  </a:cubicBezTo>
                  <a:lnTo>
                    <a:pt x="0" y="267932"/>
                  </a:lnTo>
                  <a:lnTo>
                    <a:pt x="73248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9B129"/>
            </a:fillRef>
            <a:effectRef idx="0">
              <a:scrgbClr r="0" g="0" b="0"/>
            </a:effectRef>
            <a:fontRef idx="none"/>
          </p:style>
          <p:txBody>
            <a:bodyPr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</p:grpSp>
      <p:sp>
        <p:nvSpPr>
          <p:cNvPr id="53" name="Прямокутник 52"/>
          <p:cNvSpPr/>
          <p:nvPr/>
        </p:nvSpPr>
        <p:spPr>
          <a:xfrm>
            <a:off x="1579599" y="399764"/>
            <a:ext cx="8167181" cy="12892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600"/>
              </a:lnSpc>
            </a:pPr>
            <a:r>
              <a:rPr lang="uk-UA" sz="1600" dirty="0">
                <a:solidFill>
                  <a:srgbClr val="002060"/>
                </a:solidFill>
              </a:rPr>
              <a:t>Держстатом запроваджено роботу сервісу для електронного звітування – безкоштовне ПЗ </a:t>
            </a:r>
            <a:r>
              <a:rPr lang="uk-UA" sz="1600" b="1" u="sng" dirty="0">
                <a:solidFill>
                  <a:srgbClr val="002060"/>
                </a:solidFill>
              </a:rPr>
              <a:t>«Кабінет респондента»</a:t>
            </a:r>
            <a:r>
              <a:rPr lang="uk-UA" sz="1600" dirty="0">
                <a:solidFill>
                  <a:srgbClr val="002060"/>
                </a:solidFill>
              </a:rPr>
              <a:t> (https://statzvit.ukrstat.gov.ua/). На цей сервіс також можна перейти за посиланням з офіційної вебсторінки Держстату (www.ukrstat.gov.ua) та ГУС у Тернопільській області (</a:t>
            </a:r>
            <a:r>
              <a:rPr lang="uk-UA" sz="1600" dirty="0">
                <a:solidFill>
                  <a:srgbClr val="002060"/>
                </a:solidFill>
                <a:hlinkClick r:id="rId2"/>
              </a:rPr>
              <a:t>www.te.ukrstat.gov.ua</a:t>
            </a:r>
            <a:r>
              <a:rPr lang="uk-UA" sz="1600" dirty="0">
                <a:solidFill>
                  <a:srgbClr val="002060"/>
                </a:solidFill>
              </a:rPr>
              <a:t> - у розділі «Для респондентів» – «Кабінет респондента»).</a:t>
            </a:r>
          </a:p>
        </p:txBody>
      </p:sp>
      <p:sp>
        <p:nvSpPr>
          <p:cNvPr id="56" name="Прямокутник 55"/>
          <p:cNvSpPr/>
          <p:nvPr/>
        </p:nvSpPr>
        <p:spPr>
          <a:xfrm>
            <a:off x="1617955" y="2106983"/>
            <a:ext cx="8128825" cy="11413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600"/>
              </a:lnSpc>
            </a:pPr>
            <a:r>
              <a:rPr lang="uk-UA" sz="1600" dirty="0">
                <a:solidFill>
                  <a:srgbClr val="002060"/>
                </a:solidFill>
              </a:rPr>
              <a:t>Держстат </a:t>
            </a:r>
            <a:r>
              <a:rPr lang="uk-UA" sz="1600" dirty="0" smtClean="0">
                <a:solidFill>
                  <a:srgbClr val="002060"/>
                </a:solidFill>
              </a:rPr>
              <a:t>розробив для  смартфонів, планшетів  та  ПК чат-бот </a:t>
            </a:r>
            <a:r>
              <a:rPr lang="uk-UA" sz="1600" dirty="0">
                <a:solidFill>
                  <a:srgbClr val="002060"/>
                </a:solidFill>
              </a:rPr>
              <a:t>«</a:t>
            </a:r>
            <a:r>
              <a:rPr lang="uk-UA" sz="1600" dirty="0" smtClean="0">
                <a:solidFill>
                  <a:srgbClr val="002060"/>
                </a:solidFill>
              </a:rPr>
              <a:t>Пошук за ЄДРПОУ</a:t>
            </a:r>
            <a:r>
              <a:rPr lang="uk-UA" sz="1600" dirty="0">
                <a:solidFill>
                  <a:srgbClr val="002060"/>
                </a:solidFill>
              </a:rPr>
              <a:t>», </a:t>
            </a:r>
            <a:r>
              <a:rPr lang="uk-UA" sz="1600" dirty="0" smtClean="0">
                <a:solidFill>
                  <a:srgbClr val="002060"/>
                </a:solidFill>
              </a:rPr>
              <a:t>який працює </a:t>
            </a:r>
            <a:r>
              <a:rPr lang="uk-UA" sz="1600" dirty="0">
                <a:solidFill>
                  <a:srgbClr val="002060"/>
                </a:solidFill>
              </a:rPr>
              <a:t>в безкоштовному месенджері «</a:t>
            </a:r>
            <a:r>
              <a:rPr lang="en-US" sz="1600" dirty="0" smtClean="0">
                <a:solidFill>
                  <a:srgbClr val="002060"/>
                </a:solidFill>
              </a:rPr>
              <a:t>Telegram»</a:t>
            </a:r>
            <a:r>
              <a:rPr lang="uk-UA" sz="1600" dirty="0" smtClean="0">
                <a:solidFill>
                  <a:srgbClr val="002060"/>
                </a:solidFill>
              </a:rPr>
              <a:t> та </a:t>
            </a:r>
            <a:r>
              <a:rPr lang="uk-UA" sz="1600" dirty="0">
                <a:solidFill>
                  <a:srgbClr val="002060"/>
                </a:solidFill>
              </a:rPr>
              <a:t>дозволяє отримати інформацію щодо форм статистичної звітності, за якими респондент залучений </a:t>
            </a:r>
            <a:r>
              <a:rPr lang="uk-UA" sz="1600" spc="-30" dirty="0">
                <a:solidFill>
                  <a:srgbClr val="002060"/>
                </a:solidFill>
              </a:rPr>
              <a:t>до звітування (</a:t>
            </a:r>
            <a:r>
              <a:rPr lang="uk-UA" sz="1600" b="1" spc="-30" dirty="0">
                <a:solidFill>
                  <a:srgbClr val="002060"/>
                </a:solidFill>
              </a:rPr>
              <a:t>@</a:t>
            </a:r>
            <a:r>
              <a:rPr lang="en-US" sz="1600" b="1" spc="-30" dirty="0" err="1" smtClean="0">
                <a:solidFill>
                  <a:srgbClr val="002060"/>
                </a:solidFill>
              </a:rPr>
              <a:t>derzhstat_bot</a:t>
            </a:r>
            <a:r>
              <a:rPr lang="uk-UA" sz="1600" b="1" spc="-30" dirty="0" smtClean="0">
                <a:solidFill>
                  <a:srgbClr val="002060"/>
                </a:solidFill>
              </a:rPr>
              <a:t>,</a:t>
            </a:r>
            <a:r>
              <a:rPr lang="en-US" sz="1600" b="1" spc="-30" dirty="0" smtClean="0">
                <a:solidFill>
                  <a:srgbClr val="002060"/>
                </a:solidFill>
              </a:rPr>
              <a:t> </a:t>
            </a:r>
            <a:r>
              <a:rPr lang="uk-UA" sz="1600" dirty="0">
                <a:solidFill>
                  <a:srgbClr val="002060"/>
                </a:solidFill>
              </a:rPr>
              <a:t>або </a:t>
            </a:r>
            <a:r>
              <a:rPr lang="uk-UA" sz="1600" b="1" dirty="0">
                <a:solidFill>
                  <a:srgbClr val="002060"/>
                </a:solidFill>
              </a:rPr>
              <a:t>«Пошук за ЄДРПОУ</a:t>
            </a:r>
            <a:r>
              <a:rPr lang="uk-UA" sz="1600" b="1" dirty="0" smtClean="0">
                <a:solidFill>
                  <a:srgbClr val="002060"/>
                </a:solidFill>
              </a:rPr>
              <a:t>»).</a:t>
            </a:r>
          </a:p>
        </p:txBody>
      </p:sp>
      <p:sp>
        <p:nvSpPr>
          <p:cNvPr id="57" name="Прямокутник 56"/>
          <p:cNvSpPr/>
          <p:nvPr/>
        </p:nvSpPr>
        <p:spPr>
          <a:xfrm>
            <a:off x="1646295" y="3781331"/>
            <a:ext cx="8100485" cy="1112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600"/>
              </a:lnSpc>
            </a:pPr>
            <a:r>
              <a:rPr lang="ru-RU" sz="1600" dirty="0">
                <a:solidFill>
                  <a:srgbClr val="002060"/>
                </a:solidFill>
              </a:rPr>
              <a:t>ГУС у Тернопільській області створено Вайбер-спільноту </a:t>
            </a:r>
            <a:r>
              <a:rPr lang="ru-RU" sz="1600" b="1" dirty="0">
                <a:solidFill>
                  <a:srgbClr val="002060"/>
                </a:solidFill>
              </a:rPr>
              <a:t>«Тернопільстат респондентам», </a:t>
            </a:r>
            <a:r>
              <a:rPr lang="ru-RU" sz="1600" dirty="0">
                <a:solidFill>
                  <a:srgbClr val="002060"/>
                </a:solidFill>
              </a:rPr>
              <a:t>де </a:t>
            </a:r>
            <a:r>
              <a:rPr lang="uk-UA" sz="1600" dirty="0" smtClean="0">
                <a:solidFill>
                  <a:srgbClr val="002060"/>
                </a:solidFill>
              </a:rPr>
              <a:t>можна </a:t>
            </a:r>
            <a:r>
              <a:rPr lang="ru-RU" sz="1600" dirty="0" smtClean="0">
                <a:solidFill>
                  <a:srgbClr val="002060"/>
                </a:solidFill>
              </a:rPr>
              <a:t>отримувати </a:t>
            </a:r>
            <a:r>
              <a:rPr lang="ru-RU" sz="1600" dirty="0">
                <a:solidFill>
                  <a:srgbClr val="002060"/>
                </a:solidFill>
              </a:rPr>
              <a:t>консультації та роз’яснення </a:t>
            </a:r>
            <a:r>
              <a:rPr lang="ru-RU" sz="1600" dirty="0" smtClean="0">
                <a:solidFill>
                  <a:srgbClr val="002060"/>
                </a:solidFill>
              </a:rPr>
              <a:t> фахівців</a:t>
            </a:r>
            <a:r>
              <a:rPr lang="ru-RU" sz="1600" dirty="0">
                <a:solidFill>
                  <a:srgbClr val="002060"/>
                </a:solidFill>
              </a:rPr>
              <a:t>. Приєднуйтесь:</a:t>
            </a:r>
          </a:p>
        </p:txBody>
      </p:sp>
      <p:sp>
        <p:nvSpPr>
          <p:cNvPr id="58" name="Прямокутник 57"/>
          <p:cNvSpPr/>
          <p:nvPr/>
        </p:nvSpPr>
        <p:spPr>
          <a:xfrm>
            <a:off x="1565657" y="5260294"/>
            <a:ext cx="8181123" cy="8019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600"/>
              </a:lnSpc>
            </a:pPr>
            <a:r>
              <a:rPr lang="uk-UA" sz="1600" dirty="0">
                <a:solidFill>
                  <a:srgbClr val="002060"/>
                </a:solidFill>
              </a:rPr>
              <a:t>Консультації щодо складання та подання звітності  можна отримати за </a:t>
            </a:r>
            <a:r>
              <a:rPr lang="uk-UA" sz="1600" dirty="0" err="1">
                <a:solidFill>
                  <a:srgbClr val="002060"/>
                </a:solidFill>
              </a:rPr>
              <a:t>тел</a:t>
            </a:r>
            <a:r>
              <a:rPr lang="uk-UA" sz="1600" dirty="0" smtClean="0">
                <a:solidFill>
                  <a:srgbClr val="002060"/>
                </a:solidFill>
              </a:rPr>
              <a:t>.:</a:t>
            </a:r>
            <a:r>
              <a:rPr lang="uk-UA" sz="1600" b="1" dirty="0" smtClean="0">
                <a:solidFill>
                  <a:srgbClr val="002060"/>
                </a:solidFill>
              </a:rPr>
              <a:t>(</a:t>
            </a:r>
            <a:r>
              <a:rPr lang="uk-UA" sz="1600" b="1" dirty="0">
                <a:solidFill>
                  <a:srgbClr val="002060"/>
                </a:solidFill>
              </a:rPr>
              <a:t>0352) </a:t>
            </a:r>
            <a:r>
              <a:rPr lang="en-US" sz="1600" b="1" dirty="0" smtClean="0">
                <a:solidFill>
                  <a:srgbClr val="002060"/>
                </a:solidFill>
              </a:rPr>
              <a:t>52</a:t>
            </a:r>
            <a:r>
              <a:rPr lang="uk-UA" sz="1600" b="1" dirty="0" smtClean="0">
                <a:solidFill>
                  <a:srgbClr val="002060"/>
                </a:solidFill>
              </a:rPr>
              <a:t>-25-61; моб. +38 096 244 12 53.</a:t>
            </a:r>
            <a:endParaRPr lang="uk-UA" sz="1600" b="1" dirty="0">
              <a:solidFill>
                <a:srgbClr val="002060"/>
              </a:solidFill>
            </a:endParaRPr>
          </a:p>
          <a:p>
            <a:pPr algn="just">
              <a:lnSpc>
                <a:spcPts val="1600"/>
              </a:lnSpc>
            </a:pPr>
            <a:r>
              <a:rPr lang="uk-UA" sz="1600" spc="-40" dirty="0" smtClean="0">
                <a:solidFill>
                  <a:srgbClr val="002060"/>
                </a:solidFill>
              </a:rPr>
              <a:t>E-</a:t>
            </a:r>
            <a:r>
              <a:rPr lang="uk-UA" sz="1600" spc="-40" dirty="0" err="1" smtClean="0">
                <a:solidFill>
                  <a:srgbClr val="002060"/>
                </a:solidFill>
              </a:rPr>
              <a:t>mail</a:t>
            </a:r>
            <a:r>
              <a:rPr lang="uk-UA" sz="1600" spc="-40" dirty="0" smtClean="0">
                <a:solidFill>
                  <a:srgbClr val="002060"/>
                </a:solidFill>
              </a:rPr>
              <a:t>: </a:t>
            </a:r>
            <a:r>
              <a:rPr lang="uk-UA" sz="1600" spc="-40" dirty="0" smtClean="0">
                <a:solidFill>
                  <a:srgbClr val="002060"/>
                </a:solidFill>
                <a:hlinkClick r:id="rId3"/>
              </a:rPr>
              <a:t>gus@te.ukrstat.gov.ua</a:t>
            </a:r>
            <a:endParaRPr lang="uk-UA" sz="1600" spc="-40" dirty="0" smtClean="0">
              <a:solidFill>
                <a:srgbClr val="002060"/>
              </a:solidFill>
            </a:endParaRPr>
          </a:p>
        </p:txBody>
      </p:sp>
      <p:pic>
        <p:nvPicPr>
          <p:cNvPr id="59" name="Рисунок 58"/>
          <p:cNvPicPr/>
          <p:nvPr/>
        </p:nvPicPr>
        <p:blipFill rotWithShape="1">
          <a:blip r:embed="rId4"/>
          <a:srcRect l="15233" t="11117" r="15981" b="5074"/>
          <a:stretch/>
        </p:blipFill>
        <p:spPr bwMode="auto">
          <a:xfrm>
            <a:off x="10050799" y="399764"/>
            <a:ext cx="1835923" cy="1295210"/>
          </a:xfrm>
          <a:prstGeom prst="rect">
            <a:avLst/>
          </a:prstGeom>
          <a:ln w="82550"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0" name="Округлений прямокутник 59"/>
          <p:cNvSpPr/>
          <p:nvPr/>
        </p:nvSpPr>
        <p:spPr>
          <a:xfrm>
            <a:off x="10499023" y="2118559"/>
            <a:ext cx="1161935" cy="1186161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8" name="Прямокутник 47"/>
          <p:cNvSpPr/>
          <p:nvPr/>
        </p:nvSpPr>
        <p:spPr>
          <a:xfrm>
            <a:off x="10594801" y="3652202"/>
            <a:ext cx="1117090" cy="110908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762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мо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асмо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смо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1369</TotalTime>
  <Words>1268</Words>
  <Application>Microsoft Office PowerPoint</Application>
  <PresentationFormat>Широкий екран</PresentationFormat>
  <Paragraphs>110</Paragraphs>
  <Slides>9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Wingdings 3</vt:lpstr>
      <vt:lpstr>Пасмо</vt:lpstr>
      <vt:lpstr>Державна служба статистики України Головне управління статистики у Тернопільській області             Головне управління статистики у Тернопільській області   </vt:lpstr>
      <vt:lpstr>Мета проведення статистичного спостереження за формою № 11-МТП (річна) </vt:lpstr>
      <vt:lpstr>Презентація PowerPoint</vt:lpstr>
      <vt:lpstr>                                                </vt:lpstr>
      <vt:lpstr>Презентація PowerPoint</vt:lpstr>
      <vt:lpstr>Презентація PowerPoint</vt:lpstr>
      <vt:lpstr>Презентація PowerPoint</vt:lpstr>
      <vt:lpstr>Презентація PowerPoint</vt:lpstr>
      <vt:lpstr>  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Тетяна Демборинська</dc:creator>
  <cp:lastModifiedBy>Тетяна Демборинська</cp:lastModifiedBy>
  <cp:revision>125</cp:revision>
  <dcterms:created xsi:type="dcterms:W3CDTF">2021-12-24T07:23:52Z</dcterms:created>
  <dcterms:modified xsi:type="dcterms:W3CDTF">2023-01-11T12:56:33Z</dcterms:modified>
</cp:coreProperties>
</file>